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47" r:id="rId2"/>
  </p:sldMasterIdLst>
  <p:notesMasterIdLst>
    <p:notesMasterId r:id="rId53"/>
  </p:notesMasterIdLst>
  <p:handoutMasterIdLst>
    <p:handoutMasterId r:id="rId54"/>
  </p:handoutMasterIdLst>
  <p:sldIdLst>
    <p:sldId id="637" r:id="rId3"/>
    <p:sldId id="636" r:id="rId4"/>
    <p:sldId id="346" r:id="rId5"/>
    <p:sldId id="620" r:id="rId6"/>
    <p:sldId id="623" r:id="rId7"/>
    <p:sldId id="626" r:id="rId8"/>
    <p:sldId id="624" r:id="rId9"/>
    <p:sldId id="627" r:id="rId10"/>
    <p:sldId id="628" r:id="rId11"/>
    <p:sldId id="629" r:id="rId12"/>
    <p:sldId id="633" r:id="rId13"/>
    <p:sldId id="340" r:id="rId14"/>
    <p:sldId id="347" r:id="rId15"/>
    <p:sldId id="625" r:id="rId16"/>
    <p:sldId id="580" r:id="rId17"/>
    <p:sldId id="617" r:id="rId18"/>
    <p:sldId id="618" r:id="rId19"/>
    <p:sldId id="619" r:id="rId20"/>
    <p:sldId id="530" r:id="rId21"/>
    <p:sldId id="583" r:id="rId22"/>
    <p:sldId id="638" r:id="rId23"/>
    <p:sldId id="584" r:id="rId24"/>
    <p:sldId id="585" r:id="rId25"/>
    <p:sldId id="586" r:id="rId26"/>
    <p:sldId id="587" r:id="rId27"/>
    <p:sldId id="560" r:id="rId28"/>
    <p:sldId id="588" r:id="rId29"/>
    <p:sldId id="590" r:id="rId30"/>
    <p:sldId id="589" r:id="rId31"/>
    <p:sldId id="591" r:id="rId32"/>
    <p:sldId id="573" r:id="rId33"/>
    <p:sldId id="592" r:id="rId34"/>
    <p:sldId id="594" r:id="rId35"/>
    <p:sldId id="286" r:id="rId36"/>
    <p:sldId id="635" r:id="rId37"/>
    <p:sldId id="341" r:id="rId38"/>
    <p:sldId id="612" r:id="rId39"/>
    <p:sldId id="634" r:id="rId40"/>
    <p:sldId id="596" r:id="rId41"/>
    <p:sldId id="599" r:id="rId42"/>
    <p:sldId id="604" r:id="rId43"/>
    <p:sldId id="605" r:id="rId44"/>
    <p:sldId id="603" r:id="rId45"/>
    <p:sldId id="606" r:id="rId46"/>
    <p:sldId id="607" r:id="rId47"/>
    <p:sldId id="608" r:id="rId48"/>
    <p:sldId id="609" r:id="rId49"/>
    <p:sldId id="610" r:id="rId50"/>
    <p:sldId id="611" r:id="rId51"/>
    <p:sldId id="614" r:id="rId52"/>
  </p:sldIdLst>
  <p:sldSz cx="12192000" cy="6858000"/>
  <p:notesSz cx="6810375" cy="9942513"/>
  <p:custDataLst>
    <p:tags r:id="rId55"/>
  </p:custDataLst>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1FFA736F-D863-486B-95E0-E4ED07643D80}">
          <p14:sldIdLst>
            <p14:sldId id="637"/>
            <p14:sldId id="636"/>
            <p14:sldId id="346"/>
          </p14:sldIdLst>
        </p14:section>
        <p14:section name="Potentialevurdering" id="{44032695-961C-430A-BE63-2E3B2049A2E6}">
          <p14:sldIdLst>
            <p14:sldId id="620"/>
            <p14:sldId id="623"/>
            <p14:sldId id="626"/>
            <p14:sldId id="624"/>
            <p14:sldId id="627"/>
            <p14:sldId id="628"/>
            <p14:sldId id="629"/>
            <p14:sldId id="633"/>
          </p14:sldIdLst>
        </p14:section>
        <p14:section name="Gevinstdiagram - WS 1" id="{76BAD32E-AF88-4B8C-A3FE-2AEE8FB9F2F8}">
          <p14:sldIdLst>
            <p14:sldId id="340"/>
            <p14:sldId id="347"/>
            <p14:sldId id="625"/>
            <p14:sldId id="580"/>
            <p14:sldId id="617"/>
            <p14:sldId id="618"/>
            <p14:sldId id="619"/>
          </p14:sldIdLst>
        </p14:section>
        <p14:section name="Gevinstbeskrivelser - WS 2" id="{A02B7DC3-172D-40C8-ABF9-B1830EB6C5A6}">
          <p14:sldIdLst>
            <p14:sldId id="530"/>
            <p14:sldId id="583"/>
            <p14:sldId id="638"/>
            <p14:sldId id="584"/>
            <p14:sldId id="585"/>
            <p14:sldId id="586"/>
            <p14:sldId id="587"/>
          </p14:sldIdLst>
        </p14:section>
        <p14:section name="Implementeringsaktiviteter - WS 3" id="{4966EC15-5480-46D8-9145-612245D0613E}">
          <p14:sldIdLst>
            <p14:sldId id="560"/>
            <p14:sldId id="588"/>
            <p14:sldId id="590"/>
            <p14:sldId id="589"/>
            <p14:sldId id="591"/>
          </p14:sldIdLst>
        </p14:section>
        <p14:section name="Gevinstrealiseringsskemaer" id="{B64A0496-6684-4CFA-AE0D-5C3F883216B9}">
          <p14:sldIdLst>
            <p14:sldId id="573"/>
            <p14:sldId id="592"/>
          </p14:sldIdLst>
        </p14:section>
        <p14:section name="Bilag - skabeloner" id="{99EFCCC3-3719-4880-9C16-2E9E4B21D5E1}">
          <p14:sldIdLst>
            <p14:sldId id="594"/>
            <p14:sldId id="286"/>
            <p14:sldId id="635"/>
            <p14:sldId id="341"/>
            <p14:sldId id="612"/>
            <p14:sldId id="634"/>
          </p14:sldIdLst>
        </p14:section>
        <p14:section name="Bilag - præsentationsmateriale" id="{486A1F5D-553E-495C-920F-25DF27B10893}">
          <p14:sldIdLst>
            <p14:sldId id="596"/>
            <p14:sldId id="599"/>
            <p14:sldId id="604"/>
            <p14:sldId id="605"/>
            <p14:sldId id="603"/>
            <p14:sldId id="606"/>
            <p14:sldId id="607"/>
            <p14:sldId id="608"/>
            <p14:sldId id="609"/>
            <p14:sldId id="610"/>
            <p14:sldId id="611"/>
            <p14:sldId id="614"/>
          </p14:sldIdLst>
        </p14:section>
      </p14:sectionLst>
    </p:ext>
    <p:ext uri="{EFAFB233-063F-42B5-8137-9DF3F51BA10A}">
      <p15:sldGuideLst xmlns:p15="http://schemas.microsoft.com/office/powerpoint/2012/main">
        <p15:guide id="1" orient="horz" pos="913" userDrawn="1">
          <p15:clr>
            <a:srgbClr val="A4A3A4"/>
          </p15:clr>
        </p15:guide>
        <p15:guide id="2" orient="horz" pos="259" userDrawn="1">
          <p15:clr>
            <a:srgbClr val="A4A3A4"/>
          </p15:clr>
        </p15:guide>
        <p15:guide id="3" orient="horz" pos="3724" userDrawn="1">
          <p15:clr>
            <a:srgbClr val="A4A3A4"/>
          </p15:clr>
        </p15:guide>
        <p15:guide id="4" orient="horz" pos="4020" userDrawn="1">
          <p15:clr>
            <a:srgbClr val="A4A3A4"/>
          </p15:clr>
        </p15:guide>
        <p15:guide id="5" orient="horz" pos="114">
          <p15:clr>
            <a:srgbClr val="A4A3A4"/>
          </p15:clr>
        </p15:guide>
        <p15:guide id="6" orient="horz" pos="4201" userDrawn="1">
          <p15:clr>
            <a:srgbClr val="A4A3A4"/>
          </p15:clr>
        </p15:guide>
        <p15:guide id="7" pos="438" userDrawn="1">
          <p15:clr>
            <a:srgbClr val="A4A3A4"/>
          </p15:clr>
        </p15:guide>
        <p15:guide id="8" pos="7237">
          <p15:clr>
            <a:srgbClr val="A4A3A4"/>
          </p15:clr>
        </p15:guide>
        <p15:guide id="10" pos="7559" userDrawn="1">
          <p15:clr>
            <a:srgbClr val="A4A3A4"/>
          </p15:clr>
        </p15:guide>
        <p15:guide id="11" pos="3663">
          <p15:clr>
            <a:srgbClr val="A4A3A4"/>
          </p15:clr>
        </p15:guide>
        <p15:guide id="12" pos="4021" userDrawn="1">
          <p15:clr>
            <a:srgbClr val="A4A3A4"/>
          </p15:clr>
        </p15:guide>
        <p15:guide id="13" pos="384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guide id="3" orient="horz" pos="3132">
          <p15:clr>
            <a:srgbClr val="A4A3A4"/>
          </p15:clr>
        </p15:guide>
        <p15:guide id="4"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s Mark (FMT-PK-PO)" initials="JM" lastIdx="6" clrIdx="0"/>
  <p:cmAuthor id="2" name="Esben Dalskinn - Implement Consulting Group" initials="ED-ICG"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027"/>
    <a:srgbClr val="031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8609F-1650-4C05-B883-3B6A6426C3C9}" v="108" dt="2019-03-28T14:31:54.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89704" autoAdjust="0"/>
  </p:normalViewPr>
  <p:slideViewPr>
    <p:cSldViewPr snapToObjects="1">
      <p:cViewPr varScale="1">
        <p:scale>
          <a:sx n="115" d="100"/>
          <a:sy n="115" d="100"/>
        </p:scale>
        <p:origin x="1716" y="114"/>
      </p:cViewPr>
      <p:guideLst>
        <p:guide orient="horz" pos="913"/>
        <p:guide orient="horz" pos="259"/>
        <p:guide orient="horz" pos="3724"/>
        <p:guide orient="horz" pos="4020"/>
        <p:guide orient="horz" pos="114"/>
        <p:guide orient="horz" pos="4201"/>
        <p:guide pos="438"/>
        <p:guide pos="7237"/>
        <p:guide pos="7559"/>
        <p:guide pos="3663"/>
        <p:guide pos="402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76" d="100"/>
          <a:sy n="76" d="100"/>
        </p:scale>
        <p:origin x="-3978" y="-108"/>
      </p:cViewPr>
      <p:guideLst>
        <p:guide orient="horz" pos="3128"/>
        <p:guide pos="2140"/>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3" tIns="46732" rIns="93463" bIns="46732" numCol="1" anchor="t" anchorCtr="0" compatLnSpc="1">
            <a:prstTxWarp prst="textNoShape">
              <a:avLst/>
            </a:prstTxWarp>
          </a:bodyPr>
          <a:lstStyle>
            <a:lvl1pPr defTabSz="934836">
              <a:lnSpc>
                <a:spcPct val="100000"/>
              </a:lnSpc>
              <a:spcBef>
                <a:spcPct val="0"/>
              </a:spcBef>
              <a:defRPr sz="1200"/>
            </a:lvl1pPr>
          </a:lstStyle>
          <a:p>
            <a:endParaRPr lang="da-DK" dirty="0"/>
          </a:p>
        </p:txBody>
      </p:sp>
      <p:sp>
        <p:nvSpPr>
          <p:cNvPr id="3075" name="Rectangle 3"/>
          <p:cNvSpPr>
            <a:spLocks noGrp="1" noChangeArrowheads="1"/>
          </p:cNvSpPr>
          <p:nvPr>
            <p:ph type="dt" sz="quarter" idx="1"/>
          </p:nvPr>
        </p:nvSpPr>
        <p:spPr bwMode="auto">
          <a:xfrm>
            <a:off x="3857488" y="1"/>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3" tIns="46732" rIns="93463" bIns="46732" numCol="1" anchor="t" anchorCtr="0" compatLnSpc="1">
            <a:prstTxWarp prst="textNoShape">
              <a:avLst/>
            </a:prstTxWarp>
          </a:bodyPr>
          <a:lstStyle>
            <a:lvl1pPr algn="r" defTabSz="934836">
              <a:lnSpc>
                <a:spcPct val="100000"/>
              </a:lnSpc>
              <a:spcBef>
                <a:spcPct val="0"/>
              </a:spcBef>
              <a:defRPr sz="1200"/>
            </a:lvl1pPr>
          </a:lstStyle>
          <a:p>
            <a:endParaRPr lang="da-DK" dirty="0"/>
          </a:p>
        </p:txBody>
      </p:sp>
      <p:sp>
        <p:nvSpPr>
          <p:cNvPr id="3076" name="Rectangle 4"/>
          <p:cNvSpPr>
            <a:spLocks noGrp="1" noChangeArrowheads="1"/>
          </p:cNvSpPr>
          <p:nvPr>
            <p:ph type="ftr" sz="quarter" idx="2"/>
          </p:nvPr>
        </p:nvSpPr>
        <p:spPr bwMode="auto">
          <a:xfrm>
            <a:off x="1" y="9444385"/>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3" tIns="46732" rIns="93463" bIns="46732" numCol="1" anchor="b" anchorCtr="0" compatLnSpc="1">
            <a:prstTxWarp prst="textNoShape">
              <a:avLst/>
            </a:prstTxWarp>
          </a:bodyPr>
          <a:lstStyle>
            <a:lvl1pPr defTabSz="934836">
              <a:lnSpc>
                <a:spcPct val="100000"/>
              </a:lnSpc>
              <a:spcBef>
                <a:spcPct val="0"/>
              </a:spcBef>
              <a:defRPr sz="1200"/>
            </a:lvl1pPr>
          </a:lstStyle>
          <a:p>
            <a:endParaRPr lang="da-DK" dirty="0"/>
          </a:p>
        </p:txBody>
      </p:sp>
      <p:sp>
        <p:nvSpPr>
          <p:cNvPr id="3077" name="Rectangle 5"/>
          <p:cNvSpPr>
            <a:spLocks noGrp="1" noChangeArrowheads="1"/>
          </p:cNvSpPr>
          <p:nvPr>
            <p:ph type="sldNum" sz="quarter" idx="3"/>
          </p:nvPr>
        </p:nvSpPr>
        <p:spPr bwMode="auto">
          <a:xfrm>
            <a:off x="3857488" y="9444385"/>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3" tIns="46732" rIns="93463" bIns="46732" numCol="1" anchor="b" anchorCtr="0" compatLnSpc="1">
            <a:prstTxWarp prst="textNoShape">
              <a:avLst/>
            </a:prstTxWarp>
          </a:bodyPr>
          <a:lstStyle>
            <a:lvl1pPr algn="r" defTabSz="934836">
              <a:lnSpc>
                <a:spcPct val="100000"/>
              </a:lnSpc>
              <a:spcBef>
                <a:spcPct val="0"/>
              </a:spcBef>
              <a:defRPr sz="1200"/>
            </a:lvl1pPr>
          </a:lstStyle>
          <a:p>
            <a:fld id="{7BDCB627-C57F-4AEF-9AD3-12F7BE6D30D0}" type="slidenum">
              <a:rPr lang="da-DK" smtClean="0"/>
              <a:pPr/>
              <a:t>‹nr.›</a:t>
            </a:fld>
            <a:endParaRPr lang="da-DK" dirty="0"/>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3" tIns="46732" rIns="93463" bIns="46732" numCol="1" anchor="t" anchorCtr="0" compatLnSpc="1">
            <a:prstTxWarp prst="textNoShape">
              <a:avLst/>
            </a:prstTxWarp>
          </a:bodyPr>
          <a:lstStyle>
            <a:lvl1pPr defTabSz="934836">
              <a:lnSpc>
                <a:spcPct val="100000"/>
              </a:lnSpc>
              <a:spcBef>
                <a:spcPct val="0"/>
              </a:spcBef>
              <a:defRPr sz="1200"/>
            </a:lvl1pPr>
          </a:lstStyle>
          <a:p>
            <a:endParaRPr lang="da-DK" dirty="0"/>
          </a:p>
        </p:txBody>
      </p:sp>
      <p:sp>
        <p:nvSpPr>
          <p:cNvPr id="4099" name="Rectangle 3"/>
          <p:cNvSpPr>
            <a:spLocks noGrp="1" noChangeArrowheads="1"/>
          </p:cNvSpPr>
          <p:nvPr>
            <p:ph type="dt" idx="1"/>
          </p:nvPr>
        </p:nvSpPr>
        <p:spPr bwMode="auto">
          <a:xfrm>
            <a:off x="3857488" y="1"/>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3" tIns="46732" rIns="93463" bIns="46732" numCol="1" anchor="t" anchorCtr="0" compatLnSpc="1">
            <a:prstTxWarp prst="textNoShape">
              <a:avLst/>
            </a:prstTxWarp>
          </a:bodyPr>
          <a:lstStyle>
            <a:lvl1pPr algn="r" defTabSz="934836">
              <a:lnSpc>
                <a:spcPct val="100000"/>
              </a:lnSpc>
              <a:spcBef>
                <a:spcPct val="0"/>
              </a:spcBef>
              <a:defRPr sz="1200"/>
            </a:lvl1pPr>
          </a:lstStyle>
          <a:p>
            <a:endParaRPr lang="da-DK" dirty="0"/>
          </a:p>
        </p:txBody>
      </p:sp>
      <p:sp>
        <p:nvSpPr>
          <p:cNvPr id="4100" name="Rectangle 4"/>
          <p:cNvSpPr>
            <a:spLocks noGrp="1" noRot="1" noChangeAspect="1" noChangeArrowheads="1" noTextEdit="1"/>
          </p:cNvSpPr>
          <p:nvPr>
            <p:ph type="sldImg" idx="2"/>
          </p:nvPr>
        </p:nvSpPr>
        <p:spPr bwMode="auto">
          <a:xfrm>
            <a:off x="92075" y="746125"/>
            <a:ext cx="66262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2257" y="4722192"/>
            <a:ext cx="5445863" cy="447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3" tIns="46732" rIns="93463" bIns="46732"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102" name="Rectangle 6"/>
          <p:cNvSpPr>
            <a:spLocks noGrp="1" noChangeArrowheads="1"/>
          </p:cNvSpPr>
          <p:nvPr>
            <p:ph type="ftr" sz="quarter" idx="4"/>
          </p:nvPr>
        </p:nvSpPr>
        <p:spPr bwMode="auto">
          <a:xfrm>
            <a:off x="1" y="9444385"/>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3" tIns="46732" rIns="93463" bIns="46732" numCol="1" anchor="b" anchorCtr="0" compatLnSpc="1">
            <a:prstTxWarp prst="textNoShape">
              <a:avLst/>
            </a:prstTxWarp>
          </a:bodyPr>
          <a:lstStyle>
            <a:lvl1pPr defTabSz="934836">
              <a:lnSpc>
                <a:spcPct val="100000"/>
              </a:lnSpc>
              <a:spcBef>
                <a:spcPct val="0"/>
              </a:spcBef>
              <a:defRPr sz="1200"/>
            </a:lvl1pPr>
          </a:lstStyle>
          <a:p>
            <a:endParaRPr lang="da-DK" dirty="0"/>
          </a:p>
        </p:txBody>
      </p:sp>
      <p:sp>
        <p:nvSpPr>
          <p:cNvPr id="4103" name="Rectangle 7"/>
          <p:cNvSpPr>
            <a:spLocks noGrp="1" noChangeArrowheads="1"/>
          </p:cNvSpPr>
          <p:nvPr>
            <p:ph type="sldNum" sz="quarter" idx="5"/>
          </p:nvPr>
        </p:nvSpPr>
        <p:spPr bwMode="auto">
          <a:xfrm>
            <a:off x="3857488" y="9444385"/>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3" tIns="46732" rIns="93463" bIns="46732" numCol="1" anchor="b" anchorCtr="0" compatLnSpc="1">
            <a:prstTxWarp prst="textNoShape">
              <a:avLst/>
            </a:prstTxWarp>
          </a:bodyPr>
          <a:lstStyle>
            <a:lvl1pPr algn="r" defTabSz="934836">
              <a:lnSpc>
                <a:spcPct val="100000"/>
              </a:lnSpc>
              <a:spcBef>
                <a:spcPct val="0"/>
              </a:spcBef>
              <a:defRPr sz="1200"/>
            </a:lvl1pPr>
          </a:lstStyle>
          <a:p>
            <a:fld id="{27848E65-9E75-41AE-BC80-13A10C6B0591}" type="slidenum">
              <a:rPr lang="da-DK" smtClean="0"/>
              <a:pPr/>
              <a:t>‹nr.›</a:t>
            </a:fld>
            <a:endParaRPr lang="da-DK" dirty="0"/>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2</a:t>
            </a:fld>
            <a:endParaRPr lang="da-DK" dirty="0"/>
          </a:p>
        </p:txBody>
      </p:sp>
      <p:sp>
        <p:nvSpPr>
          <p:cNvPr id="600066" name="Rectangle 2"/>
          <p:cNvSpPr>
            <a:spLocks noGrp="1" noRot="1" noChangeAspect="1" noChangeArrowheads="1" noTextEdit="1"/>
          </p:cNvSpPr>
          <p:nvPr>
            <p:ph type="sldImg"/>
          </p:nvPr>
        </p:nvSpPr>
        <p:spPr>
          <a:xfrm>
            <a:off x="92075" y="746125"/>
            <a:ext cx="6626225" cy="3727450"/>
          </a:xfrm>
          <a:ln/>
        </p:spPr>
      </p:sp>
      <p:sp>
        <p:nvSpPr>
          <p:cNvPr id="600067"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13</a:t>
            </a:fld>
            <a:endParaRPr lang="da-DK" dirty="0"/>
          </a:p>
        </p:txBody>
      </p:sp>
    </p:spTree>
    <p:extLst>
      <p:ext uri="{BB962C8B-B14F-4D97-AF65-F5344CB8AC3E}">
        <p14:creationId xmlns:p14="http://schemas.microsoft.com/office/powerpoint/2010/main" val="164707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dsholder til diasbillede 1"/>
          <p:cNvSpPr>
            <a:spLocks noGrp="1" noRot="1" noChangeAspect="1" noTextEdit="1"/>
          </p:cNvSpPr>
          <p:nvPr>
            <p:ph type="sldImg"/>
          </p:nvPr>
        </p:nvSpPr>
        <p:spPr>
          <a:ln/>
        </p:spPr>
      </p:sp>
      <p:sp>
        <p:nvSpPr>
          <p:cNvPr id="90115" name="Pladsholder til noter 2"/>
          <p:cNvSpPr>
            <a:spLocks noGrp="1"/>
          </p:cNvSpPr>
          <p:nvPr>
            <p:ph type="body" idx="1"/>
          </p:nvPr>
        </p:nvSpPr>
        <p:spPr>
          <a:noFill/>
          <a:ln/>
        </p:spPr>
        <p:txBody>
          <a:bodyPr/>
          <a:lstStyle/>
          <a:p>
            <a:endParaRPr lang="da-DK" altLang="da-DK" dirty="0">
              <a:latin typeface="Gill Sans"/>
            </a:endParaRPr>
          </a:p>
        </p:txBody>
      </p:sp>
      <p:sp>
        <p:nvSpPr>
          <p:cNvPr id="90116" name="Pladsholder til diasnummer 3"/>
          <p:cNvSpPr>
            <a:spLocks noGrp="1"/>
          </p:cNvSpPr>
          <p:nvPr>
            <p:ph type="sldNum" sz="quarter" idx="5"/>
          </p:nvPr>
        </p:nvSpPr>
        <p:spPr>
          <a:noFill/>
        </p:spPr>
        <p:txBody>
          <a:bodyPr/>
          <a:lstStyle/>
          <a:p>
            <a:fld id="{111334A8-D661-4478-B608-C6858541F18E}" type="slidenum">
              <a:rPr lang="da-DK" altLang="da-DK" smtClean="0">
                <a:latin typeface="Gill Sans"/>
              </a:rPr>
              <a:pPr/>
              <a:t>14</a:t>
            </a:fld>
            <a:endParaRPr lang="da-DK" altLang="da-DK" dirty="0">
              <a:latin typeface="Gill Sans"/>
            </a:endParaRPr>
          </a:p>
        </p:txBody>
      </p:sp>
    </p:spTree>
    <p:extLst>
      <p:ext uri="{BB962C8B-B14F-4D97-AF65-F5344CB8AC3E}">
        <p14:creationId xmlns:p14="http://schemas.microsoft.com/office/powerpoint/2010/main" val="280279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a:ln/>
        </p:spPr>
      </p:sp>
      <p:sp>
        <p:nvSpPr>
          <p:cNvPr id="74755" name="Pladsholder til noter 2"/>
          <p:cNvSpPr>
            <a:spLocks noGrp="1"/>
          </p:cNvSpPr>
          <p:nvPr>
            <p:ph type="body" idx="1"/>
          </p:nvPr>
        </p:nvSpPr>
        <p:spPr>
          <a:noFill/>
          <a:ln/>
        </p:spPr>
        <p:txBody>
          <a:bodyPr/>
          <a:lstStyle/>
          <a:p>
            <a:endParaRPr lang="da-DK" altLang="da-DK" dirty="0">
              <a:latin typeface="Gill Sans"/>
            </a:endParaRPr>
          </a:p>
        </p:txBody>
      </p:sp>
      <p:sp>
        <p:nvSpPr>
          <p:cNvPr id="74756" name="Pladsholder til diasnummer 3"/>
          <p:cNvSpPr>
            <a:spLocks noGrp="1"/>
          </p:cNvSpPr>
          <p:nvPr>
            <p:ph type="sldNum" sz="quarter" idx="5"/>
          </p:nvPr>
        </p:nvSpPr>
        <p:spPr>
          <a:noFill/>
        </p:spPr>
        <p:txBody>
          <a:bodyPr/>
          <a:lstStyle/>
          <a:p>
            <a:fld id="{08BC2A9A-7A74-49DF-B5F0-2E4332D9C45D}" type="slidenum">
              <a:rPr lang="da-DK" altLang="da-DK" smtClean="0">
                <a:latin typeface="Gill Sans"/>
              </a:rPr>
              <a:pPr/>
              <a:t>16</a:t>
            </a:fld>
            <a:endParaRPr lang="da-DK" altLang="da-DK" dirty="0">
              <a:latin typeface="Gill Sans"/>
            </a:endParaRPr>
          </a:p>
        </p:txBody>
      </p:sp>
    </p:spTree>
    <p:extLst>
      <p:ext uri="{BB962C8B-B14F-4D97-AF65-F5344CB8AC3E}">
        <p14:creationId xmlns:p14="http://schemas.microsoft.com/office/powerpoint/2010/main" val="324496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a:ln/>
        </p:spPr>
      </p:sp>
      <p:sp>
        <p:nvSpPr>
          <p:cNvPr id="74755" name="Pladsholder til noter 2"/>
          <p:cNvSpPr>
            <a:spLocks noGrp="1"/>
          </p:cNvSpPr>
          <p:nvPr>
            <p:ph type="body" idx="1"/>
          </p:nvPr>
        </p:nvSpPr>
        <p:spPr>
          <a:noFill/>
          <a:ln/>
        </p:spPr>
        <p:txBody>
          <a:bodyPr/>
          <a:lstStyle/>
          <a:p>
            <a:endParaRPr lang="da-DK" altLang="da-DK" dirty="0">
              <a:latin typeface="Gill Sans"/>
            </a:endParaRPr>
          </a:p>
        </p:txBody>
      </p:sp>
      <p:sp>
        <p:nvSpPr>
          <p:cNvPr id="74756" name="Pladsholder til diasnummer 3"/>
          <p:cNvSpPr>
            <a:spLocks noGrp="1"/>
          </p:cNvSpPr>
          <p:nvPr>
            <p:ph type="sldNum" sz="quarter" idx="5"/>
          </p:nvPr>
        </p:nvSpPr>
        <p:spPr>
          <a:noFill/>
        </p:spPr>
        <p:txBody>
          <a:bodyPr/>
          <a:lstStyle/>
          <a:p>
            <a:fld id="{08BC2A9A-7A74-49DF-B5F0-2E4332D9C45D}" type="slidenum">
              <a:rPr lang="da-DK" altLang="da-DK" smtClean="0">
                <a:latin typeface="Gill Sans"/>
              </a:rPr>
              <a:pPr/>
              <a:t>17</a:t>
            </a:fld>
            <a:endParaRPr lang="da-DK" altLang="da-DK" dirty="0">
              <a:latin typeface="Gill Sans"/>
            </a:endParaRPr>
          </a:p>
        </p:txBody>
      </p:sp>
    </p:spTree>
    <p:extLst>
      <p:ext uri="{BB962C8B-B14F-4D97-AF65-F5344CB8AC3E}">
        <p14:creationId xmlns:p14="http://schemas.microsoft.com/office/powerpoint/2010/main" val="1432351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a:ln/>
        </p:spPr>
      </p:sp>
      <p:sp>
        <p:nvSpPr>
          <p:cNvPr id="74755" name="Pladsholder til noter 2"/>
          <p:cNvSpPr>
            <a:spLocks noGrp="1"/>
          </p:cNvSpPr>
          <p:nvPr>
            <p:ph type="body" idx="1"/>
          </p:nvPr>
        </p:nvSpPr>
        <p:spPr>
          <a:noFill/>
          <a:ln/>
        </p:spPr>
        <p:txBody>
          <a:bodyPr/>
          <a:lstStyle/>
          <a:p>
            <a:endParaRPr lang="da-DK" altLang="da-DK" dirty="0">
              <a:latin typeface="Gill Sans"/>
            </a:endParaRPr>
          </a:p>
        </p:txBody>
      </p:sp>
      <p:sp>
        <p:nvSpPr>
          <p:cNvPr id="74756" name="Pladsholder til diasnummer 3"/>
          <p:cNvSpPr>
            <a:spLocks noGrp="1"/>
          </p:cNvSpPr>
          <p:nvPr>
            <p:ph type="sldNum" sz="quarter" idx="5"/>
          </p:nvPr>
        </p:nvSpPr>
        <p:spPr>
          <a:noFill/>
        </p:spPr>
        <p:txBody>
          <a:bodyPr/>
          <a:lstStyle/>
          <a:p>
            <a:fld id="{08BC2A9A-7A74-49DF-B5F0-2E4332D9C45D}" type="slidenum">
              <a:rPr lang="da-DK" altLang="da-DK" smtClean="0">
                <a:latin typeface="Gill Sans"/>
              </a:rPr>
              <a:pPr/>
              <a:t>18</a:t>
            </a:fld>
            <a:endParaRPr lang="da-DK" altLang="da-DK" dirty="0">
              <a:latin typeface="Gill Sans"/>
            </a:endParaRPr>
          </a:p>
        </p:txBody>
      </p:sp>
    </p:spTree>
    <p:extLst>
      <p:ext uri="{BB962C8B-B14F-4D97-AF65-F5344CB8AC3E}">
        <p14:creationId xmlns:p14="http://schemas.microsoft.com/office/powerpoint/2010/main" val="452712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19</a:t>
            </a:fld>
            <a:endParaRPr lang="da-DK"/>
          </a:p>
        </p:txBody>
      </p:sp>
    </p:spTree>
    <p:extLst>
      <p:ext uri="{BB962C8B-B14F-4D97-AF65-F5344CB8AC3E}">
        <p14:creationId xmlns:p14="http://schemas.microsoft.com/office/powerpoint/2010/main" val="3841365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20</a:t>
            </a:fld>
            <a:endParaRPr lang="da-DK" dirty="0"/>
          </a:p>
        </p:txBody>
      </p:sp>
    </p:spTree>
    <p:extLst>
      <p:ext uri="{BB962C8B-B14F-4D97-AF65-F5344CB8AC3E}">
        <p14:creationId xmlns:p14="http://schemas.microsoft.com/office/powerpoint/2010/main" val="2845811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dsholder til diasbillede 1"/>
          <p:cNvSpPr>
            <a:spLocks noGrp="1" noRot="1" noChangeAspect="1" noTextEdit="1"/>
          </p:cNvSpPr>
          <p:nvPr>
            <p:ph type="sldImg"/>
          </p:nvPr>
        </p:nvSpPr>
        <p:spPr>
          <a:ln/>
        </p:spPr>
      </p:sp>
      <p:sp>
        <p:nvSpPr>
          <p:cNvPr id="90115" name="Pladsholder til noter 2"/>
          <p:cNvSpPr>
            <a:spLocks noGrp="1"/>
          </p:cNvSpPr>
          <p:nvPr>
            <p:ph type="body" idx="1"/>
          </p:nvPr>
        </p:nvSpPr>
        <p:spPr>
          <a:noFill/>
          <a:ln/>
        </p:spPr>
        <p:txBody>
          <a:bodyPr/>
          <a:lstStyle/>
          <a:p>
            <a:endParaRPr lang="da-DK" altLang="da-DK" dirty="0">
              <a:latin typeface="Gill Sans"/>
            </a:endParaRPr>
          </a:p>
        </p:txBody>
      </p:sp>
      <p:sp>
        <p:nvSpPr>
          <p:cNvPr id="90116" name="Pladsholder til diasnummer 3"/>
          <p:cNvSpPr>
            <a:spLocks noGrp="1"/>
          </p:cNvSpPr>
          <p:nvPr>
            <p:ph type="sldNum" sz="quarter" idx="5"/>
          </p:nvPr>
        </p:nvSpPr>
        <p:spPr>
          <a:noFill/>
        </p:spPr>
        <p:txBody>
          <a:bodyPr/>
          <a:lstStyle/>
          <a:p>
            <a:fld id="{111334A8-D661-4478-B608-C6858541F18E}" type="slidenum">
              <a:rPr lang="da-DK" altLang="da-DK" smtClean="0">
                <a:latin typeface="Gill Sans"/>
              </a:rPr>
              <a:pPr/>
              <a:t>21</a:t>
            </a:fld>
            <a:endParaRPr lang="da-DK" altLang="da-DK" dirty="0">
              <a:latin typeface="Gill Sans"/>
            </a:endParaRPr>
          </a:p>
        </p:txBody>
      </p:sp>
    </p:spTree>
    <p:extLst>
      <p:ext uri="{BB962C8B-B14F-4D97-AF65-F5344CB8AC3E}">
        <p14:creationId xmlns:p14="http://schemas.microsoft.com/office/powerpoint/2010/main" val="502168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22</a:t>
            </a:fld>
            <a:endParaRPr lang="da-DK" dirty="0"/>
          </a:p>
        </p:txBody>
      </p:sp>
    </p:spTree>
    <p:extLst>
      <p:ext uri="{BB962C8B-B14F-4D97-AF65-F5344CB8AC3E}">
        <p14:creationId xmlns:p14="http://schemas.microsoft.com/office/powerpoint/2010/main" val="3188586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dsholder til diasbillede 1"/>
          <p:cNvSpPr>
            <a:spLocks noGrp="1" noRot="1" noChangeAspect="1" noTextEdit="1"/>
          </p:cNvSpPr>
          <p:nvPr>
            <p:ph type="sldImg"/>
          </p:nvPr>
        </p:nvSpPr>
        <p:spPr>
          <a:ln/>
        </p:spPr>
      </p:sp>
      <p:sp>
        <p:nvSpPr>
          <p:cNvPr id="90115" name="Pladsholder til noter 2"/>
          <p:cNvSpPr>
            <a:spLocks noGrp="1"/>
          </p:cNvSpPr>
          <p:nvPr>
            <p:ph type="body" idx="1"/>
          </p:nvPr>
        </p:nvSpPr>
        <p:spPr>
          <a:noFill/>
          <a:ln/>
        </p:spPr>
        <p:txBody>
          <a:bodyPr/>
          <a:lstStyle/>
          <a:p>
            <a:endParaRPr lang="da-DK" altLang="da-DK" dirty="0">
              <a:latin typeface="Gill Sans"/>
            </a:endParaRPr>
          </a:p>
        </p:txBody>
      </p:sp>
      <p:sp>
        <p:nvSpPr>
          <p:cNvPr id="90116" name="Pladsholder til diasnummer 3"/>
          <p:cNvSpPr>
            <a:spLocks noGrp="1"/>
          </p:cNvSpPr>
          <p:nvPr>
            <p:ph type="sldNum" sz="quarter" idx="5"/>
          </p:nvPr>
        </p:nvSpPr>
        <p:spPr>
          <a:noFill/>
        </p:spPr>
        <p:txBody>
          <a:bodyPr/>
          <a:lstStyle/>
          <a:p>
            <a:fld id="{111334A8-D661-4478-B608-C6858541F18E}" type="slidenum">
              <a:rPr lang="da-DK" altLang="da-DK" smtClean="0">
                <a:latin typeface="Gill Sans"/>
              </a:rPr>
              <a:pPr/>
              <a:t>23</a:t>
            </a:fld>
            <a:endParaRPr lang="da-DK" altLang="da-DK" dirty="0">
              <a:latin typeface="Gill Sans"/>
            </a:endParaRPr>
          </a:p>
        </p:txBody>
      </p:sp>
    </p:spTree>
    <p:extLst>
      <p:ext uri="{BB962C8B-B14F-4D97-AF65-F5344CB8AC3E}">
        <p14:creationId xmlns:p14="http://schemas.microsoft.com/office/powerpoint/2010/main" val="353366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pPr defTabSz="862926">
              <a:defRPr/>
            </a:pPr>
            <a:r>
              <a:rPr lang="da-DK" dirty="0"/>
              <a:t>DK Digitaliseringsstyrelsen forside</a:t>
            </a:r>
          </a:p>
          <a:p>
            <a:endParaRPr lang="da-DK" dirty="0"/>
          </a:p>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4</a:t>
            </a:fld>
            <a:endParaRPr lang="da-DK" dirty="0"/>
          </a:p>
        </p:txBody>
      </p:sp>
    </p:spTree>
    <p:extLst>
      <p:ext uri="{BB962C8B-B14F-4D97-AF65-F5344CB8AC3E}">
        <p14:creationId xmlns:p14="http://schemas.microsoft.com/office/powerpoint/2010/main" val="2556148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a:ln/>
        </p:spPr>
      </p:sp>
      <p:sp>
        <p:nvSpPr>
          <p:cNvPr id="74755" name="Pladsholder til noter 2"/>
          <p:cNvSpPr>
            <a:spLocks noGrp="1"/>
          </p:cNvSpPr>
          <p:nvPr>
            <p:ph type="body" idx="1"/>
          </p:nvPr>
        </p:nvSpPr>
        <p:spPr>
          <a:noFill/>
          <a:ln/>
        </p:spPr>
        <p:txBody>
          <a:bodyPr/>
          <a:lstStyle/>
          <a:p>
            <a:endParaRPr lang="da-DK" altLang="da-DK" dirty="0">
              <a:latin typeface="Gill Sans"/>
            </a:endParaRPr>
          </a:p>
        </p:txBody>
      </p:sp>
      <p:sp>
        <p:nvSpPr>
          <p:cNvPr id="74756" name="Pladsholder til diasnummer 3"/>
          <p:cNvSpPr>
            <a:spLocks noGrp="1"/>
          </p:cNvSpPr>
          <p:nvPr>
            <p:ph type="sldNum" sz="quarter" idx="5"/>
          </p:nvPr>
        </p:nvSpPr>
        <p:spPr>
          <a:noFill/>
        </p:spPr>
        <p:txBody>
          <a:bodyPr/>
          <a:lstStyle/>
          <a:p>
            <a:fld id="{08BC2A9A-7A74-49DF-B5F0-2E4332D9C45D}" type="slidenum">
              <a:rPr lang="da-DK" altLang="da-DK" smtClean="0">
                <a:latin typeface="Gill Sans"/>
              </a:rPr>
              <a:pPr/>
              <a:t>24</a:t>
            </a:fld>
            <a:endParaRPr lang="da-DK" altLang="da-DK" dirty="0">
              <a:latin typeface="Gill Sans"/>
            </a:endParaRPr>
          </a:p>
        </p:txBody>
      </p:sp>
    </p:spTree>
    <p:extLst>
      <p:ext uri="{BB962C8B-B14F-4D97-AF65-F5344CB8AC3E}">
        <p14:creationId xmlns:p14="http://schemas.microsoft.com/office/powerpoint/2010/main" val="2011587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a:ln/>
        </p:spPr>
      </p:sp>
      <p:sp>
        <p:nvSpPr>
          <p:cNvPr id="74755" name="Pladsholder til noter 2"/>
          <p:cNvSpPr>
            <a:spLocks noGrp="1"/>
          </p:cNvSpPr>
          <p:nvPr>
            <p:ph type="body" idx="1"/>
          </p:nvPr>
        </p:nvSpPr>
        <p:spPr>
          <a:noFill/>
          <a:ln/>
        </p:spPr>
        <p:txBody>
          <a:bodyPr/>
          <a:lstStyle/>
          <a:p>
            <a:endParaRPr lang="da-DK" altLang="da-DK" dirty="0">
              <a:latin typeface="Gill Sans"/>
            </a:endParaRPr>
          </a:p>
        </p:txBody>
      </p:sp>
      <p:sp>
        <p:nvSpPr>
          <p:cNvPr id="74756" name="Pladsholder til diasnummer 3"/>
          <p:cNvSpPr>
            <a:spLocks noGrp="1"/>
          </p:cNvSpPr>
          <p:nvPr>
            <p:ph type="sldNum" sz="quarter" idx="5"/>
          </p:nvPr>
        </p:nvSpPr>
        <p:spPr>
          <a:noFill/>
        </p:spPr>
        <p:txBody>
          <a:bodyPr/>
          <a:lstStyle/>
          <a:p>
            <a:fld id="{08BC2A9A-7A74-49DF-B5F0-2E4332D9C45D}" type="slidenum">
              <a:rPr lang="da-DK" altLang="da-DK" smtClean="0">
                <a:latin typeface="Gill Sans"/>
              </a:rPr>
              <a:pPr/>
              <a:t>25</a:t>
            </a:fld>
            <a:endParaRPr lang="da-DK" altLang="da-DK" dirty="0">
              <a:latin typeface="Gill Sans"/>
            </a:endParaRPr>
          </a:p>
        </p:txBody>
      </p:sp>
    </p:spTree>
    <p:extLst>
      <p:ext uri="{BB962C8B-B14F-4D97-AF65-F5344CB8AC3E}">
        <p14:creationId xmlns:p14="http://schemas.microsoft.com/office/powerpoint/2010/main" val="619570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da-DK" dirty="0"/>
          </a:p>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26</a:t>
            </a:fld>
            <a:endParaRPr lang="da-DK"/>
          </a:p>
        </p:txBody>
      </p:sp>
    </p:spTree>
    <p:extLst>
      <p:ext uri="{BB962C8B-B14F-4D97-AF65-F5344CB8AC3E}">
        <p14:creationId xmlns:p14="http://schemas.microsoft.com/office/powerpoint/2010/main" val="4093679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27</a:t>
            </a:fld>
            <a:endParaRPr lang="da-DK" dirty="0"/>
          </a:p>
        </p:txBody>
      </p:sp>
    </p:spTree>
    <p:extLst>
      <p:ext uri="{BB962C8B-B14F-4D97-AF65-F5344CB8AC3E}">
        <p14:creationId xmlns:p14="http://schemas.microsoft.com/office/powerpoint/2010/main" val="4294964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a:ln/>
        </p:spPr>
      </p:sp>
      <p:sp>
        <p:nvSpPr>
          <p:cNvPr id="74755" name="Pladsholder til noter 2"/>
          <p:cNvSpPr>
            <a:spLocks noGrp="1"/>
          </p:cNvSpPr>
          <p:nvPr>
            <p:ph type="body" idx="1"/>
          </p:nvPr>
        </p:nvSpPr>
        <p:spPr>
          <a:noFill/>
          <a:ln/>
        </p:spPr>
        <p:txBody>
          <a:bodyPr/>
          <a:lstStyle/>
          <a:p>
            <a:endParaRPr lang="da-DK" altLang="da-DK" dirty="0">
              <a:latin typeface="Gill Sans"/>
            </a:endParaRPr>
          </a:p>
        </p:txBody>
      </p:sp>
      <p:sp>
        <p:nvSpPr>
          <p:cNvPr id="74756" name="Pladsholder til diasnummer 3"/>
          <p:cNvSpPr>
            <a:spLocks noGrp="1"/>
          </p:cNvSpPr>
          <p:nvPr>
            <p:ph type="sldNum" sz="quarter" idx="5"/>
          </p:nvPr>
        </p:nvSpPr>
        <p:spPr>
          <a:noFill/>
        </p:spPr>
        <p:txBody>
          <a:bodyPr/>
          <a:lstStyle/>
          <a:p>
            <a:fld id="{08BC2A9A-7A74-49DF-B5F0-2E4332D9C45D}" type="slidenum">
              <a:rPr lang="da-DK" altLang="da-DK" smtClean="0">
                <a:latin typeface="Gill Sans"/>
              </a:rPr>
              <a:pPr/>
              <a:t>29</a:t>
            </a:fld>
            <a:endParaRPr lang="da-DK" altLang="da-DK" dirty="0">
              <a:latin typeface="Gill Sans"/>
            </a:endParaRPr>
          </a:p>
        </p:txBody>
      </p:sp>
    </p:spTree>
    <p:extLst>
      <p:ext uri="{BB962C8B-B14F-4D97-AF65-F5344CB8AC3E}">
        <p14:creationId xmlns:p14="http://schemas.microsoft.com/office/powerpoint/2010/main" val="8036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a:ln/>
        </p:spPr>
      </p:sp>
      <p:sp>
        <p:nvSpPr>
          <p:cNvPr id="74755" name="Pladsholder til noter 2"/>
          <p:cNvSpPr>
            <a:spLocks noGrp="1"/>
          </p:cNvSpPr>
          <p:nvPr>
            <p:ph type="body" idx="1"/>
          </p:nvPr>
        </p:nvSpPr>
        <p:spPr>
          <a:noFill/>
          <a:ln/>
        </p:spPr>
        <p:txBody>
          <a:bodyPr/>
          <a:lstStyle/>
          <a:p>
            <a:endParaRPr lang="da-DK" altLang="da-DK" dirty="0">
              <a:latin typeface="Gill Sans"/>
            </a:endParaRPr>
          </a:p>
        </p:txBody>
      </p:sp>
      <p:sp>
        <p:nvSpPr>
          <p:cNvPr id="74756" name="Pladsholder til diasnummer 3"/>
          <p:cNvSpPr>
            <a:spLocks noGrp="1"/>
          </p:cNvSpPr>
          <p:nvPr>
            <p:ph type="sldNum" sz="quarter" idx="5"/>
          </p:nvPr>
        </p:nvSpPr>
        <p:spPr>
          <a:noFill/>
        </p:spPr>
        <p:txBody>
          <a:bodyPr/>
          <a:lstStyle/>
          <a:p>
            <a:fld id="{08BC2A9A-7A74-49DF-B5F0-2E4332D9C45D}" type="slidenum">
              <a:rPr lang="da-DK" altLang="da-DK" smtClean="0">
                <a:latin typeface="Gill Sans"/>
              </a:rPr>
              <a:pPr/>
              <a:t>30</a:t>
            </a:fld>
            <a:endParaRPr lang="da-DK" altLang="da-DK" dirty="0">
              <a:latin typeface="Gill Sans"/>
            </a:endParaRPr>
          </a:p>
        </p:txBody>
      </p:sp>
    </p:spTree>
    <p:extLst>
      <p:ext uri="{BB962C8B-B14F-4D97-AF65-F5344CB8AC3E}">
        <p14:creationId xmlns:p14="http://schemas.microsoft.com/office/powerpoint/2010/main" val="1123505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da-DK" dirty="0"/>
          </a:p>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31</a:t>
            </a:fld>
            <a:endParaRPr lang="da-DK"/>
          </a:p>
        </p:txBody>
      </p:sp>
    </p:spTree>
    <p:extLst>
      <p:ext uri="{BB962C8B-B14F-4D97-AF65-F5344CB8AC3E}">
        <p14:creationId xmlns:p14="http://schemas.microsoft.com/office/powerpoint/2010/main" val="422083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32</a:t>
            </a:fld>
            <a:endParaRPr lang="da-DK" dirty="0"/>
          </a:p>
        </p:txBody>
      </p:sp>
    </p:spTree>
    <p:extLst>
      <p:ext uri="{BB962C8B-B14F-4D97-AF65-F5344CB8AC3E}">
        <p14:creationId xmlns:p14="http://schemas.microsoft.com/office/powerpoint/2010/main" val="1156832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34</a:t>
            </a:fld>
            <a:endParaRPr lang="da-DK" dirty="0"/>
          </a:p>
        </p:txBody>
      </p:sp>
    </p:spTree>
    <p:extLst>
      <p:ext uri="{BB962C8B-B14F-4D97-AF65-F5344CB8AC3E}">
        <p14:creationId xmlns:p14="http://schemas.microsoft.com/office/powerpoint/2010/main" val="2280945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635000"/>
            <a:ext cx="5645150" cy="3175000"/>
          </a:xfrm>
        </p:spPr>
      </p:sp>
      <p:sp>
        <p:nvSpPr>
          <p:cNvPr id="3" name="Notes Placeholder 2"/>
          <p:cNvSpPr>
            <a:spLocks noGrp="1"/>
          </p:cNvSpPr>
          <p:nvPr>
            <p:ph type="body" idx="1"/>
          </p:nvPr>
        </p:nvSpPr>
        <p:spPr/>
        <p:txBody>
          <a:bodyPr/>
          <a:lstStyle/>
          <a:p>
            <a:endParaRPr lang="da-DK" baseline="0" dirty="0"/>
          </a:p>
        </p:txBody>
      </p:sp>
    </p:spTree>
    <p:extLst>
      <p:ext uri="{BB962C8B-B14F-4D97-AF65-F5344CB8AC3E}">
        <p14:creationId xmlns:p14="http://schemas.microsoft.com/office/powerpoint/2010/main" val="83327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5</a:t>
            </a:fld>
            <a:endParaRPr lang="da-DK" dirty="0"/>
          </a:p>
        </p:txBody>
      </p:sp>
    </p:spTree>
    <p:extLst>
      <p:ext uri="{BB962C8B-B14F-4D97-AF65-F5344CB8AC3E}">
        <p14:creationId xmlns:p14="http://schemas.microsoft.com/office/powerpoint/2010/main" val="86719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dsholder til diasbillede 1"/>
          <p:cNvSpPr>
            <a:spLocks noGrp="1" noRot="1" noChangeAspect="1" noTextEdit="1"/>
          </p:cNvSpPr>
          <p:nvPr>
            <p:ph type="sldImg"/>
          </p:nvPr>
        </p:nvSpPr>
        <p:spPr>
          <a:ln/>
        </p:spPr>
      </p:sp>
      <p:sp>
        <p:nvSpPr>
          <p:cNvPr id="90115" name="Pladsholder til noter 2"/>
          <p:cNvSpPr>
            <a:spLocks noGrp="1"/>
          </p:cNvSpPr>
          <p:nvPr>
            <p:ph type="body" idx="1"/>
          </p:nvPr>
        </p:nvSpPr>
        <p:spPr>
          <a:noFill/>
          <a:ln/>
        </p:spPr>
        <p:txBody>
          <a:bodyPr/>
          <a:lstStyle/>
          <a:p>
            <a:endParaRPr lang="da-DK" altLang="da-DK" dirty="0">
              <a:latin typeface="Gill Sans"/>
            </a:endParaRPr>
          </a:p>
        </p:txBody>
      </p:sp>
      <p:sp>
        <p:nvSpPr>
          <p:cNvPr id="90116" name="Pladsholder til diasnummer 3"/>
          <p:cNvSpPr>
            <a:spLocks noGrp="1"/>
          </p:cNvSpPr>
          <p:nvPr>
            <p:ph type="sldNum" sz="quarter" idx="5"/>
          </p:nvPr>
        </p:nvSpPr>
        <p:spPr>
          <a:noFill/>
        </p:spPr>
        <p:txBody>
          <a:bodyPr/>
          <a:lstStyle/>
          <a:p>
            <a:fld id="{111334A8-D661-4478-B608-C6858541F18E}" type="slidenum">
              <a:rPr lang="da-DK" altLang="da-DK" smtClean="0">
                <a:latin typeface="Gill Sans"/>
              </a:rPr>
              <a:pPr/>
              <a:t>6</a:t>
            </a:fld>
            <a:endParaRPr lang="da-DK" altLang="da-DK" dirty="0">
              <a:latin typeface="Gill Sans"/>
            </a:endParaRPr>
          </a:p>
        </p:txBody>
      </p:sp>
    </p:spTree>
    <p:extLst>
      <p:ext uri="{BB962C8B-B14F-4D97-AF65-F5344CB8AC3E}">
        <p14:creationId xmlns:p14="http://schemas.microsoft.com/office/powerpoint/2010/main" val="2452523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7848E65-9E75-41AE-BC80-13A10C6B0591}" type="slidenum">
              <a:rPr lang="da-DK" smtClean="0"/>
              <a:pPr/>
              <a:t>8</a:t>
            </a:fld>
            <a:endParaRPr lang="da-DK" dirty="0"/>
          </a:p>
        </p:txBody>
      </p:sp>
    </p:spTree>
    <p:extLst>
      <p:ext uri="{BB962C8B-B14F-4D97-AF65-F5344CB8AC3E}">
        <p14:creationId xmlns:p14="http://schemas.microsoft.com/office/powerpoint/2010/main" val="412853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a:ln/>
        </p:spPr>
      </p:sp>
      <p:sp>
        <p:nvSpPr>
          <p:cNvPr id="74755" name="Pladsholder til noter 2"/>
          <p:cNvSpPr>
            <a:spLocks noGrp="1"/>
          </p:cNvSpPr>
          <p:nvPr>
            <p:ph type="body" idx="1"/>
          </p:nvPr>
        </p:nvSpPr>
        <p:spPr>
          <a:noFill/>
          <a:ln/>
        </p:spPr>
        <p:txBody>
          <a:bodyPr/>
          <a:lstStyle/>
          <a:p>
            <a:endParaRPr lang="da-DK" altLang="da-DK" dirty="0">
              <a:latin typeface="Gill Sans"/>
            </a:endParaRPr>
          </a:p>
        </p:txBody>
      </p:sp>
      <p:sp>
        <p:nvSpPr>
          <p:cNvPr id="74756" name="Pladsholder til diasnummer 3"/>
          <p:cNvSpPr>
            <a:spLocks noGrp="1"/>
          </p:cNvSpPr>
          <p:nvPr>
            <p:ph type="sldNum" sz="quarter" idx="5"/>
          </p:nvPr>
        </p:nvSpPr>
        <p:spPr>
          <a:noFill/>
        </p:spPr>
        <p:txBody>
          <a:bodyPr/>
          <a:lstStyle/>
          <a:p>
            <a:fld id="{08BC2A9A-7A74-49DF-B5F0-2E4332D9C45D}" type="slidenum">
              <a:rPr lang="da-DK" altLang="da-DK" smtClean="0">
                <a:latin typeface="Gill Sans"/>
              </a:rPr>
              <a:pPr/>
              <a:t>9</a:t>
            </a:fld>
            <a:endParaRPr lang="da-DK" altLang="da-DK" dirty="0">
              <a:latin typeface="Gill Sans"/>
            </a:endParaRPr>
          </a:p>
        </p:txBody>
      </p:sp>
    </p:spTree>
    <p:extLst>
      <p:ext uri="{BB962C8B-B14F-4D97-AF65-F5344CB8AC3E}">
        <p14:creationId xmlns:p14="http://schemas.microsoft.com/office/powerpoint/2010/main" val="119587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a:ln/>
        </p:spPr>
      </p:sp>
      <p:sp>
        <p:nvSpPr>
          <p:cNvPr id="74755" name="Pladsholder til noter 2"/>
          <p:cNvSpPr>
            <a:spLocks noGrp="1"/>
          </p:cNvSpPr>
          <p:nvPr>
            <p:ph type="body" idx="1"/>
          </p:nvPr>
        </p:nvSpPr>
        <p:spPr>
          <a:noFill/>
          <a:ln/>
        </p:spPr>
        <p:txBody>
          <a:bodyPr/>
          <a:lstStyle/>
          <a:p>
            <a:endParaRPr lang="da-DK" altLang="da-DK" dirty="0">
              <a:latin typeface="Gill Sans"/>
            </a:endParaRPr>
          </a:p>
        </p:txBody>
      </p:sp>
      <p:sp>
        <p:nvSpPr>
          <p:cNvPr id="74756" name="Pladsholder til diasnummer 3"/>
          <p:cNvSpPr>
            <a:spLocks noGrp="1"/>
          </p:cNvSpPr>
          <p:nvPr>
            <p:ph type="sldNum" sz="quarter" idx="5"/>
          </p:nvPr>
        </p:nvSpPr>
        <p:spPr>
          <a:noFill/>
        </p:spPr>
        <p:txBody>
          <a:bodyPr/>
          <a:lstStyle/>
          <a:p>
            <a:fld id="{08BC2A9A-7A74-49DF-B5F0-2E4332D9C45D}" type="slidenum">
              <a:rPr lang="da-DK" altLang="da-DK" smtClean="0">
                <a:latin typeface="Gill Sans"/>
              </a:rPr>
              <a:pPr/>
              <a:t>10</a:t>
            </a:fld>
            <a:endParaRPr lang="da-DK" altLang="da-DK" dirty="0">
              <a:latin typeface="Gill Sans"/>
            </a:endParaRPr>
          </a:p>
        </p:txBody>
      </p:sp>
    </p:spTree>
    <p:extLst>
      <p:ext uri="{BB962C8B-B14F-4D97-AF65-F5344CB8AC3E}">
        <p14:creationId xmlns:p14="http://schemas.microsoft.com/office/powerpoint/2010/main" val="107147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a:ln/>
        </p:spPr>
      </p:sp>
      <p:sp>
        <p:nvSpPr>
          <p:cNvPr id="74755" name="Pladsholder til noter 2"/>
          <p:cNvSpPr>
            <a:spLocks noGrp="1"/>
          </p:cNvSpPr>
          <p:nvPr>
            <p:ph type="body" idx="1"/>
          </p:nvPr>
        </p:nvSpPr>
        <p:spPr>
          <a:noFill/>
          <a:ln/>
        </p:spPr>
        <p:txBody>
          <a:bodyPr/>
          <a:lstStyle/>
          <a:p>
            <a:endParaRPr lang="da-DK" altLang="da-DK" dirty="0">
              <a:latin typeface="Gill Sans"/>
            </a:endParaRPr>
          </a:p>
        </p:txBody>
      </p:sp>
      <p:sp>
        <p:nvSpPr>
          <p:cNvPr id="74756" name="Pladsholder til diasnummer 3"/>
          <p:cNvSpPr>
            <a:spLocks noGrp="1"/>
          </p:cNvSpPr>
          <p:nvPr>
            <p:ph type="sldNum" sz="quarter" idx="5"/>
          </p:nvPr>
        </p:nvSpPr>
        <p:spPr>
          <a:noFill/>
        </p:spPr>
        <p:txBody>
          <a:bodyPr/>
          <a:lstStyle/>
          <a:p>
            <a:fld id="{08BC2A9A-7A74-49DF-B5F0-2E4332D9C45D}" type="slidenum">
              <a:rPr lang="da-DK" altLang="da-DK" smtClean="0">
                <a:latin typeface="Gill Sans"/>
              </a:rPr>
              <a:pPr/>
              <a:t>11</a:t>
            </a:fld>
            <a:endParaRPr lang="da-DK" altLang="da-DK" dirty="0">
              <a:latin typeface="Gill Sans"/>
            </a:endParaRPr>
          </a:p>
        </p:txBody>
      </p:sp>
    </p:spTree>
    <p:extLst>
      <p:ext uri="{BB962C8B-B14F-4D97-AF65-F5344CB8AC3E}">
        <p14:creationId xmlns:p14="http://schemas.microsoft.com/office/powerpoint/2010/main" val="424474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pPr defTabSz="862926">
              <a:defRPr/>
            </a:pPr>
            <a:r>
              <a:rPr lang="da-DK" dirty="0"/>
              <a:t>DK Digitaliseringsstyrelsen forside</a:t>
            </a:r>
          </a:p>
          <a:p>
            <a:endParaRPr lang="da-DK" dirty="0"/>
          </a:p>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12</a:t>
            </a:fld>
            <a:endParaRPr lang="da-DK" dirty="0"/>
          </a:p>
        </p:txBody>
      </p:sp>
    </p:spTree>
    <p:extLst>
      <p:ext uri="{BB962C8B-B14F-4D97-AF65-F5344CB8AC3E}">
        <p14:creationId xmlns:p14="http://schemas.microsoft.com/office/powerpoint/2010/main" val="4241953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80974"/>
            <a:ext cx="11828462"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6" y="1296563"/>
            <a:ext cx="4967738"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14" name="Text Placeholder 8"/>
          <p:cNvSpPr>
            <a:spLocks noGrp="1"/>
          </p:cNvSpPr>
          <p:nvPr>
            <p:ph type="body" sz="quarter" idx="14" hasCustomPrompt="1"/>
          </p:nvPr>
        </p:nvSpPr>
        <p:spPr>
          <a:xfrm>
            <a:off x="719572" y="415184"/>
            <a:ext cx="2062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2" name="Title 1">
            <a:extLst>
              <a:ext uri="{FF2B5EF4-FFF2-40B4-BE49-F238E27FC236}">
                <a16:creationId xmlns:a16="http://schemas.microsoft.com/office/drawing/2014/main" id="{5F3AEEBD-5624-434F-B308-47832EF58A76}"/>
              </a:ext>
            </a:extLst>
          </p:cNvPr>
          <p:cNvSpPr>
            <a:spLocks noGrp="1"/>
          </p:cNvSpPr>
          <p:nvPr>
            <p:ph type="title" hasCustomPrompt="1"/>
          </p:nvPr>
        </p:nvSpPr>
        <p:spPr>
          <a:xfrm>
            <a:off x="7282800" y="180000"/>
            <a:ext cx="4438800" cy="6497025"/>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34" y="1450800"/>
            <a:ext cx="3941166"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30-06-2022</a:t>
            </a:fld>
            <a:endParaRPr lang="da-DK" dirty="0"/>
          </a:p>
        </p:txBody>
      </p:sp>
      <p:sp>
        <p:nvSpPr>
          <p:cNvPr id="14" name="Footer Placeholder 3">
            <a:extLst>
              <a:ext uri="{FF2B5EF4-FFF2-40B4-BE49-F238E27FC236}">
                <a16:creationId xmlns:a16="http://schemas.microsoft.com/office/drawing/2014/main" id="{9E3A44F7-3B54-4C94-842A-F3C6493E7209}"/>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dirty="0"/>
          </a:p>
        </p:txBody>
      </p:sp>
      <p:sp>
        <p:nvSpPr>
          <p:cNvPr id="11" name="Slide Number Placeholder 7">
            <a:extLst>
              <a:ext uri="{FF2B5EF4-FFF2-40B4-BE49-F238E27FC236}">
                <a16:creationId xmlns:a16="http://schemas.microsoft.com/office/drawing/2014/main" id="{DDC8813B-699F-4C7B-9B14-64A63CC9427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5991484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68"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30-06-2022</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7"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411910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30-06-2022</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3"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73542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400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0"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t>30-06-2022</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30588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t>30-06-2022</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75495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30-06-2022</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0717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9"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30-06-2022</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55792955"/>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132"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da-DK" noProof="0" dirty="0"/>
              <a:t>Skriv overskrift her</a:t>
            </a:r>
            <a:br>
              <a:rPr lang="da-DK" noProof="0" dirty="0"/>
            </a:br>
            <a:r>
              <a:rPr lang="da-DK" noProof="0" dirty="0"/>
              <a:t>Maks. 2 linjer</a:t>
            </a:r>
          </a:p>
        </p:txBody>
      </p:sp>
      <p:sp>
        <p:nvSpPr>
          <p:cNvPr id="4" name="Footer Placeholder 3"/>
          <p:cNvSpPr>
            <a:spLocks noGrp="1"/>
          </p:cNvSpPr>
          <p:nvPr>
            <p:ph type="ftr" sz="quarter" idx="11"/>
          </p:nvPr>
        </p:nvSpPr>
        <p:spPr>
          <a:xfrm>
            <a:off x="336062" y="6573711"/>
            <a:ext cx="4873847" cy="92333"/>
          </a:xfrm>
          <a:prstGeom prst="rect">
            <a:avLst/>
          </a:prstGeom>
        </p:spPr>
        <p:txBody>
          <a:bodyPr/>
          <a:lstStyle/>
          <a:p>
            <a:endParaRPr lang="da-DK" dirty="0">
              <a:solidFill>
                <a:srgbClr val="A59D95"/>
              </a:solidFill>
            </a:endParaRPr>
          </a:p>
        </p:txBody>
      </p:sp>
    </p:spTree>
    <p:extLst>
      <p:ext uri="{BB962C8B-B14F-4D97-AF65-F5344CB8AC3E}">
        <p14:creationId xmlns:p14="http://schemas.microsoft.com/office/powerpoint/2010/main" val="401096409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317" descr="POLITISKE BESLUTNINGER">
            <a:extLst>
              <a:ext uri="{FF2B5EF4-FFF2-40B4-BE49-F238E27FC236}">
                <a16:creationId xmlns:a16="http://schemas.microsoft.com/office/drawing/2014/main" id="{8043C504-41DA-4490-95A7-3F3DEF46D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5613"/>
            <a:ext cx="12192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90">
            <a:extLst>
              <a:ext uri="{FF2B5EF4-FFF2-40B4-BE49-F238E27FC236}">
                <a16:creationId xmlns:a16="http://schemas.microsoft.com/office/drawing/2014/main" id="{FD779469-D373-44C4-A057-77EBCE55BC2F}"/>
              </a:ext>
            </a:extLst>
          </p:cNvPr>
          <p:cNvSpPr txBox="1">
            <a:spLocks noChangeArrowheads="1"/>
          </p:cNvSpPr>
          <p:nvPr/>
        </p:nvSpPr>
        <p:spPr bwMode="auto">
          <a:xfrm>
            <a:off x="334434" y="6097588"/>
            <a:ext cx="416983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lgn="ctr">
              <a:spcBef>
                <a:spcPct val="50000"/>
              </a:spcBef>
              <a:defRPr sz="2500">
                <a:solidFill>
                  <a:schemeClr val="tx1"/>
                </a:solidFill>
                <a:latin typeface="Verdana" pitchFamily="34" charset="0"/>
              </a:defRPr>
            </a:lvl1pPr>
            <a:lvl2pPr marL="742950" indent="-285750" algn="ctr">
              <a:spcBef>
                <a:spcPct val="50000"/>
              </a:spcBef>
              <a:defRPr sz="2500">
                <a:solidFill>
                  <a:schemeClr val="tx1"/>
                </a:solidFill>
                <a:latin typeface="Verdana" pitchFamily="34" charset="0"/>
              </a:defRPr>
            </a:lvl2pPr>
            <a:lvl3pPr marL="1143000" indent="-228600" algn="ctr">
              <a:spcBef>
                <a:spcPct val="50000"/>
              </a:spcBef>
              <a:defRPr sz="2500">
                <a:solidFill>
                  <a:schemeClr val="tx1"/>
                </a:solidFill>
                <a:latin typeface="Verdana" pitchFamily="34" charset="0"/>
              </a:defRPr>
            </a:lvl3pPr>
            <a:lvl4pPr marL="1600200" indent="-228600" algn="ctr">
              <a:spcBef>
                <a:spcPct val="50000"/>
              </a:spcBef>
              <a:defRPr sz="2500">
                <a:solidFill>
                  <a:schemeClr val="tx1"/>
                </a:solidFill>
                <a:latin typeface="Verdana" pitchFamily="34" charset="0"/>
              </a:defRPr>
            </a:lvl4pPr>
            <a:lvl5pPr marL="2057400" indent="-228600" algn="ctr">
              <a:spcBef>
                <a:spcPct val="50000"/>
              </a:spcBef>
              <a:defRPr sz="2500">
                <a:solidFill>
                  <a:schemeClr val="tx1"/>
                </a:solidFill>
                <a:latin typeface="Verdana" pitchFamily="34" charset="0"/>
              </a:defRPr>
            </a:lvl5pPr>
            <a:lvl6pPr marL="2514600" indent="-228600" algn="ctr" eaLnBrk="0" fontAlgn="base" hangingPunct="0">
              <a:spcBef>
                <a:spcPct val="50000"/>
              </a:spcBef>
              <a:spcAft>
                <a:spcPct val="0"/>
              </a:spcAft>
              <a:defRPr sz="2500">
                <a:solidFill>
                  <a:schemeClr val="tx1"/>
                </a:solidFill>
                <a:latin typeface="Verdana" pitchFamily="34" charset="0"/>
              </a:defRPr>
            </a:lvl6pPr>
            <a:lvl7pPr marL="2971800" indent="-228600" algn="ctr" eaLnBrk="0" fontAlgn="base" hangingPunct="0">
              <a:spcBef>
                <a:spcPct val="50000"/>
              </a:spcBef>
              <a:spcAft>
                <a:spcPct val="0"/>
              </a:spcAft>
              <a:defRPr sz="2500">
                <a:solidFill>
                  <a:schemeClr val="tx1"/>
                </a:solidFill>
                <a:latin typeface="Verdana" pitchFamily="34" charset="0"/>
              </a:defRPr>
            </a:lvl7pPr>
            <a:lvl8pPr marL="3429000" indent="-228600" algn="ctr" eaLnBrk="0" fontAlgn="base" hangingPunct="0">
              <a:spcBef>
                <a:spcPct val="50000"/>
              </a:spcBef>
              <a:spcAft>
                <a:spcPct val="0"/>
              </a:spcAft>
              <a:defRPr sz="2500">
                <a:solidFill>
                  <a:schemeClr val="tx1"/>
                </a:solidFill>
                <a:latin typeface="Verdana" pitchFamily="34" charset="0"/>
              </a:defRPr>
            </a:lvl8pPr>
            <a:lvl9pPr marL="3886200" indent="-228600" algn="ctr" eaLnBrk="0" fontAlgn="base" hangingPunct="0">
              <a:spcBef>
                <a:spcPct val="50000"/>
              </a:spcBef>
              <a:spcAft>
                <a:spcPct val="0"/>
              </a:spcAft>
              <a:defRPr sz="2500">
                <a:solidFill>
                  <a:schemeClr val="tx1"/>
                </a:solidFill>
                <a:latin typeface="Verdana" pitchFamily="34" charset="0"/>
              </a:defRPr>
            </a:lvl9pPr>
          </a:lstStyle>
          <a:p>
            <a:pPr algn="l" eaLnBrk="1" hangingPunct="1">
              <a:defRPr/>
            </a:pPr>
            <a:r>
              <a:rPr lang="da-DK" altLang="da-DK" sz="1000" b="1" dirty="0">
                <a:cs typeface="+mn-cs"/>
              </a:rPr>
              <a:t>KØBENHAVNS KOMMUNE</a:t>
            </a:r>
          </a:p>
        </p:txBody>
      </p:sp>
      <p:sp>
        <p:nvSpPr>
          <p:cNvPr id="6" name="Text Box 291">
            <a:extLst>
              <a:ext uri="{FF2B5EF4-FFF2-40B4-BE49-F238E27FC236}">
                <a16:creationId xmlns:a16="http://schemas.microsoft.com/office/drawing/2014/main" id="{36857948-6E01-40A4-87E0-4209D93D091F}"/>
              </a:ext>
            </a:extLst>
          </p:cNvPr>
          <p:cNvSpPr txBox="1">
            <a:spLocks noChangeArrowheads="1"/>
          </p:cNvSpPr>
          <p:nvPr/>
        </p:nvSpPr>
        <p:spPr bwMode="auto">
          <a:xfrm>
            <a:off x="334433" y="6254750"/>
            <a:ext cx="296545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lgn="ctr">
              <a:spcBef>
                <a:spcPct val="50000"/>
              </a:spcBef>
              <a:defRPr sz="2500">
                <a:solidFill>
                  <a:schemeClr val="tx1"/>
                </a:solidFill>
                <a:latin typeface="Verdana" pitchFamily="34" charset="0"/>
              </a:defRPr>
            </a:lvl1pPr>
            <a:lvl2pPr marL="742950" indent="-285750" algn="ctr">
              <a:spcBef>
                <a:spcPct val="50000"/>
              </a:spcBef>
              <a:defRPr sz="2500">
                <a:solidFill>
                  <a:schemeClr val="tx1"/>
                </a:solidFill>
                <a:latin typeface="Verdana" pitchFamily="34" charset="0"/>
              </a:defRPr>
            </a:lvl2pPr>
            <a:lvl3pPr marL="1143000" indent="-228600" algn="ctr">
              <a:spcBef>
                <a:spcPct val="50000"/>
              </a:spcBef>
              <a:defRPr sz="2500">
                <a:solidFill>
                  <a:schemeClr val="tx1"/>
                </a:solidFill>
                <a:latin typeface="Verdana" pitchFamily="34" charset="0"/>
              </a:defRPr>
            </a:lvl3pPr>
            <a:lvl4pPr marL="1600200" indent="-228600" algn="ctr">
              <a:spcBef>
                <a:spcPct val="50000"/>
              </a:spcBef>
              <a:defRPr sz="2500">
                <a:solidFill>
                  <a:schemeClr val="tx1"/>
                </a:solidFill>
                <a:latin typeface="Verdana" pitchFamily="34" charset="0"/>
              </a:defRPr>
            </a:lvl4pPr>
            <a:lvl5pPr marL="2057400" indent="-228600" algn="ctr">
              <a:spcBef>
                <a:spcPct val="50000"/>
              </a:spcBef>
              <a:defRPr sz="2500">
                <a:solidFill>
                  <a:schemeClr val="tx1"/>
                </a:solidFill>
                <a:latin typeface="Verdana" pitchFamily="34" charset="0"/>
              </a:defRPr>
            </a:lvl5pPr>
            <a:lvl6pPr marL="2514600" indent="-228600" algn="ctr" eaLnBrk="0" fontAlgn="base" hangingPunct="0">
              <a:spcBef>
                <a:spcPct val="50000"/>
              </a:spcBef>
              <a:spcAft>
                <a:spcPct val="0"/>
              </a:spcAft>
              <a:defRPr sz="2500">
                <a:solidFill>
                  <a:schemeClr val="tx1"/>
                </a:solidFill>
                <a:latin typeface="Verdana" pitchFamily="34" charset="0"/>
              </a:defRPr>
            </a:lvl6pPr>
            <a:lvl7pPr marL="2971800" indent="-228600" algn="ctr" eaLnBrk="0" fontAlgn="base" hangingPunct="0">
              <a:spcBef>
                <a:spcPct val="50000"/>
              </a:spcBef>
              <a:spcAft>
                <a:spcPct val="0"/>
              </a:spcAft>
              <a:defRPr sz="2500">
                <a:solidFill>
                  <a:schemeClr val="tx1"/>
                </a:solidFill>
                <a:latin typeface="Verdana" pitchFamily="34" charset="0"/>
              </a:defRPr>
            </a:lvl7pPr>
            <a:lvl8pPr marL="3429000" indent="-228600" algn="ctr" eaLnBrk="0" fontAlgn="base" hangingPunct="0">
              <a:spcBef>
                <a:spcPct val="50000"/>
              </a:spcBef>
              <a:spcAft>
                <a:spcPct val="0"/>
              </a:spcAft>
              <a:defRPr sz="2500">
                <a:solidFill>
                  <a:schemeClr val="tx1"/>
                </a:solidFill>
                <a:latin typeface="Verdana" pitchFamily="34" charset="0"/>
              </a:defRPr>
            </a:lvl8pPr>
            <a:lvl9pPr marL="3886200" indent="-228600" algn="ctr" eaLnBrk="0" fontAlgn="base" hangingPunct="0">
              <a:spcBef>
                <a:spcPct val="50000"/>
              </a:spcBef>
              <a:spcAft>
                <a:spcPct val="0"/>
              </a:spcAft>
              <a:defRPr sz="2500">
                <a:solidFill>
                  <a:schemeClr val="tx1"/>
                </a:solidFill>
                <a:latin typeface="Verdana" pitchFamily="34" charset="0"/>
              </a:defRPr>
            </a:lvl9pPr>
          </a:lstStyle>
          <a:p>
            <a:pPr algn="l" eaLnBrk="1" hangingPunct="1">
              <a:defRPr/>
            </a:pPr>
            <a:r>
              <a:rPr lang="da-DK" altLang="da-DK" sz="1000" dirty="0">
                <a:cs typeface="+mn-cs"/>
              </a:rPr>
              <a:t>Socialforvaltningen</a:t>
            </a:r>
          </a:p>
        </p:txBody>
      </p:sp>
      <p:sp>
        <p:nvSpPr>
          <p:cNvPr id="7" name="Text Box 296">
            <a:extLst>
              <a:ext uri="{FF2B5EF4-FFF2-40B4-BE49-F238E27FC236}">
                <a16:creationId xmlns:a16="http://schemas.microsoft.com/office/drawing/2014/main" id="{B79424E2-F7C0-4B59-86CD-E6B3F1912254}"/>
              </a:ext>
            </a:extLst>
          </p:cNvPr>
          <p:cNvSpPr txBox="1">
            <a:spLocks noChangeArrowheads="1"/>
          </p:cNvSpPr>
          <p:nvPr/>
        </p:nvSpPr>
        <p:spPr bwMode="auto">
          <a:xfrm>
            <a:off x="334433" y="6584950"/>
            <a:ext cx="296545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lgn="ctr">
              <a:spcBef>
                <a:spcPct val="50000"/>
              </a:spcBef>
              <a:defRPr sz="2500">
                <a:solidFill>
                  <a:schemeClr val="tx1"/>
                </a:solidFill>
                <a:latin typeface="Verdana" pitchFamily="34" charset="0"/>
              </a:defRPr>
            </a:lvl1pPr>
            <a:lvl2pPr marL="742950" indent="-285750" algn="ctr">
              <a:spcBef>
                <a:spcPct val="50000"/>
              </a:spcBef>
              <a:defRPr sz="2500">
                <a:solidFill>
                  <a:schemeClr val="tx1"/>
                </a:solidFill>
                <a:latin typeface="Verdana" pitchFamily="34" charset="0"/>
              </a:defRPr>
            </a:lvl2pPr>
            <a:lvl3pPr marL="1143000" indent="-228600" algn="ctr">
              <a:spcBef>
                <a:spcPct val="50000"/>
              </a:spcBef>
              <a:defRPr sz="2500">
                <a:solidFill>
                  <a:schemeClr val="tx1"/>
                </a:solidFill>
                <a:latin typeface="Verdana" pitchFamily="34" charset="0"/>
              </a:defRPr>
            </a:lvl3pPr>
            <a:lvl4pPr marL="1600200" indent="-228600" algn="ctr">
              <a:spcBef>
                <a:spcPct val="50000"/>
              </a:spcBef>
              <a:defRPr sz="2500">
                <a:solidFill>
                  <a:schemeClr val="tx1"/>
                </a:solidFill>
                <a:latin typeface="Verdana" pitchFamily="34" charset="0"/>
              </a:defRPr>
            </a:lvl4pPr>
            <a:lvl5pPr marL="2057400" indent="-228600" algn="ctr">
              <a:spcBef>
                <a:spcPct val="50000"/>
              </a:spcBef>
              <a:defRPr sz="2500">
                <a:solidFill>
                  <a:schemeClr val="tx1"/>
                </a:solidFill>
                <a:latin typeface="Verdana" pitchFamily="34" charset="0"/>
              </a:defRPr>
            </a:lvl5pPr>
            <a:lvl6pPr marL="2514600" indent="-228600" algn="ctr" eaLnBrk="0" fontAlgn="base" hangingPunct="0">
              <a:spcBef>
                <a:spcPct val="50000"/>
              </a:spcBef>
              <a:spcAft>
                <a:spcPct val="0"/>
              </a:spcAft>
              <a:defRPr sz="2500">
                <a:solidFill>
                  <a:schemeClr val="tx1"/>
                </a:solidFill>
                <a:latin typeface="Verdana" pitchFamily="34" charset="0"/>
              </a:defRPr>
            </a:lvl6pPr>
            <a:lvl7pPr marL="2971800" indent="-228600" algn="ctr" eaLnBrk="0" fontAlgn="base" hangingPunct="0">
              <a:spcBef>
                <a:spcPct val="50000"/>
              </a:spcBef>
              <a:spcAft>
                <a:spcPct val="0"/>
              </a:spcAft>
              <a:defRPr sz="2500">
                <a:solidFill>
                  <a:schemeClr val="tx1"/>
                </a:solidFill>
                <a:latin typeface="Verdana" pitchFamily="34" charset="0"/>
              </a:defRPr>
            </a:lvl7pPr>
            <a:lvl8pPr marL="3429000" indent="-228600" algn="ctr" eaLnBrk="0" fontAlgn="base" hangingPunct="0">
              <a:spcBef>
                <a:spcPct val="50000"/>
              </a:spcBef>
              <a:spcAft>
                <a:spcPct val="0"/>
              </a:spcAft>
              <a:defRPr sz="2500">
                <a:solidFill>
                  <a:schemeClr val="tx1"/>
                </a:solidFill>
                <a:latin typeface="Verdana" pitchFamily="34" charset="0"/>
              </a:defRPr>
            </a:lvl8pPr>
            <a:lvl9pPr marL="3886200" indent="-228600" algn="ctr" eaLnBrk="0" fontAlgn="base" hangingPunct="0">
              <a:spcBef>
                <a:spcPct val="50000"/>
              </a:spcBef>
              <a:spcAft>
                <a:spcPct val="0"/>
              </a:spcAft>
              <a:defRPr sz="2500">
                <a:solidFill>
                  <a:schemeClr val="tx1"/>
                </a:solidFill>
                <a:latin typeface="Verdana" pitchFamily="34" charset="0"/>
              </a:defRPr>
            </a:lvl9pPr>
          </a:lstStyle>
          <a:p>
            <a:pPr algn="l" eaLnBrk="1" hangingPunct="1">
              <a:defRPr/>
            </a:pPr>
            <a:r>
              <a:rPr lang="da-DK" altLang="da-DK" sz="1000" dirty="0">
                <a:cs typeface="+mn-cs"/>
              </a:rPr>
              <a:t>www.kk.dk</a:t>
            </a:r>
          </a:p>
        </p:txBody>
      </p:sp>
      <p:sp>
        <p:nvSpPr>
          <p:cNvPr id="8" name="Text Box 312">
            <a:extLst>
              <a:ext uri="{FF2B5EF4-FFF2-40B4-BE49-F238E27FC236}">
                <a16:creationId xmlns:a16="http://schemas.microsoft.com/office/drawing/2014/main" id="{CD2AB784-C32F-4DF2-9BF9-129F98082695}"/>
              </a:ext>
            </a:extLst>
          </p:cNvPr>
          <p:cNvSpPr txBox="1">
            <a:spLocks noChangeArrowheads="1"/>
          </p:cNvSpPr>
          <p:nvPr/>
        </p:nvSpPr>
        <p:spPr bwMode="auto">
          <a:xfrm>
            <a:off x="11311467" y="6584950"/>
            <a:ext cx="40005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lgn="ctr">
              <a:spcBef>
                <a:spcPct val="50000"/>
              </a:spcBef>
              <a:defRPr sz="2500">
                <a:solidFill>
                  <a:schemeClr val="tx1"/>
                </a:solidFill>
                <a:latin typeface="Verdana" pitchFamily="34" charset="0"/>
              </a:defRPr>
            </a:lvl1pPr>
            <a:lvl2pPr marL="742950" indent="-285750" algn="ctr">
              <a:spcBef>
                <a:spcPct val="50000"/>
              </a:spcBef>
              <a:defRPr sz="2500">
                <a:solidFill>
                  <a:schemeClr val="tx1"/>
                </a:solidFill>
                <a:latin typeface="Verdana" pitchFamily="34" charset="0"/>
              </a:defRPr>
            </a:lvl2pPr>
            <a:lvl3pPr marL="1143000" indent="-228600" algn="ctr">
              <a:spcBef>
                <a:spcPct val="50000"/>
              </a:spcBef>
              <a:defRPr sz="2500">
                <a:solidFill>
                  <a:schemeClr val="tx1"/>
                </a:solidFill>
                <a:latin typeface="Verdana" pitchFamily="34" charset="0"/>
              </a:defRPr>
            </a:lvl3pPr>
            <a:lvl4pPr marL="1600200" indent="-228600" algn="ctr">
              <a:spcBef>
                <a:spcPct val="50000"/>
              </a:spcBef>
              <a:defRPr sz="2500">
                <a:solidFill>
                  <a:schemeClr val="tx1"/>
                </a:solidFill>
                <a:latin typeface="Verdana" pitchFamily="34" charset="0"/>
              </a:defRPr>
            </a:lvl4pPr>
            <a:lvl5pPr marL="2057400" indent="-228600" algn="ctr">
              <a:spcBef>
                <a:spcPct val="50000"/>
              </a:spcBef>
              <a:defRPr sz="2500">
                <a:solidFill>
                  <a:schemeClr val="tx1"/>
                </a:solidFill>
                <a:latin typeface="Verdana" pitchFamily="34" charset="0"/>
              </a:defRPr>
            </a:lvl5pPr>
            <a:lvl6pPr marL="2514600" indent="-228600" algn="ctr" eaLnBrk="0" fontAlgn="base" hangingPunct="0">
              <a:spcBef>
                <a:spcPct val="50000"/>
              </a:spcBef>
              <a:spcAft>
                <a:spcPct val="0"/>
              </a:spcAft>
              <a:defRPr sz="2500">
                <a:solidFill>
                  <a:schemeClr val="tx1"/>
                </a:solidFill>
                <a:latin typeface="Verdana" pitchFamily="34" charset="0"/>
              </a:defRPr>
            </a:lvl6pPr>
            <a:lvl7pPr marL="2971800" indent="-228600" algn="ctr" eaLnBrk="0" fontAlgn="base" hangingPunct="0">
              <a:spcBef>
                <a:spcPct val="50000"/>
              </a:spcBef>
              <a:spcAft>
                <a:spcPct val="0"/>
              </a:spcAft>
              <a:defRPr sz="2500">
                <a:solidFill>
                  <a:schemeClr val="tx1"/>
                </a:solidFill>
                <a:latin typeface="Verdana" pitchFamily="34" charset="0"/>
              </a:defRPr>
            </a:lvl7pPr>
            <a:lvl8pPr marL="3429000" indent="-228600" algn="ctr" eaLnBrk="0" fontAlgn="base" hangingPunct="0">
              <a:spcBef>
                <a:spcPct val="50000"/>
              </a:spcBef>
              <a:spcAft>
                <a:spcPct val="0"/>
              </a:spcAft>
              <a:defRPr sz="2500">
                <a:solidFill>
                  <a:schemeClr val="tx1"/>
                </a:solidFill>
                <a:latin typeface="Verdana" pitchFamily="34" charset="0"/>
              </a:defRPr>
            </a:lvl8pPr>
            <a:lvl9pPr marL="3886200" indent="-228600" algn="ctr" eaLnBrk="0" fontAlgn="base" hangingPunct="0">
              <a:spcBef>
                <a:spcPct val="50000"/>
              </a:spcBef>
              <a:spcAft>
                <a:spcPct val="0"/>
              </a:spcAft>
              <a:defRPr sz="2500">
                <a:solidFill>
                  <a:schemeClr val="tx1"/>
                </a:solidFill>
                <a:latin typeface="Verdana" pitchFamily="34" charset="0"/>
              </a:defRPr>
            </a:lvl9pPr>
          </a:lstStyle>
          <a:p>
            <a:pPr algn="l" eaLnBrk="1" hangingPunct="1">
              <a:defRPr/>
            </a:pPr>
            <a:r>
              <a:rPr lang="da-DK" altLang="da-DK" sz="1000" dirty="0">
                <a:solidFill>
                  <a:schemeClr val="bg1"/>
                </a:solidFill>
                <a:cs typeface="+mn-cs"/>
              </a:rPr>
              <a:t>Side</a:t>
            </a:r>
          </a:p>
        </p:txBody>
      </p:sp>
      <p:pic>
        <p:nvPicPr>
          <p:cNvPr id="9" name="Billede 11">
            <a:extLst>
              <a:ext uri="{FF2B5EF4-FFF2-40B4-BE49-F238E27FC236}">
                <a16:creationId xmlns:a16="http://schemas.microsoft.com/office/drawing/2014/main" id="{FC66BCDB-B3E8-46F3-B993-F69E25414C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27367" y="0"/>
            <a:ext cx="635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17" descr="POLITISKE BESLUTNINGER">
            <a:extLst>
              <a:ext uri="{FF2B5EF4-FFF2-40B4-BE49-F238E27FC236}">
                <a16:creationId xmlns:a16="http://schemas.microsoft.com/office/drawing/2014/main" id="{DF902817-1DA5-47F5-B95E-2131335167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5613"/>
            <a:ext cx="12192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hasCustomPrompt="1"/>
          </p:nvPr>
        </p:nvSpPr>
        <p:spPr>
          <a:xfrm>
            <a:off x="334434" y="2338388"/>
            <a:ext cx="6644217" cy="1270000"/>
          </a:xfrm>
        </p:spPr>
        <p:txBody>
          <a:bodyPr/>
          <a:lstStyle>
            <a:lvl1pPr>
              <a:lnSpc>
                <a:spcPct val="73000"/>
              </a:lnSpc>
              <a:defRPr sz="4000" b="0">
                <a:solidFill>
                  <a:srgbClr val="123332"/>
                </a:solidFill>
              </a:defRPr>
            </a:lvl1pPr>
          </a:lstStyle>
          <a:p>
            <a:r>
              <a:rPr lang="da-DK" dirty="0"/>
              <a:t>Klik for at redigere i master</a:t>
            </a:r>
          </a:p>
        </p:txBody>
      </p:sp>
      <p:sp>
        <p:nvSpPr>
          <p:cNvPr id="4416" name="Rectangle 320"/>
          <p:cNvSpPr>
            <a:spLocks noGrp="1" noChangeArrowheads="1"/>
          </p:cNvSpPr>
          <p:nvPr>
            <p:ph type="subTitle" idx="1" hasCustomPrompt="1"/>
          </p:nvPr>
        </p:nvSpPr>
        <p:spPr>
          <a:xfrm>
            <a:off x="334434" y="4030663"/>
            <a:ext cx="6161617" cy="360362"/>
          </a:xfrm>
        </p:spPr>
        <p:txBody>
          <a:bodyPr/>
          <a:lstStyle>
            <a:lvl1pPr marL="0" indent="0">
              <a:lnSpc>
                <a:spcPts val="2400"/>
              </a:lnSpc>
              <a:buFont typeface="Gill Sans" pitchFamily="34" charset="0"/>
              <a:buNone/>
              <a:defRPr sz="1900"/>
            </a:lvl1pPr>
          </a:lstStyle>
          <a:p>
            <a:r>
              <a:rPr lang="da-DK" dirty="0"/>
              <a:t>Klik for at redigere i master</a:t>
            </a:r>
          </a:p>
        </p:txBody>
      </p:sp>
      <p:sp>
        <p:nvSpPr>
          <p:cNvPr id="11" name="Rectangle 4">
            <a:extLst>
              <a:ext uri="{FF2B5EF4-FFF2-40B4-BE49-F238E27FC236}">
                <a16:creationId xmlns:a16="http://schemas.microsoft.com/office/drawing/2014/main" id="{F58E21F6-3DFC-4ED5-9B8C-29EF0D22A94D}"/>
              </a:ext>
            </a:extLst>
          </p:cNvPr>
          <p:cNvSpPr>
            <a:spLocks noGrp="1" noChangeArrowheads="1"/>
          </p:cNvSpPr>
          <p:nvPr>
            <p:ph type="dt" sz="half" idx="10"/>
          </p:nvPr>
        </p:nvSpPr>
        <p:spPr bwMode="auto">
          <a:xfrm>
            <a:off x="334433" y="5865813"/>
            <a:ext cx="2844800" cy="252412"/>
          </a:xfrm>
          <a:prstGeom prst="rect">
            <a:avLst/>
          </a:prstGeom>
          <a:ln>
            <a:miter lim="800000"/>
            <a:headEnd/>
            <a:tailEnd/>
          </a:ln>
        </p:spPr>
        <p:txBody>
          <a:bodyPr vert="horz" wrap="square" lIns="0" tIns="0" rIns="0" bIns="0" numCol="1" anchor="t" anchorCtr="0" compatLnSpc="1">
            <a:prstTxWarp prst="textNoShape">
              <a:avLst/>
            </a:prstTxWarp>
          </a:bodyPr>
          <a:lstStyle>
            <a:lvl1pPr algn="l" eaLnBrk="1" hangingPunct="1">
              <a:spcBef>
                <a:spcPct val="0"/>
              </a:spcBef>
              <a:defRPr sz="1000">
                <a:cs typeface="+mn-cs"/>
              </a:defRPr>
            </a:lvl1pPr>
          </a:lstStyle>
          <a:p>
            <a:pPr>
              <a:defRPr/>
            </a:pPr>
            <a:fld id="{2D241E87-280B-414E-BCEA-AF51CDCE91C3}" type="datetime2">
              <a:rPr lang="da-DK"/>
              <a:pPr>
                <a:defRPr/>
              </a:pPr>
              <a:t>30. juni 2022</a:t>
            </a:fld>
            <a:endParaRPr lang="da-DK" dirty="0"/>
          </a:p>
        </p:txBody>
      </p:sp>
      <p:sp>
        <p:nvSpPr>
          <p:cNvPr id="12" name="Rectangle 6">
            <a:extLst>
              <a:ext uri="{FF2B5EF4-FFF2-40B4-BE49-F238E27FC236}">
                <a16:creationId xmlns:a16="http://schemas.microsoft.com/office/drawing/2014/main" id="{20E4F1D6-FA41-4C47-8BBF-6DA6CDC93F7B}"/>
              </a:ext>
            </a:extLst>
          </p:cNvPr>
          <p:cNvSpPr>
            <a:spLocks noGrp="1" noChangeArrowheads="1"/>
          </p:cNvSpPr>
          <p:nvPr>
            <p:ph type="sldNum" sz="quarter" idx="11"/>
          </p:nvPr>
        </p:nvSpPr>
        <p:spPr bwMode="auto">
          <a:xfrm>
            <a:off x="11711517" y="6584951"/>
            <a:ext cx="406400" cy="252413"/>
          </a:xfrm>
          <a:ln>
            <a:miter lim="800000"/>
            <a:headEnd/>
            <a:tailEnd/>
          </a:ln>
        </p:spPr>
        <p:txBody>
          <a:bodyPr lIns="0" tIns="0" rIns="0" bIns="0"/>
          <a:lstStyle>
            <a:lvl1pPr algn="l" eaLnBrk="0" hangingPunct="0">
              <a:spcBef>
                <a:spcPct val="0"/>
              </a:spcBef>
              <a:defRPr sz="1000">
                <a:solidFill>
                  <a:schemeClr val="bg1"/>
                </a:solidFill>
                <a:latin typeface="Arial" panose="020B0604020202020204" pitchFamily="34" charset="0"/>
              </a:defRPr>
            </a:lvl1pPr>
          </a:lstStyle>
          <a:p>
            <a:pPr>
              <a:defRPr/>
            </a:pPr>
            <a:fld id="{B5BFAA1B-EDB4-4479-B0E9-2E801AD91FDE}" type="slidenum">
              <a:rPr lang="da-DK" altLang="da-DK"/>
              <a:pPr>
                <a:defRPr/>
              </a:pPr>
              <a:t>‹nr.›</a:t>
            </a:fld>
            <a:endParaRPr lang="da-DK" altLang="da-DK" dirty="0"/>
          </a:p>
        </p:txBody>
      </p:sp>
    </p:spTree>
    <p:extLst>
      <p:ext uri="{BB962C8B-B14F-4D97-AF65-F5344CB8AC3E}">
        <p14:creationId xmlns:p14="http://schemas.microsoft.com/office/powerpoint/2010/main" val="399877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iasnummer 3">
            <a:extLst>
              <a:ext uri="{FF2B5EF4-FFF2-40B4-BE49-F238E27FC236}">
                <a16:creationId xmlns:a16="http://schemas.microsoft.com/office/drawing/2014/main" id="{C0B18EA2-AAFD-4782-B5CF-4FA8A5F061BD}"/>
              </a:ext>
            </a:extLst>
          </p:cNvPr>
          <p:cNvSpPr>
            <a:spLocks noGrp="1"/>
          </p:cNvSpPr>
          <p:nvPr>
            <p:ph type="sldNum" sz="quarter" idx="10"/>
          </p:nvPr>
        </p:nvSpPr>
        <p:spPr/>
        <p:txBody>
          <a:bodyPr/>
          <a:lstStyle>
            <a:lvl1pPr>
              <a:defRPr/>
            </a:lvl1pPr>
          </a:lstStyle>
          <a:p>
            <a:pPr>
              <a:defRPr/>
            </a:pPr>
            <a:fld id="{D3FDA844-800B-41E8-9FA5-95A9E7EF3938}" type="slidenum">
              <a:rPr lang="da-DK" altLang="da-DK"/>
              <a:pPr>
                <a:defRPr/>
              </a:pPr>
              <a:t>‹nr.›</a:t>
            </a:fld>
            <a:endParaRPr lang="da-DK" altLang="da-DK"/>
          </a:p>
        </p:txBody>
      </p:sp>
    </p:spTree>
    <p:extLst>
      <p:ext uri="{BB962C8B-B14F-4D97-AF65-F5344CB8AC3E}">
        <p14:creationId xmlns:p14="http://schemas.microsoft.com/office/powerpoint/2010/main" val="260833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30-06-2022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a:xfrm>
            <a:off x="0" y="6912000"/>
            <a:ext cx="0" cy="0"/>
          </a:xfrm>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335309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63084" y="4406901"/>
            <a:ext cx="10363200" cy="1362075"/>
          </a:xfrm>
        </p:spPr>
        <p:txBody>
          <a:bodyPr/>
          <a:lstStyle>
            <a:lvl1pPr algn="l">
              <a:defRPr sz="4000" b="1" cap="all"/>
            </a:lvl1pPr>
          </a:lstStyle>
          <a:p>
            <a:r>
              <a:rPr lang="da-DK" dirty="0"/>
              <a:t>Klik for at redigere i master</a:t>
            </a:r>
          </a:p>
        </p:txBody>
      </p:sp>
      <p:sp>
        <p:nvSpPr>
          <p:cNvPr id="3" name="Pladsholder til tekst 2"/>
          <p:cNvSpPr>
            <a:spLocks noGrp="1"/>
          </p:cNvSpPr>
          <p:nvPr>
            <p:ph type="body" idx="1" hasCustomPrompt="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dirty="0"/>
              <a:t>Klik for at redigere i master</a:t>
            </a:r>
          </a:p>
        </p:txBody>
      </p:sp>
    </p:spTree>
    <p:extLst>
      <p:ext uri="{BB962C8B-B14F-4D97-AF65-F5344CB8AC3E}">
        <p14:creationId xmlns:p14="http://schemas.microsoft.com/office/powerpoint/2010/main" val="2679696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redigere i master</a:t>
            </a:r>
          </a:p>
        </p:txBody>
      </p:sp>
      <p:sp>
        <p:nvSpPr>
          <p:cNvPr id="3" name="Pladsholder til indhold 2"/>
          <p:cNvSpPr>
            <a:spLocks noGrp="1"/>
          </p:cNvSpPr>
          <p:nvPr>
            <p:ph sz="half" idx="1" hasCustomPrompt="1"/>
          </p:nvPr>
        </p:nvSpPr>
        <p:spPr>
          <a:xfrm>
            <a:off x="323851" y="1685926"/>
            <a:ext cx="5662083"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hasCustomPrompt="1"/>
          </p:nvPr>
        </p:nvSpPr>
        <p:spPr>
          <a:xfrm>
            <a:off x="6189134" y="1685926"/>
            <a:ext cx="5662084"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iasnummer 3">
            <a:extLst>
              <a:ext uri="{FF2B5EF4-FFF2-40B4-BE49-F238E27FC236}">
                <a16:creationId xmlns:a16="http://schemas.microsoft.com/office/drawing/2014/main" id="{0D0C5C4A-B668-45D6-9D49-3D0CC7EA980C}"/>
              </a:ext>
            </a:extLst>
          </p:cNvPr>
          <p:cNvSpPr>
            <a:spLocks noGrp="1"/>
          </p:cNvSpPr>
          <p:nvPr>
            <p:ph type="sldNum" sz="quarter" idx="10"/>
          </p:nvPr>
        </p:nvSpPr>
        <p:spPr/>
        <p:txBody>
          <a:bodyPr/>
          <a:lstStyle>
            <a:lvl1pPr>
              <a:defRPr/>
            </a:lvl1pPr>
          </a:lstStyle>
          <a:p>
            <a:pPr>
              <a:defRPr/>
            </a:pPr>
            <a:fld id="{4002FDF8-A13C-4223-94B4-9AD293EB16C0}" type="slidenum">
              <a:rPr lang="da-DK" altLang="da-DK"/>
              <a:pPr>
                <a:defRPr/>
              </a:pPr>
              <a:t>‹nr.›</a:t>
            </a:fld>
            <a:endParaRPr lang="da-DK" altLang="da-DK" dirty="0"/>
          </a:p>
        </p:txBody>
      </p:sp>
    </p:spTree>
    <p:extLst>
      <p:ext uri="{BB962C8B-B14F-4D97-AF65-F5344CB8AC3E}">
        <p14:creationId xmlns:p14="http://schemas.microsoft.com/office/powerpoint/2010/main" val="2496905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274638"/>
            <a:ext cx="10972800" cy="1143000"/>
          </a:xfrm>
        </p:spPr>
        <p:txBody>
          <a:bodyPr/>
          <a:lstStyle>
            <a:lvl1pPr>
              <a:defRPr/>
            </a:lvl1pPr>
          </a:lstStyle>
          <a:p>
            <a:r>
              <a:rPr lang="da-DK" dirty="0"/>
              <a:t>Klik for at redigere i master</a:t>
            </a:r>
          </a:p>
        </p:txBody>
      </p:sp>
      <p:sp>
        <p:nvSpPr>
          <p:cNvPr id="3" name="Pladsholder til tekst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4" name="Pladsholder til indhold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6" name="Pladsholder til indhold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diasnummer 3">
            <a:extLst>
              <a:ext uri="{FF2B5EF4-FFF2-40B4-BE49-F238E27FC236}">
                <a16:creationId xmlns:a16="http://schemas.microsoft.com/office/drawing/2014/main" id="{1506037E-F445-4A17-832B-611612EEF53C}"/>
              </a:ext>
            </a:extLst>
          </p:cNvPr>
          <p:cNvSpPr>
            <a:spLocks noGrp="1"/>
          </p:cNvSpPr>
          <p:nvPr>
            <p:ph type="sldNum" sz="quarter" idx="10"/>
          </p:nvPr>
        </p:nvSpPr>
        <p:spPr/>
        <p:txBody>
          <a:bodyPr/>
          <a:lstStyle>
            <a:lvl1pPr>
              <a:defRPr/>
            </a:lvl1pPr>
          </a:lstStyle>
          <a:p>
            <a:pPr>
              <a:defRPr/>
            </a:pPr>
            <a:fld id="{B99F7E3F-46B6-4248-B1BD-F813D664F56B}" type="slidenum">
              <a:rPr lang="da-DK" altLang="da-DK"/>
              <a:pPr>
                <a:defRPr/>
              </a:pPr>
              <a:t>‹nr.›</a:t>
            </a:fld>
            <a:endParaRPr lang="da-DK" altLang="da-DK" dirty="0"/>
          </a:p>
        </p:txBody>
      </p:sp>
    </p:spTree>
    <p:extLst>
      <p:ext uri="{BB962C8B-B14F-4D97-AF65-F5344CB8AC3E}">
        <p14:creationId xmlns:p14="http://schemas.microsoft.com/office/powerpoint/2010/main" val="3843475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iasnummer 3">
            <a:extLst>
              <a:ext uri="{FF2B5EF4-FFF2-40B4-BE49-F238E27FC236}">
                <a16:creationId xmlns:a16="http://schemas.microsoft.com/office/drawing/2014/main" id="{7F84A471-C673-4940-9ED1-926600A629E8}"/>
              </a:ext>
            </a:extLst>
          </p:cNvPr>
          <p:cNvSpPr>
            <a:spLocks noGrp="1"/>
          </p:cNvSpPr>
          <p:nvPr>
            <p:ph type="sldNum" sz="quarter" idx="10"/>
          </p:nvPr>
        </p:nvSpPr>
        <p:spPr/>
        <p:txBody>
          <a:bodyPr/>
          <a:lstStyle>
            <a:lvl1pPr>
              <a:defRPr/>
            </a:lvl1pPr>
          </a:lstStyle>
          <a:p>
            <a:pPr>
              <a:defRPr/>
            </a:pPr>
            <a:fld id="{2124D06F-E7F7-4124-BDC9-C694E9DACCDC}" type="slidenum">
              <a:rPr lang="da-DK" altLang="da-DK"/>
              <a:pPr>
                <a:defRPr/>
              </a:pPr>
              <a:t>‹nr.›</a:t>
            </a:fld>
            <a:endParaRPr lang="da-DK" altLang="da-DK"/>
          </a:p>
        </p:txBody>
      </p:sp>
    </p:spTree>
    <p:extLst>
      <p:ext uri="{BB962C8B-B14F-4D97-AF65-F5344CB8AC3E}">
        <p14:creationId xmlns:p14="http://schemas.microsoft.com/office/powerpoint/2010/main" val="2319048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iasnummer 3">
            <a:extLst>
              <a:ext uri="{FF2B5EF4-FFF2-40B4-BE49-F238E27FC236}">
                <a16:creationId xmlns:a16="http://schemas.microsoft.com/office/drawing/2014/main" id="{3BAA40D1-98BE-4C0B-886C-349D01D5A3C0}"/>
              </a:ext>
            </a:extLst>
          </p:cNvPr>
          <p:cNvSpPr>
            <a:spLocks noGrp="1"/>
          </p:cNvSpPr>
          <p:nvPr>
            <p:ph type="sldNum" sz="quarter" idx="10"/>
          </p:nvPr>
        </p:nvSpPr>
        <p:spPr/>
        <p:txBody>
          <a:bodyPr/>
          <a:lstStyle>
            <a:lvl1pPr>
              <a:defRPr/>
            </a:lvl1pPr>
          </a:lstStyle>
          <a:p>
            <a:pPr>
              <a:defRPr/>
            </a:pPr>
            <a:fld id="{1788B2BF-3105-4951-A11E-7789FDD3C5E2}" type="slidenum">
              <a:rPr lang="da-DK" altLang="da-DK"/>
              <a:pPr>
                <a:defRPr/>
              </a:pPr>
              <a:t>‹nr.›</a:t>
            </a:fld>
            <a:endParaRPr lang="da-DK" altLang="da-DK" dirty="0"/>
          </a:p>
        </p:txBody>
      </p:sp>
    </p:spTree>
    <p:extLst>
      <p:ext uri="{BB962C8B-B14F-4D97-AF65-F5344CB8AC3E}">
        <p14:creationId xmlns:p14="http://schemas.microsoft.com/office/powerpoint/2010/main" val="3303148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1" y="273050"/>
            <a:ext cx="4011084" cy="1162050"/>
          </a:xfrm>
        </p:spPr>
        <p:txBody>
          <a:bodyPr anchor="b"/>
          <a:lstStyle>
            <a:lvl1pPr algn="l">
              <a:defRPr sz="2000" b="1"/>
            </a:lvl1pPr>
          </a:lstStyle>
          <a:p>
            <a:r>
              <a:rPr lang="da-DK" dirty="0"/>
              <a:t>Klik for at redigere i master</a:t>
            </a:r>
          </a:p>
        </p:txBody>
      </p:sp>
      <p:sp>
        <p:nvSpPr>
          <p:cNvPr id="3" name="Pladsholder til indhold 2"/>
          <p:cNvSpPr>
            <a:spLocks noGrp="1"/>
          </p:cNvSpPr>
          <p:nvPr>
            <p:ph idx="1" hasCustomPrompt="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hasCustomPrompt="1"/>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i master</a:t>
            </a:r>
          </a:p>
        </p:txBody>
      </p:sp>
      <p:sp>
        <p:nvSpPr>
          <p:cNvPr id="5" name="Pladsholder til diasnummer 3">
            <a:extLst>
              <a:ext uri="{FF2B5EF4-FFF2-40B4-BE49-F238E27FC236}">
                <a16:creationId xmlns:a16="http://schemas.microsoft.com/office/drawing/2014/main" id="{4A093A40-B333-4524-A26F-CB439F1C4750}"/>
              </a:ext>
            </a:extLst>
          </p:cNvPr>
          <p:cNvSpPr>
            <a:spLocks noGrp="1"/>
          </p:cNvSpPr>
          <p:nvPr>
            <p:ph type="sldNum" sz="quarter" idx="10"/>
          </p:nvPr>
        </p:nvSpPr>
        <p:spPr/>
        <p:txBody>
          <a:bodyPr/>
          <a:lstStyle>
            <a:lvl1pPr>
              <a:defRPr/>
            </a:lvl1pPr>
          </a:lstStyle>
          <a:p>
            <a:pPr>
              <a:defRPr/>
            </a:pPr>
            <a:fld id="{D38823C3-24DA-43EA-80F6-7A34FD25B958}" type="slidenum">
              <a:rPr lang="da-DK" altLang="da-DK"/>
              <a:pPr>
                <a:defRPr/>
              </a:pPr>
              <a:t>‹nr.›</a:t>
            </a:fld>
            <a:endParaRPr lang="da-DK" altLang="da-DK" dirty="0"/>
          </a:p>
        </p:txBody>
      </p:sp>
    </p:spTree>
    <p:extLst>
      <p:ext uri="{BB962C8B-B14F-4D97-AF65-F5344CB8AC3E}">
        <p14:creationId xmlns:p14="http://schemas.microsoft.com/office/powerpoint/2010/main" val="826027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389717" y="4800600"/>
            <a:ext cx="7315200" cy="566738"/>
          </a:xfrm>
        </p:spPr>
        <p:txBody>
          <a:bodyPr anchor="b"/>
          <a:lstStyle>
            <a:lvl1pPr algn="l">
              <a:defRPr sz="2000" b="1"/>
            </a:lvl1pPr>
          </a:lstStyle>
          <a:p>
            <a:r>
              <a:rPr lang="da-DK" dirty="0"/>
              <a:t>Klik for at redigere i master</a:t>
            </a:r>
          </a:p>
        </p:txBody>
      </p:sp>
      <p:sp>
        <p:nvSpPr>
          <p:cNvPr id="3" name="Pladsholder til billede 2"/>
          <p:cNvSpPr>
            <a:spLocks noGrp="1"/>
          </p:cNvSpPr>
          <p:nvPr>
            <p:ph type="pic" idx="1" hasCustomPrompt="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dirty="0"/>
              <a:t>Klik på ikonet for at tilføje et billede</a:t>
            </a:r>
          </a:p>
        </p:txBody>
      </p:sp>
      <p:sp>
        <p:nvSpPr>
          <p:cNvPr id="4" name="Pladsholder til tekst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i master</a:t>
            </a:r>
          </a:p>
        </p:txBody>
      </p:sp>
    </p:spTree>
    <p:extLst>
      <p:ext uri="{BB962C8B-B14F-4D97-AF65-F5344CB8AC3E}">
        <p14:creationId xmlns:p14="http://schemas.microsoft.com/office/powerpoint/2010/main" val="648534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redigere i master</a:t>
            </a:r>
          </a:p>
        </p:txBody>
      </p:sp>
      <p:sp>
        <p:nvSpPr>
          <p:cNvPr id="3" name="Pladsholder til lodret titel 2"/>
          <p:cNvSpPr>
            <a:spLocks noGrp="1"/>
          </p:cNvSpPr>
          <p:nvPr>
            <p:ph type="body" orient="vert" idx="1" hasCustomPrompt="1"/>
          </p:nvPr>
        </p:nvSpPr>
        <p:spPr/>
        <p:txBody>
          <a:bodyPr vert="eaVert"/>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953152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8970433" y="622300"/>
            <a:ext cx="2880784" cy="5873750"/>
          </a:xfrm>
        </p:spPr>
        <p:txBody>
          <a:bodyPr vert="eaVert"/>
          <a:lstStyle/>
          <a:p>
            <a:r>
              <a:rPr lang="da-DK" dirty="0"/>
              <a:t>Klik for at redigere i master</a:t>
            </a:r>
          </a:p>
        </p:txBody>
      </p:sp>
      <p:sp>
        <p:nvSpPr>
          <p:cNvPr id="3" name="Pladsholder til lodret titel 2"/>
          <p:cNvSpPr>
            <a:spLocks noGrp="1"/>
          </p:cNvSpPr>
          <p:nvPr>
            <p:ph type="body" orient="vert" idx="1" hasCustomPrompt="1"/>
          </p:nvPr>
        </p:nvSpPr>
        <p:spPr>
          <a:xfrm>
            <a:off x="323851" y="622300"/>
            <a:ext cx="8443383" cy="5873750"/>
          </a:xfrm>
        </p:spPr>
        <p:txBody>
          <a:bodyPr vert="eaVert"/>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57230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8"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7"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30-06-2022</a:t>
            </a:fld>
            <a:endParaRPr lang="da-DK" dirty="0"/>
          </a:p>
        </p:txBody>
      </p:sp>
      <p:sp>
        <p:nvSpPr>
          <p:cNvPr id="5" name="Footer Placeholder 4"/>
          <p:cNvSpPr>
            <a:spLocks noGrp="1"/>
          </p:cNvSpPr>
          <p:nvPr>
            <p:ph type="ftr" sz="quarter" idx="11"/>
          </p:nvPr>
        </p:nvSpPr>
        <p:spPr>
          <a:xfrm>
            <a:off x="1029600" y="6385399"/>
            <a:ext cx="3794400" cy="333956"/>
          </a:xfrm>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43929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8" y="1450800"/>
            <a:ext cx="7084710"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30-06-2022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30441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30-06-2022</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113786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999"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00" y="1800000"/>
            <a:ext cx="5111550"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30-06-2022</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147104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5"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t>30-06-2022</a:t>
            </a:fld>
            <a:endParaRPr lang="da-DK" dirty="0"/>
          </a:p>
        </p:txBody>
      </p:sp>
      <p:sp>
        <p:nvSpPr>
          <p:cNvPr id="9" name="Footer Placeholder 8"/>
          <p:cNvSpPr>
            <a:spLocks noGrp="1"/>
          </p:cNvSpPr>
          <p:nvPr>
            <p:ph type="ftr" sz="quarter" idx="11"/>
          </p:nvPr>
        </p:nvSpPr>
        <p:spPr/>
        <p:txBody>
          <a:body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5" name="TextBox 14"/>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286731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1675" y="1357272"/>
            <a:ext cx="10785475" cy="4556165"/>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30-06-2022</a:t>
            </a:fld>
            <a:endParaRPr lang="da-DK"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13E7FCA3-C4AC-464A-9A55-9AA7BBCF61C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23704" y="6096948"/>
            <a:ext cx="2062957"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0" cy="6496050"/>
          </a:xfrm>
          <a:prstGeom prst="rect">
            <a:avLst/>
          </a:prstGeom>
          <a:solidFill>
            <a:schemeClr val="tx2"/>
          </a:solidFill>
          <a:ln>
            <a:noFill/>
          </a:ln>
          <a:effectLst/>
          <a:extLst/>
        </p:spPr>
        <p:txBody>
          <a:bodyPr wrap="none" lIns="0" tIns="0" rIns="0" bIns="0" anchor="ctr"/>
          <a:lstStyle/>
          <a:p>
            <a:endParaRPr lang="da-DK" sz="1700" dirty="0"/>
          </a:p>
        </p:txBody>
      </p:sp>
      <p:sp>
        <p:nvSpPr>
          <p:cNvPr id="2" name="Title 1"/>
          <p:cNvSpPr>
            <a:spLocks noGrp="1"/>
          </p:cNvSpPr>
          <p:nvPr>
            <p:ph type="title" hasCustomPrompt="1"/>
          </p:nvPr>
        </p:nvSpPr>
        <p:spPr>
          <a:xfrm>
            <a:off x="702668" y="1052825"/>
            <a:ext cx="10784481" cy="4860613"/>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t>30-06-2022</a:t>
            </a:fld>
            <a:endParaRPr lang="da-DK"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0BF98332-85A9-4122-8AA8-37E1EE7AEEE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23704" y="6096948"/>
            <a:ext cx="2062957"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7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9FC1C0-4715-4FA9-B1BF-5DBA9D775605}"/>
              </a:ext>
            </a:extLst>
          </p:cNvPr>
          <p:cNvGraphicFramePr>
            <a:graphicFrameLocks noChangeAspect="1"/>
          </p:cNvGraphicFramePr>
          <p:nvPr userDrawn="1">
            <p:custDataLst>
              <p:tags r:id="rId20"/>
            </p:custDataLst>
            <p:extLst>
              <p:ext uri="{D42A27DB-BD31-4B8C-83A1-F6EECF244321}">
                <p14:modId xmlns:p14="http://schemas.microsoft.com/office/powerpoint/2010/main" val="37703129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8" name="think-cell Slide" r:id="rId21" imgW="271" imgH="270" progId="TCLayout.ActiveDocument.1">
                  <p:embed/>
                </p:oleObj>
              </mc:Choice>
              <mc:Fallback>
                <p:oleObj name="think-cell Slide" r:id="rId21" imgW="271" imgH="270" progId="TCLayout.ActiveDocument.1">
                  <p:embed/>
                  <p:pic>
                    <p:nvPicPr>
                      <p:cNvPr id="2" name="Object 1" hidden="1">
                        <a:extLst>
                          <a:ext uri="{FF2B5EF4-FFF2-40B4-BE49-F238E27FC236}">
                            <a16:creationId xmlns:a16="http://schemas.microsoft.com/office/drawing/2014/main" id="{3E9FC1C0-4715-4FA9-B1BF-5DBA9D775605}"/>
                          </a:ext>
                        </a:extLst>
                      </p:cNvPr>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8000"/>
              </a:lnSpc>
              <a:spcBef>
                <a:spcPts val="600"/>
              </a:spcBef>
            </a:pPr>
            <a:r>
              <a:rPr lang="da-DK" sz="900" b="1" noProof="1">
                <a:solidFill>
                  <a:schemeClr val="tx1">
                    <a:lumMod val="65000"/>
                    <a:lumOff val="35000"/>
                  </a:schemeClr>
                </a:solidFill>
              </a:rPr>
              <a:t>Indsæt tekst i sidefod</a:t>
            </a:r>
          </a:p>
          <a:p>
            <a:pPr algn="r">
              <a:lnSpc>
                <a:spcPct val="108000"/>
              </a:lnSpc>
              <a:spcBef>
                <a:spcPts val="600"/>
              </a:spcBef>
            </a:pPr>
            <a:r>
              <a:rPr lang="da-DK" sz="900" b="1" noProof="1">
                <a:solidFill>
                  <a:schemeClr val="tx1">
                    <a:lumMod val="65000"/>
                    <a:lumOff val="35000"/>
                  </a:schemeClr>
                </a:solidFill>
              </a:rPr>
              <a:t>1. </a:t>
            </a:r>
            <a:r>
              <a:rPr lang="da-DK" sz="900" noProof="1">
                <a:solidFill>
                  <a:schemeClr val="tx1">
                    <a:lumMod val="65000"/>
                    <a:lumOff val="35000"/>
                  </a:schemeClr>
                </a:solidFill>
              </a:rPr>
              <a:t>Vælg </a:t>
            </a:r>
            <a:r>
              <a:rPr lang="da-DK" sz="900" b="1" noProof="1">
                <a:solidFill>
                  <a:schemeClr val="tx1">
                    <a:lumMod val="65000"/>
                    <a:lumOff val="35000"/>
                  </a:schemeClr>
                </a:solidFill>
              </a:rPr>
              <a:t>Indsæt</a:t>
            </a:r>
            <a:r>
              <a:rPr lang="da-DK" sz="900" noProof="1">
                <a:solidFill>
                  <a:schemeClr val="tx1">
                    <a:lumMod val="65000"/>
                    <a:lumOff val="35000"/>
                  </a:schemeClr>
                </a:solidFill>
              </a:rPr>
              <a:t> i top menuen</a:t>
            </a:r>
            <a:br>
              <a:rPr lang="da-DK" sz="900" noProof="1">
                <a:solidFill>
                  <a:schemeClr val="tx1">
                    <a:lumMod val="65000"/>
                    <a:lumOff val="35000"/>
                  </a:schemeClr>
                </a:solidFill>
              </a:rPr>
            </a:br>
            <a:r>
              <a:rPr lang="da-DK" sz="900" b="1" noProof="1">
                <a:solidFill>
                  <a:schemeClr val="tx1">
                    <a:lumMod val="65000"/>
                    <a:lumOff val="35000"/>
                  </a:schemeClr>
                </a:solidFill>
              </a:rPr>
              <a:t>2. </a:t>
            </a:r>
            <a:r>
              <a:rPr lang="da-DK" sz="900" noProof="1">
                <a:solidFill>
                  <a:schemeClr val="tx1">
                    <a:lumMod val="65000"/>
                    <a:lumOff val="35000"/>
                  </a:schemeClr>
                </a:solidFill>
              </a:rPr>
              <a:t>Vælg </a:t>
            </a:r>
            <a:r>
              <a:rPr lang="da-DK" sz="900" b="1" noProof="1">
                <a:solidFill>
                  <a:schemeClr val="tx1">
                    <a:lumMod val="65000"/>
                    <a:lumOff val="35000"/>
                  </a:schemeClr>
                </a:solidFill>
              </a:rPr>
              <a:t>Sidehoved og Sidefod</a:t>
            </a:r>
            <a:r>
              <a:rPr lang="da-DK" sz="900" b="0" noProof="1">
                <a:solidFill>
                  <a:schemeClr val="tx1">
                    <a:lumMod val="65000"/>
                    <a:lumOff val="35000"/>
                  </a:schemeClr>
                </a:solidFill>
              </a:rPr>
              <a:t/>
            </a:r>
            <a:br>
              <a:rPr lang="da-DK" sz="900" b="0" noProof="1">
                <a:solidFill>
                  <a:schemeClr val="tx1">
                    <a:lumMod val="65000"/>
                    <a:lumOff val="35000"/>
                  </a:schemeClr>
                </a:solidFill>
              </a:rPr>
            </a:br>
            <a:r>
              <a:rPr lang="da-DK" sz="900" b="1" noProof="1">
                <a:solidFill>
                  <a:schemeClr val="tx1">
                    <a:lumMod val="65000"/>
                    <a:lumOff val="35000"/>
                  </a:schemeClr>
                </a:solidFill>
              </a:rPr>
              <a:t>3. </a:t>
            </a:r>
            <a:r>
              <a:rPr lang="da-DK" sz="900" noProof="1">
                <a:solidFill>
                  <a:schemeClr val="tx1">
                    <a:lumMod val="65000"/>
                    <a:lumOff val="35000"/>
                  </a:schemeClr>
                </a:solidFill>
              </a:rPr>
              <a:t>Skriv titel på præsentation ind i tekstfeltet</a:t>
            </a:r>
            <a:br>
              <a:rPr lang="da-DK" sz="900" noProof="1">
                <a:solidFill>
                  <a:schemeClr val="tx1">
                    <a:lumMod val="65000"/>
                    <a:lumOff val="35000"/>
                  </a:schemeClr>
                </a:solidFill>
              </a:rPr>
            </a:br>
            <a:r>
              <a:rPr lang="da-DK" sz="900" b="1" noProof="1">
                <a:solidFill>
                  <a:schemeClr val="tx1">
                    <a:lumMod val="65000"/>
                    <a:lumOff val="35000"/>
                  </a:schemeClr>
                </a:solidFill>
              </a:rPr>
              <a:t>4. </a:t>
            </a:r>
            <a:r>
              <a:rPr lang="da-DK" sz="900" noProof="1">
                <a:solidFill>
                  <a:schemeClr val="tx1">
                    <a:lumMod val="65000"/>
                    <a:lumOff val="35000"/>
                  </a:schemeClr>
                </a:solidFill>
              </a:rPr>
              <a:t>Tryk </a:t>
            </a:r>
            <a:r>
              <a:rPr lang="da-DK" sz="900" b="1" noProof="1">
                <a:solidFill>
                  <a:schemeClr val="tx1">
                    <a:lumMod val="65000"/>
                    <a:lumOff val="35000"/>
                  </a:schemeClr>
                </a:solidFill>
              </a:rPr>
              <a:t>Anvend på alle</a:t>
            </a:r>
            <a:endParaRPr lang="da-DK" sz="900" noProof="1">
              <a:solidFill>
                <a:schemeClr val="tx1">
                  <a:lumMod val="65000"/>
                  <a:lumOff val="35000"/>
                </a:scheme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30-06-2022</a:t>
            </a:fld>
            <a:endParaRPr lang="da-DK" dirty="0"/>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dirty="0"/>
          </a:p>
        </p:txBody>
      </p:sp>
      <p:sp>
        <p:nvSpPr>
          <p:cNvPr id="13" name="Slide Number Placeholder 5 (FAST)"/>
          <p:cNvSpPr txBox="1">
            <a:spLocks/>
          </p:cNvSpPr>
          <p:nvPr/>
        </p:nvSpPr>
        <p:spPr>
          <a:xfrm>
            <a:off x="702668" y="6385399"/>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pic>
        <p:nvPicPr>
          <p:cNvPr id="10" name="Logo" descr="U:\Moderniseringsstyrelsen\Jobs\3589_Koncernfaelles skabelonloesning i FM styrelser\Received\Work\DIGST_Logo.emf">
            <a:extLst>
              <a:ext uri="{FF2B5EF4-FFF2-40B4-BE49-F238E27FC236}">
                <a16:creationId xmlns:a16="http://schemas.microsoft.com/office/drawing/2014/main" id="{48FA5325-4F31-4407-BEE0-A9D56454EFED}"/>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420040" y="6096948"/>
            <a:ext cx="2070285" cy="406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6" r:id="rId2"/>
    <p:sldLayoutId id="2147483738" r:id="rId3"/>
    <p:sldLayoutId id="2147483739" r:id="rId4"/>
    <p:sldLayoutId id="2147483658" r:id="rId5"/>
    <p:sldLayoutId id="2147483729" r:id="rId6"/>
    <p:sldLayoutId id="2147483730" r:id="rId7"/>
    <p:sldLayoutId id="2147483720" r:id="rId8"/>
    <p:sldLayoutId id="2147483691" r:id="rId9"/>
    <p:sldLayoutId id="2147483737" r:id="rId10"/>
    <p:sldLayoutId id="2147483732" r:id="rId11"/>
    <p:sldLayoutId id="2147483740" r:id="rId12"/>
    <p:sldLayoutId id="2147483735" r:id="rId13"/>
    <p:sldLayoutId id="2147483661" r:id="rId14"/>
    <p:sldLayoutId id="2147483727" r:id="rId15"/>
    <p:sldLayoutId id="2147483736" r:id="rId16"/>
    <p:sldLayoutId id="2147483741" r:id="rId17"/>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B7559FE-85EF-499F-988A-CD9073C9E40F}"/>
              </a:ext>
            </a:extLst>
          </p:cNvPr>
          <p:cNvSpPr>
            <a:spLocks noGrp="1" noChangeArrowheads="1"/>
          </p:cNvSpPr>
          <p:nvPr>
            <p:ph type="title"/>
          </p:nvPr>
        </p:nvSpPr>
        <p:spPr bwMode="auto">
          <a:xfrm>
            <a:off x="334433" y="622300"/>
            <a:ext cx="1151678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dirty="0"/>
              <a:t>Klik for at redigere i master</a:t>
            </a:r>
          </a:p>
        </p:txBody>
      </p:sp>
      <p:sp>
        <p:nvSpPr>
          <p:cNvPr id="2051" name="Rectangle 3">
            <a:extLst>
              <a:ext uri="{FF2B5EF4-FFF2-40B4-BE49-F238E27FC236}">
                <a16:creationId xmlns:a16="http://schemas.microsoft.com/office/drawing/2014/main" id="{F06F1343-CDAC-48A0-97EF-FB1E10252E60}"/>
              </a:ext>
            </a:extLst>
          </p:cNvPr>
          <p:cNvSpPr>
            <a:spLocks noGrp="1" noChangeArrowheads="1"/>
          </p:cNvSpPr>
          <p:nvPr>
            <p:ph type="body" idx="1"/>
          </p:nvPr>
        </p:nvSpPr>
        <p:spPr bwMode="auto">
          <a:xfrm>
            <a:off x="323851" y="1685926"/>
            <a:ext cx="11527367"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dirty="0"/>
              <a:t>Klik for at redigere i master</a:t>
            </a:r>
          </a:p>
          <a:p>
            <a:pPr lvl="1"/>
            <a:r>
              <a:rPr lang="da-DK" altLang="da-DK" dirty="0"/>
              <a:t>Andet niveau</a:t>
            </a:r>
          </a:p>
          <a:p>
            <a:pPr lvl="2"/>
            <a:r>
              <a:rPr lang="da-DK" altLang="da-DK" dirty="0"/>
              <a:t>Tredje niveau</a:t>
            </a:r>
          </a:p>
          <a:p>
            <a:pPr lvl="3"/>
            <a:r>
              <a:rPr lang="da-DK" altLang="da-DK" dirty="0"/>
              <a:t>Fjerde niveau</a:t>
            </a:r>
          </a:p>
          <a:p>
            <a:pPr lvl="4"/>
            <a:r>
              <a:rPr lang="da-DK" altLang="da-DK" dirty="0"/>
              <a:t>Femte niveau</a:t>
            </a:r>
          </a:p>
        </p:txBody>
      </p:sp>
      <p:sp>
        <p:nvSpPr>
          <p:cNvPr id="1029" name="Text Box 53">
            <a:extLst>
              <a:ext uri="{FF2B5EF4-FFF2-40B4-BE49-F238E27FC236}">
                <a16:creationId xmlns:a16="http://schemas.microsoft.com/office/drawing/2014/main" id="{127EB75B-11F8-45BB-9D77-A78AB069174D}"/>
              </a:ext>
            </a:extLst>
          </p:cNvPr>
          <p:cNvSpPr txBox="1">
            <a:spLocks noChangeArrowheads="1"/>
          </p:cNvSpPr>
          <p:nvPr/>
        </p:nvSpPr>
        <p:spPr bwMode="auto">
          <a:xfrm>
            <a:off x="334434" y="6583363"/>
            <a:ext cx="416983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lgn="ctr">
              <a:spcBef>
                <a:spcPct val="50000"/>
              </a:spcBef>
              <a:defRPr sz="2500">
                <a:solidFill>
                  <a:schemeClr val="tx1"/>
                </a:solidFill>
                <a:latin typeface="Verdana" pitchFamily="34" charset="0"/>
              </a:defRPr>
            </a:lvl1pPr>
            <a:lvl2pPr marL="742950" indent="-285750" algn="ctr">
              <a:spcBef>
                <a:spcPct val="50000"/>
              </a:spcBef>
              <a:defRPr sz="2500">
                <a:solidFill>
                  <a:schemeClr val="tx1"/>
                </a:solidFill>
                <a:latin typeface="Verdana" pitchFamily="34" charset="0"/>
              </a:defRPr>
            </a:lvl2pPr>
            <a:lvl3pPr marL="1143000" indent="-228600" algn="ctr">
              <a:spcBef>
                <a:spcPct val="50000"/>
              </a:spcBef>
              <a:defRPr sz="2500">
                <a:solidFill>
                  <a:schemeClr val="tx1"/>
                </a:solidFill>
                <a:latin typeface="Verdana" pitchFamily="34" charset="0"/>
              </a:defRPr>
            </a:lvl3pPr>
            <a:lvl4pPr marL="1600200" indent="-228600" algn="ctr">
              <a:spcBef>
                <a:spcPct val="50000"/>
              </a:spcBef>
              <a:defRPr sz="2500">
                <a:solidFill>
                  <a:schemeClr val="tx1"/>
                </a:solidFill>
                <a:latin typeface="Verdana" pitchFamily="34" charset="0"/>
              </a:defRPr>
            </a:lvl4pPr>
            <a:lvl5pPr marL="2057400" indent="-228600" algn="ctr">
              <a:spcBef>
                <a:spcPct val="50000"/>
              </a:spcBef>
              <a:defRPr sz="2500">
                <a:solidFill>
                  <a:schemeClr val="tx1"/>
                </a:solidFill>
                <a:latin typeface="Verdana" pitchFamily="34" charset="0"/>
              </a:defRPr>
            </a:lvl5pPr>
            <a:lvl6pPr marL="2514600" indent="-228600" algn="ctr" eaLnBrk="0" fontAlgn="base" hangingPunct="0">
              <a:spcBef>
                <a:spcPct val="50000"/>
              </a:spcBef>
              <a:spcAft>
                <a:spcPct val="0"/>
              </a:spcAft>
              <a:defRPr sz="2500">
                <a:solidFill>
                  <a:schemeClr val="tx1"/>
                </a:solidFill>
                <a:latin typeface="Verdana" pitchFamily="34" charset="0"/>
              </a:defRPr>
            </a:lvl6pPr>
            <a:lvl7pPr marL="2971800" indent="-228600" algn="ctr" eaLnBrk="0" fontAlgn="base" hangingPunct="0">
              <a:spcBef>
                <a:spcPct val="50000"/>
              </a:spcBef>
              <a:spcAft>
                <a:spcPct val="0"/>
              </a:spcAft>
              <a:defRPr sz="2500">
                <a:solidFill>
                  <a:schemeClr val="tx1"/>
                </a:solidFill>
                <a:latin typeface="Verdana" pitchFamily="34" charset="0"/>
              </a:defRPr>
            </a:lvl7pPr>
            <a:lvl8pPr marL="3429000" indent="-228600" algn="ctr" eaLnBrk="0" fontAlgn="base" hangingPunct="0">
              <a:spcBef>
                <a:spcPct val="50000"/>
              </a:spcBef>
              <a:spcAft>
                <a:spcPct val="0"/>
              </a:spcAft>
              <a:defRPr sz="2500">
                <a:solidFill>
                  <a:schemeClr val="tx1"/>
                </a:solidFill>
                <a:latin typeface="Verdana" pitchFamily="34" charset="0"/>
              </a:defRPr>
            </a:lvl8pPr>
            <a:lvl9pPr marL="3886200" indent="-228600" algn="ctr" eaLnBrk="0" fontAlgn="base" hangingPunct="0">
              <a:spcBef>
                <a:spcPct val="50000"/>
              </a:spcBef>
              <a:spcAft>
                <a:spcPct val="0"/>
              </a:spcAft>
              <a:defRPr sz="2500">
                <a:solidFill>
                  <a:schemeClr val="tx1"/>
                </a:solidFill>
                <a:latin typeface="Verdana" pitchFamily="34" charset="0"/>
              </a:defRPr>
            </a:lvl9pPr>
          </a:lstStyle>
          <a:p>
            <a:pPr algn="l" eaLnBrk="1" hangingPunct="1">
              <a:defRPr/>
            </a:pPr>
            <a:r>
              <a:rPr lang="da-DK" altLang="da-DK" sz="1000" b="1" dirty="0">
                <a:cs typeface="+mn-cs"/>
              </a:rPr>
              <a:t>...s Materiel- og Indkøbsstyrelse</a:t>
            </a:r>
          </a:p>
        </p:txBody>
      </p:sp>
      <p:sp>
        <p:nvSpPr>
          <p:cNvPr id="20" name="Pladsholder til diasnummer 3">
            <a:extLst>
              <a:ext uri="{FF2B5EF4-FFF2-40B4-BE49-F238E27FC236}">
                <a16:creationId xmlns:a16="http://schemas.microsoft.com/office/drawing/2014/main" id="{95FEE761-AE35-4844-9619-DAE0709CEFDA}"/>
              </a:ext>
            </a:extLst>
          </p:cNvPr>
          <p:cNvSpPr>
            <a:spLocks noGrp="1"/>
          </p:cNvSpPr>
          <p:nvPr>
            <p:ph type="sldNum" sz="quarter" idx="4"/>
          </p:nvPr>
        </p:nvSpPr>
        <p:spPr>
          <a:xfrm>
            <a:off x="9345084" y="6615114"/>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spcBef>
                <a:spcPct val="50000"/>
              </a:spcBef>
              <a:defRPr sz="800">
                <a:solidFill>
                  <a:srgbClr val="929292"/>
                </a:solidFill>
                <a:ea typeface="ヒラギノ角ゴ Pro W3"/>
                <a:cs typeface="ヒラギノ角ゴ Pro W3"/>
              </a:defRPr>
            </a:lvl1pPr>
          </a:lstStyle>
          <a:p>
            <a:pPr>
              <a:defRPr/>
            </a:pPr>
            <a:fld id="{C9291437-64DF-4669-888C-0432FB3FBEFB}" type="slidenum">
              <a:rPr lang="da-DK" altLang="da-DK"/>
              <a:pPr>
                <a:defRPr/>
              </a:pPr>
              <a:t>‹nr.›</a:t>
            </a:fld>
            <a:endParaRPr lang="da-DK" altLang="da-DK" dirty="0"/>
          </a:p>
        </p:txBody>
      </p:sp>
      <p:pic>
        <p:nvPicPr>
          <p:cNvPr id="2054" name="Billede 1">
            <a:extLst>
              <a:ext uri="{FF2B5EF4-FFF2-40B4-BE49-F238E27FC236}">
                <a16:creationId xmlns:a16="http://schemas.microsoft.com/office/drawing/2014/main" id="{38A7002D-9F54-4EAE-A053-0E531BE8DD2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533717" y="0"/>
            <a:ext cx="635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62137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Verdana" pitchFamily="34" charset="0"/>
        </a:defRPr>
      </a:lvl2pPr>
      <a:lvl3pPr algn="l" rtl="0" eaLnBrk="0" fontAlgn="base" hangingPunct="0">
        <a:spcBef>
          <a:spcPct val="0"/>
        </a:spcBef>
        <a:spcAft>
          <a:spcPct val="0"/>
        </a:spcAft>
        <a:defRPr sz="3000" b="1">
          <a:solidFill>
            <a:schemeClr val="tx1"/>
          </a:solidFill>
          <a:latin typeface="Verdana" pitchFamily="34" charset="0"/>
        </a:defRPr>
      </a:lvl3pPr>
      <a:lvl4pPr algn="l" rtl="0" eaLnBrk="0" fontAlgn="base" hangingPunct="0">
        <a:spcBef>
          <a:spcPct val="0"/>
        </a:spcBef>
        <a:spcAft>
          <a:spcPct val="0"/>
        </a:spcAft>
        <a:defRPr sz="3000" b="1">
          <a:solidFill>
            <a:schemeClr val="tx1"/>
          </a:solidFill>
          <a:latin typeface="Verdana" pitchFamily="34" charset="0"/>
        </a:defRPr>
      </a:lvl4pPr>
      <a:lvl5pPr algn="l" rtl="0" eaLnBrk="0" fontAlgn="base" hangingPunct="0">
        <a:spcBef>
          <a:spcPct val="0"/>
        </a:spcBef>
        <a:spcAft>
          <a:spcPct val="0"/>
        </a:spcAft>
        <a:defRPr sz="3000" b="1">
          <a:solidFill>
            <a:schemeClr val="tx1"/>
          </a:solidFill>
          <a:latin typeface="Verdana" pitchFamily="34" charset="0"/>
        </a:defRPr>
      </a:lvl5pPr>
      <a:lvl6pPr marL="457200" algn="l" rtl="0" eaLnBrk="1" fontAlgn="base" hangingPunct="1">
        <a:spcBef>
          <a:spcPct val="0"/>
        </a:spcBef>
        <a:spcAft>
          <a:spcPct val="0"/>
        </a:spcAft>
        <a:defRPr sz="3000" b="1">
          <a:solidFill>
            <a:schemeClr val="tx1"/>
          </a:solidFill>
          <a:latin typeface="Verdana" pitchFamily="34" charset="0"/>
        </a:defRPr>
      </a:lvl6pPr>
      <a:lvl7pPr marL="914400" algn="l" rtl="0" eaLnBrk="1" fontAlgn="base" hangingPunct="1">
        <a:spcBef>
          <a:spcPct val="0"/>
        </a:spcBef>
        <a:spcAft>
          <a:spcPct val="0"/>
        </a:spcAft>
        <a:defRPr sz="3000" b="1">
          <a:solidFill>
            <a:schemeClr val="tx1"/>
          </a:solidFill>
          <a:latin typeface="Verdana" pitchFamily="34" charset="0"/>
        </a:defRPr>
      </a:lvl7pPr>
      <a:lvl8pPr marL="1371600" algn="l" rtl="0" eaLnBrk="1" fontAlgn="base" hangingPunct="1">
        <a:spcBef>
          <a:spcPct val="0"/>
        </a:spcBef>
        <a:spcAft>
          <a:spcPct val="0"/>
        </a:spcAft>
        <a:defRPr sz="3000" b="1">
          <a:solidFill>
            <a:schemeClr val="tx1"/>
          </a:solidFill>
          <a:latin typeface="Verdana" pitchFamily="34" charset="0"/>
        </a:defRPr>
      </a:lvl8pPr>
      <a:lvl9pPr marL="1828800" algn="l" rtl="0" eaLnBrk="1" fontAlgn="base" hangingPunct="1">
        <a:spcBef>
          <a:spcPct val="0"/>
        </a:spcBef>
        <a:spcAft>
          <a:spcPct val="0"/>
        </a:spcAft>
        <a:defRPr sz="3000" b="1">
          <a:solidFill>
            <a:schemeClr val="tx1"/>
          </a:solidFill>
          <a:latin typeface="Verdana" pitchFamily="34" charset="0"/>
        </a:defRPr>
      </a:lvl9pPr>
    </p:titleStyle>
    <p:bodyStyle>
      <a:lvl1pPr marL="271463" indent="-271463" algn="l" rtl="0" eaLnBrk="0" fontAlgn="base" hangingPunct="0">
        <a:spcBef>
          <a:spcPct val="20000"/>
        </a:spcBef>
        <a:spcAft>
          <a:spcPct val="0"/>
        </a:spcAft>
        <a:buFont typeface="Gill Sans"/>
        <a:buChar char="&gt;"/>
        <a:defRPr sz="2500">
          <a:solidFill>
            <a:schemeClr val="tx1"/>
          </a:solidFill>
          <a:latin typeface="+mn-lt"/>
          <a:ea typeface="+mn-ea"/>
          <a:cs typeface="+mn-cs"/>
        </a:defRPr>
      </a:lvl1pPr>
      <a:lvl2pPr marL="806450" indent="-355600" algn="l" rtl="0" eaLnBrk="0" fontAlgn="base" hangingPunct="0">
        <a:lnSpc>
          <a:spcPct val="104000"/>
        </a:lnSpc>
        <a:spcBef>
          <a:spcPct val="20000"/>
        </a:spcBef>
        <a:spcAft>
          <a:spcPct val="0"/>
        </a:spcAft>
        <a:buFont typeface="Gill Sans"/>
        <a:buChar char="&gt;"/>
        <a:defRPr sz="2000">
          <a:solidFill>
            <a:schemeClr val="tx1"/>
          </a:solidFill>
          <a:latin typeface="+mn-lt"/>
        </a:defRPr>
      </a:lvl2pPr>
      <a:lvl3pPr marL="1322388" indent="-336550" algn="l" rtl="0" eaLnBrk="0" fontAlgn="base" hangingPunct="0">
        <a:lnSpc>
          <a:spcPct val="111000"/>
        </a:lnSpc>
        <a:spcBef>
          <a:spcPct val="20000"/>
        </a:spcBef>
        <a:spcAft>
          <a:spcPct val="0"/>
        </a:spcAft>
        <a:buFont typeface="Gill Sans"/>
        <a:buChar char="&gt;"/>
        <a:defRPr sz="1500">
          <a:solidFill>
            <a:schemeClr val="tx1"/>
          </a:solidFill>
          <a:latin typeface="+mn-lt"/>
        </a:defRPr>
      </a:lvl3pPr>
      <a:lvl4pPr marL="1730375" indent="-228600" algn="l" rtl="0" eaLnBrk="0" fontAlgn="base" hangingPunct="0">
        <a:lnSpc>
          <a:spcPts val="2000"/>
        </a:lnSpc>
        <a:spcBef>
          <a:spcPct val="20000"/>
        </a:spcBef>
        <a:spcAft>
          <a:spcPct val="0"/>
        </a:spcAft>
        <a:buFont typeface="Gill Sans"/>
        <a:buChar char="&gt;"/>
        <a:defRPr sz="1500">
          <a:solidFill>
            <a:schemeClr val="tx1"/>
          </a:solidFill>
          <a:latin typeface="+mn-lt"/>
        </a:defRPr>
      </a:lvl4pPr>
      <a:lvl5pPr marL="2138363" indent="-228600" algn="l" rtl="0" eaLnBrk="0" fontAlgn="base" hangingPunct="0">
        <a:lnSpc>
          <a:spcPts val="2000"/>
        </a:lnSpc>
        <a:spcBef>
          <a:spcPct val="20000"/>
        </a:spcBef>
        <a:spcAft>
          <a:spcPct val="0"/>
        </a:spcAft>
        <a:buFont typeface="Gill Sans"/>
        <a:buChar char="&gt;"/>
        <a:defRPr sz="1500">
          <a:solidFill>
            <a:schemeClr val="tx1"/>
          </a:solidFill>
          <a:latin typeface="+mn-lt"/>
        </a:defRPr>
      </a:lvl5pPr>
      <a:lvl6pPr marL="2595563" indent="-228600" algn="l" rtl="0" eaLnBrk="1" fontAlgn="base" hangingPunct="1">
        <a:lnSpc>
          <a:spcPts val="2000"/>
        </a:lnSpc>
        <a:spcBef>
          <a:spcPct val="20000"/>
        </a:spcBef>
        <a:spcAft>
          <a:spcPct val="0"/>
        </a:spcAft>
        <a:buFont typeface="Gill Sans" pitchFamily="34" charset="0"/>
        <a:buChar char="&gt;"/>
        <a:defRPr sz="1500">
          <a:solidFill>
            <a:schemeClr val="tx1"/>
          </a:solidFill>
          <a:latin typeface="+mn-lt"/>
        </a:defRPr>
      </a:lvl6pPr>
      <a:lvl7pPr marL="3052763" indent="-228600" algn="l" rtl="0" eaLnBrk="1" fontAlgn="base" hangingPunct="1">
        <a:lnSpc>
          <a:spcPts val="2000"/>
        </a:lnSpc>
        <a:spcBef>
          <a:spcPct val="20000"/>
        </a:spcBef>
        <a:spcAft>
          <a:spcPct val="0"/>
        </a:spcAft>
        <a:buFont typeface="Gill Sans" pitchFamily="34" charset="0"/>
        <a:buChar char="&gt;"/>
        <a:defRPr sz="1500">
          <a:solidFill>
            <a:schemeClr val="tx1"/>
          </a:solidFill>
          <a:latin typeface="+mn-lt"/>
        </a:defRPr>
      </a:lvl7pPr>
      <a:lvl8pPr marL="3509963" indent="-228600" algn="l" rtl="0" eaLnBrk="1" fontAlgn="base" hangingPunct="1">
        <a:lnSpc>
          <a:spcPts val="2000"/>
        </a:lnSpc>
        <a:spcBef>
          <a:spcPct val="20000"/>
        </a:spcBef>
        <a:spcAft>
          <a:spcPct val="0"/>
        </a:spcAft>
        <a:buFont typeface="Gill Sans" pitchFamily="34" charset="0"/>
        <a:buChar char="&gt;"/>
        <a:defRPr sz="1500">
          <a:solidFill>
            <a:schemeClr val="tx1"/>
          </a:solidFill>
          <a:latin typeface="+mn-lt"/>
        </a:defRPr>
      </a:lvl8pPr>
      <a:lvl9pPr marL="3967163" indent="-228600" algn="l" rtl="0" eaLnBrk="1" fontAlgn="base" hangingPunct="1">
        <a:lnSpc>
          <a:spcPts val="2000"/>
        </a:lnSpc>
        <a:spcBef>
          <a:spcPct val="20000"/>
        </a:spcBef>
        <a:spcAft>
          <a:spcPct val="0"/>
        </a:spcAft>
        <a:buFont typeface="Gill Sans" pitchFamily="34" charset="0"/>
        <a:buChar char="&gt;"/>
        <a:defRPr sz="15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3.xml"/><Relationship Id="rId7" Type="http://schemas.openxmlformats.org/officeDocument/2006/relationships/slide" Target="slide2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2.xml"/><Relationship Id="rId10" Type="http://schemas.openxmlformats.org/officeDocument/2006/relationships/slide" Target="slide39.xml"/><Relationship Id="rId4" Type="http://schemas.openxmlformats.org/officeDocument/2006/relationships/slide" Target="slide4.xml"/><Relationship Id="rId9" Type="http://schemas.openxmlformats.org/officeDocument/2006/relationships/slide" Target="slide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12758" b="12758"/>
          <a:stretch>
            <a:fillRect/>
          </a:stretch>
        </p:blipFill>
        <p:spPr/>
      </p:pic>
      <p:sp>
        <p:nvSpPr>
          <p:cNvPr id="3" name="Pladsholder til tekst 2"/>
          <p:cNvSpPr>
            <a:spLocks noGrp="1"/>
          </p:cNvSpPr>
          <p:nvPr>
            <p:ph type="body" sz="quarter" idx="11"/>
          </p:nvPr>
        </p:nvSpPr>
        <p:spPr/>
        <p:txBody>
          <a:bodyPr/>
          <a:lstStyle/>
          <a:p>
            <a:r>
              <a:rPr lang="da-DK" dirty="0" smtClean="0"/>
              <a:t>Juni</a:t>
            </a:r>
            <a:r>
              <a:rPr lang="da-DK" dirty="0" smtClean="0"/>
              <a:t> 2022</a:t>
            </a:r>
            <a:endParaRPr lang="da-DK" dirty="0"/>
          </a:p>
        </p:txBody>
      </p:sp>
      <p:sp>
        <p:nvSpPr>
          <p:cNvPr id="4" name="Titel 3"/>
          <p:cNvSpPr>
            <a:spLocks noGrp="1"/>
          </p:cNvSpPr>
          <p:nvPr>
            <p:ph type="title"/>
          </p:nvPr>
        </p:nvSpPr>
        <p:spPr/>
        <p:txBody>
          <a:bodyPr>
            <a:normAutofit fontScale="90000"/>
          </a:bodyPr>
          <a:lstStyle/>
          <a:p>
            <a:r>
              <a:rPr lang="da-DK" sz="3100" dirty="0">
                <a:solidFill>
                  <a:srgbClr val="FFFFFF"/>
                </a:solidFill>
              </a:rPr>
              <a:t>Drejebog til gevinstrealisering</a:t>
            </a:r>
            <a:br>
              <a:rPr lang="da-DK" sz="3100" dirty="0">
                <a:solidFill>
                  <a:srgbClr val="FFFFFF"/>
                </a:solidFill>
              </a:rPr>
            </a:br>
            <a:r>
              <a:rPr lang="da-DK" sz="2000" dirty="0">
                <a:solidFill>
                  <a:srgbClr val="FFFFFF"/>
                </a:solidFill>
              </a:rPr>
              <a:t>- inspiration til det praktiske arbejde med gevinster </a:t>
            </a:r>
            <a:endParaRPr lang="da-DK" dirty="0"/>
          </a:p>
        </p:txBody>
      </p:sp>
      <p:sp>
        <p:nvSpPr>
          <p:cNvPr id="5" name="Pladsholder til tekst 4"/>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250325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03242" y="430848"/>
            <a:ext cx="9713237" cy="762000"/>
          </a:xfrm>
        </p:spPr>
        <p:txBody>
          <a:bodyPr/>
          <a:lstStyle/>
          <a:p>
            <a:r>
              <a:rPr lang="da-DK" altLang="da-DK" dirty="0"/>
              <a:t>Forslag til drejebog</a:t>
            </a:r>
            <a:r>
              <a:rPr lang="da-DK" altLang="da-DK" sz="2800" dirty="0"/>
              <a:t/>
            </a:r>
            <a:br>
              <a:rPr lang="da-DK" altLang="da-DK" sz="2800" dirty="0"/>
            </a:br>
            <a:r>
              <a:rPr lang="da-DK" altLang="da-DK" sz="1800" dirty="0"/>
              <a:t>Workshop: Potentialevurdering</a:t>
            </a:r>
          </a:p>
        </p:txBody>
      </p:sp>
      <p:graphicFrame>
        <p:nvGraphicFramePr>
          <p:cNvPr id="2" name="Table 1">
            <a:extLst>
              <a:ext uri="{FF2B5EF4-FFF2-40B4-BE49-F238E27FC236}">
                <a16:creationId xmlns:a16="http://schemas.microsoft.com/office/drawing/2014/main" id="{4465A066-92A8-4330-91E0-16EC04D9E2BC}"/>
              </a:ext>
            </a:extLst>
          </p:cNvPr>
          <p:cNvGraphicFramePr>
            <a:graphicFrameLocks noGrp="1"/>
          </p:cNvGraphicFramePr>
          <p:nvPr>
            <p:extLst>
              <p:ext uri="{D42A27DB-BD31-4B8C-83A1-F6EECF244321}">
                <p14:modId xmlns:p14="http://schemas.microsoft.com/office/powerpoint/2010/main" val="2576174827"/>
              </p:ext>
            </p:extLst>
          </p:nvPr>
        </p:nvGraphicFramePr>
        <p:xfrm>
          <a:off x="700088" y="1196752"/>
          <a:ext cx="10788650" cy="5044440"/>
        </p:xfrm>
        <a:graphic>
          <a:graphicData uri="http://schemas.openxmlformats.org/drawingml/2006/table">
            <a:tbl>
              <a:tblPr firstRow="1" bandRow="1">
                <a:tableStyleId>{7E9639D4-E3E2-4D34-9284-5A2195B3D0D7}</a:tableStyleId>
              </a:tblPr>
              <a:tblGrid>
                <a:gridCol w="643384">
                  <a:extLst>
                    <a:ext uri="{9D8B030D-6E8A-4147-A177-3AD203B41FA5}">
                      <a16:colId xmlns:a16="http://schemas.microsoft.com/office/drawing/2014/main" val="1281089233"/>
                    </a:ext>
                  </a:extLst>
                </a:gridCol>
                <a:gridCol w="1368152">
                  <a:extLst>
                    <a:ext uri="{9D8B030D-6E8A-4147-A177-3AD203B41FA5}">
                      <a16:colId xmlns:a16="http://schemas.microsoft.com/office/drawing/2014/main" val="673618399"/>
                    </a:ext>
                  </a:extLst>
                </a:gridCol>
                <a:gridCol w="1944216">
                  <a:extLst>
                    <a:ext uri="{9D8B030D-6E8A-4147-A177-3AD203B41FA5}">
                      <a16:colId xmlns:a16="http://schemas.microsoft.com/office/drawing/2014/main" val="272363041"/>
                    </a:ext>
                  </a:extLst>
                </a:gridCol>
                <a:gridCol w="6832898">
                  <a:extLst>
                    <a:ext uri="{9D8B030D-6E8A-4147-A177-3AD203B41FA5}">
                      <a16:colId xmlns:a16="http://schemas.microsoft.com/office/drawing/2014/main" val="3851267216"/>
                    </a:ext>
                  </a:extLst>
                </a:gridCol>
              </a:tblGrid>
              <a:tr h="303010">
                <a:tc>
                  <a:txBody>
                    <a:bodyPr/>
                    <a:lstStyle/>
                    <a:p>
                      <a:r>
                        <a:rPr lang="da-DK" sz="1050" b="0" dirty="0">
                          <a:latin typeface="+mj-lt"/>
                        </a:rPr>
                        <a:t>TID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latin typeface="+mj-lt"/>
                        </a:rPr>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latin typeface="+mj-lt"/>
                        </a:rPr>
                        <a:t>FORMÅL MED 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latin typeface="+mj-lt"/>
                        </a:rPr>
                        <a:t>FACILITERING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792034988"/>
                  </a:ext>
                </a:extLst>
              </a:tr>
              <a:tr h="969615">
                <a:tc>
                  <a:txBody>
                    <a:bodyPr/>
                    <a:lstStyle/>
                    <a:p>
                      <a:r>
                        <a:rPr lang="da-DK" sz="1000" dirty="0">
                          <a:latin typeface="+mj-lt"/>
                        </a:rPr>
                        <a:t>30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De</a:t>
                      </a:r>
                      <a:r>
                        <a:rPr lang="da-DK" sz="1000" baseline="0" dirty="0">
                          <a:latin typeface="+mj-lt"/>
                        </a:rPr>
                        <a:t> vigtigste formål for projektet</a:t>
                      </a:r>
                      <a:endParaRPr lang="da-DK" sz="1000" dirty="0">
                        <a:latin typeface="+mj-lt"/>
                      </a:endParaRP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At opnå enighed om projektets overordnede formål og den forandring, som projektet forventes at skabe.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dirty="0">
                        <a:highlight>
                          <a:srgbClr val="FFFF00"/>
                        </a:highlight>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dirty="0">
                          <a:latin typeface="+mj-lt"/>
                        </a:rPr>
                        <a:t>Øvelse</a:t>
                      </a:r>
                      <a:r>
                        <a:rPr lang="da-DK" sz="1000" b="1" dirty="0">
                          <a:latin typeface="+mj-lt"/>
                        </a:rPr>
                        <a:t>: </a:t>
                      </a:r>
                      <a:r>
                        <a:rPr lang="da-DK" altLang="da-DK" sz="1000" dirty="0">
                          <a:latin typeface="+mj-lt"/>
                        </a:rPr>
                        <a:t>Hvilke formål ser I som de vigtigste for projektet?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000" dirty="0">
                          <a:latin typeface="+mj-lt"/>
                        </a:rPr>
                        <a:t>Bed nu deltagerne om at sammenligne den nuværende med den ønskede situationen og derefter beskrive de formål, der er med projektet. Et godt formål beskriver slutmålet og er formuleret på en måde, så man kan ane de gevinster, der skal realiseres.</a:t>
                      </a:r>
                    </a:p>
                    <a:p>
                      <a:pPr marL="271463" indent="-180975" eaLnBrk="1" hangingPunct="1">
                        <a:buFont typeface="+mj-lt"/>
                        <a:buAutoNum type="arabicPeriod"/>
                      </a:pPr>
                      <a:r>
                        <a:rPr lang="da-DK" altLang="da-DK" sz="1000" dirty="0">
                          <a:latin typeface="+mj-lt"/>
                        </a:rPr>
                        <a:t>Individuelt: Skriv formål på papkort</a:t>
                      </a:r>
                    </a:p>
                    <a:p>
                      <a:pPr marL="271463" indent="-180975" eaLnBrk="1" hangingPunct="1">
                        <a:buFont typeface="+mj-lt"/>
                        <a:buAutoNum type="arabicPeriod"/>
                      </a:pPr>
                      <a:r>
                        <a:rPr lang="da-DK" altLang="da-DK" sz="1000" dirty="0">
                          <a:latin typeface="+mj-lt"/>
                        </a:rPr>
                        <a:t>Papkort placeres på væg/</a:t>
                      </a:r>
                      <a:r>
                        <a:rPr lang="da-DK" altLang="da-DK" sz="1000" dirty="0" err="1">
                          <a:latin typeface="+mj-lt"/>
                        </a:rPr>
                        <a:t>whiteboard</a:t>
                      </a:r>
                      <a:endParaRPr lang="da-DK" altLang="da-DK" sz="1000" dirty="0">
                        <a:latin typeface="+mj-lt"/>
                      </a:endParaRPr>
                    </a:p>
                    <a:p>
                      <a:pPr marL="271463" indent="-180975" eaLnBrk="1" hangingPunct="1">
                        <a:buFont typeface="+mj-lt"/>
                        <a:buAutoNum type="arabicPeriod"/>
                      </a:pPr>
                      <a:r>
                        <a:rPr lang="da-DK" altLang="da-DK" sz="1000" dirty="0">
                          <a:latin typeface="+mj-lt"/>
                        </a:rPr>
                        <a:t>Fælles gennemgang</a:t>
                      </a:r>
                    </a:p>
                    <a:p>
                      <a:pPr marL="271463" indent="-180975" eaLnBrk="1" hangingPunct="1">
                        <a:buFont typeface="+mj-lt"/>
                        <a:buAutoNum type="arabicPeriod"/>
                      </a:pPr>
                      <a:r>
                        <a:rPr lang="da-DK" altLang="da-DK" sz="1000" dirty="0">
                          <a:latin typeface="+mj-lt"/>
                        </a:rPr>
                        <a:t>Prioritering og evt. </a:t>
                      </a:r>
                      <a:r>
                        <a:rPr lang="da-DK" altLang="da-DK" sz="1000" dirty="0" err="1">
                          <a:latin typeface="+mj-lt"/>
                        </a:rPr>
                        <a:t>omformulering</a:t>
                      </a:r>
                      <a:r>
                        <a:rPr lang="da-DK" altLang="da-DK" sz="1000" dirty="0">
                          <a:latin typeface="+mj-lt"/>
                        </a:rPr>
                        <a:t> så der er helst kun ét og max tre overordnede formål for projektet</a:t>
                      </a:r>
                    </a:p>
                    <a:p>
                      <a:pPr marL="271463" indent="-180975" eaLnBrk="1" hangingPunct="1">
                        <a:buFont typeface="+mj-lt"/>
                        <a:buAutoNum type="arabicPeriod"/>
                      </a:pPr>
                      <a:r>
                        <a:rPr lang="da-DK" altLang="da-DK" sz="1000" dirty="0">
                          <a:latin typeface="+mj-lt"/>
                        </a:rPr>
                        <a:t>Det/de vigtigste formål placeres under den sidste kolonne i gevinstkortet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48673834"/>
                  </a:ext>
                </a:extLst>
              </a:tr>
              <a:tr h="1537756">
                <a:tc>
                  <a:txBody>
                    <a:bodyPr/>
                    <a:lstStyle/>
                    <a:p>
                      <a:r>
                        <a:rPr lang="da-DK" sz="1000" dirty="0"/>
                        <a:t>30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kern="1200" dirty="0">
                          <a:solidFill>
                            <a:schemeClr val="tx1"/>
                          </a:solidFill>
                          <a:latin typeface="+mn-lt"/>
                          <a:ea typeface="+mn-ea"/>
                          <a:cs typeface="+mn-cs"/>
                        </a:rPr>
                        <a:t>De styrende gevinster</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At identificere hvilke gevinster organisationen kan opnå ved at løse problemerne og opnå fremtiden - og skabe en klar sammenhæng til formål</a:t>
                      </a:r>
                    </a:p>
                    <a:p>
                      <a:r>
                        <a:rPr lang="da-DK" sz="1000" dirty="0">
                          <a:latin typeface="+mj-lt"/>
                        </a:rPr>
                        <a:t>Herunder også at identificere, hvilke gevinster, der skal være styrende for projektet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ct val="30000"/>
                        </a:spcBef>
                        <a:spcAft>
                          <a:spcPts val="0"/>
                        </a:spcAft>
                        <a:buClrTx/>
                        <a:buSzTx/>
                        <a:buFontTx/>
                        <a:buChar char="-"/>
                        <a:tabLst/>
                        <a:defRPr/>
                      </a:pPr>
                      <a:r>
                        <a:rPr lang="da-DK" altLang="da-DK" sz="1000" b="0" dirty="0">
                          <a:latin typeface="+mj-lt"/>
                        </a:rPr>
                        <a:t>Introduktion af formål med øvelsen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ltLang="da-DK" sz="1000" dirty="0">
                          <a:latin typeface="+mj-lt"/>
                        </a:rPr>
                        <a:t>Kort beskrivelse af gevinsttyper i statens it-projektmodel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ltLang="da-DK" sz="1000" dirty="0">
                          <a:latin typeface="+mj-lt"/>
                        </a:rPr>
                        <a:t>Overordnet drøftelse af hvilke typer af gevinster, som projektet forventer (fx økonomiske eller ikke-økonomiske) for at spore deltagerne ind på, hvilke tanker de skal </a:t>
                      </a:r>
                      <a:r>
                        <a:rPr lang="da-DK" altLang="da-DK" sz="1000">
                          <a:latin typeface="+mj-lt"/>
                        </a:rPr>
                        <a:t>gøre sig,og </a:t>
                      </a:r>
                      <a:r>
                        <a:rPr lang="da-DK" altLang="da-DK" sz="1000" dirty="0">
                          <a:latin typeface="+mj-lt"/>
                        </a:rPr>
                        <a:t>skabe en fælles referenceramme for brainstorm.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ltLang="da-DK" sz="1000" b="0" dirty="0">
                          <a:latin typeface="+mj-lt"/>
                        </a:rPr>
                        <a:t>Giv</a:t>
                      </a:r>
                      <a:r>
                        <a:rPr lang="da-DK" altLang="da-DK" sz="1000" b="0" baseline="0" dirty="0">
                          <a:latin typeface="+mj-lt"/>
                        </a:rPr>
                        <a:t> </a:t>
                      </a:r>
                      <a:r>
                        <a:rPr lang="da-DK" altLang="da-DK" sz="1000" b="0" dirty="0">
                          <a:latin typeface="+mj-lt"/>
                        </a:rPr>
                        <a:t>eksempler på, hvordan gevinster kan formuleres (husk både økonomiske og ikke-økonomiske gevinster)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000" b="0" dirty="0">
                          <a:latin typeface="+mj-lt"/>
                        </a:rPr>
                        <a:t>Øvelse: </a:t>
                      </a:r>
                      <a:r>
                        <a:rPr lang="da-DK" altLang="da-DK" sz="1000" dirty="0">
                          <a:latin typeface="+mj-lt"/>
                        </a:rPr>
                        <a:t>Identificering af gevinster</a:t>
                      </a:r>
                    </a:p>
                    <a:p>
                      <a:pPr marL="271463" indent="-180975">
                        <a:lnSpc>
                          <a:spcPct val="100000"/>
                        </a:lnSpc>
                        <a:spcBef>
                          <a:spcPts val="0"/>
                        </a:spcBef>
                        <a:spcAft>
                          <a:spcPts val="0"/>
                        </a:spcAft>
                        <a:buFont typeface="Verdana" panose="020B0604030504040204" pitchFamily="34" charset="0"/>
                        <a:buAutoNum type="arabicPeriod"/>
                      </a:pPr>
                      <a:r>
                        <a:rPr lang="da-DK" altLang="da-DK" sz="1000" dirty="0">
                          <a:latin typeface="+mj-lt"/>
                        </a:rPr>
                        <a:t>Individuel ‘brainstorm’ på mulige gevinster</a:t>
                      </a:r>
                    </a:p>
                    <a:p>
                      <a:pPr marL="271463" indent="-180975">
                        <a:lnSpc>
                          <a:spcPct val="100000"/>
                        </a:lnSpc>
                        <a:spcBef>
                          <a:spcPts val="0"/>
                        </a:spcBef>
                        <a:spcAft>
                          <a:spcPts val="0"/>
                        </a:spcAft>
                        <a:buFont typeface="Verdana" panose="020B0604030504040204" pitchFamily="34" charset="0"/>
                        <a:buAutoNum type="arabicPeriod"/>
                      </a:pPr>
                      <a:r>
                        <a:rPr lang="da-DK" altLang="da-DK" sz="1000" dirty="0">
                          <a:latin typeface="+mj-lt"/>
                        </a:rPr>
                        <a:t>Papkort placeres på væggen til venstre for formåls-papkortene; dubletter fjernes; gevinsterne grupperes i (i) økonomiske gevinster og (ii) ikke-økonomiske gevinster</a:t>
                      </a:r>
                    </a:p>
                    <a:p>
                      <a:pPr marL="271463" indent="-180975">
                        <a:lnSpc>
                          <a:spcPct val="100000"/>
                        </a:lnSpc>
                        <a:spcBef>
                          <a:spcPts val="0"/>
                        </a:spcBef>
                        <a:spcAft>
                          <a:spcPts val="0"/>
                        </a:spcAft>
                        <a:buFont typeface="Verdana" panose="020B0604030504040204" pitchFamily="34" charset="0"/>
                        <a:buAutoNum type="arabicPeriod"/>
                      </a:pPr>
                      <a:r>
                        <a:rPr lang="da-DK" altLang="da-DK" sz="1000" dirty="0">
                          <a:latin typeface="+mj-lt"/>
                        </a:rPr>
                        <a:t>Sammenhænge mellem gevinsterne og formålene markeres</a:t>
                      </a:r>
                    </a:p>
                    <a:p>
                      <a:pPr marL="271463" indent="-180975">
                        <a:lnSpc>
                          <a:spcPct val="100000"/>
                        </a:lnSpc>
                        <a:spcBef>
                          <a:spcPts val="0"/>
                        </a:spcBef>
                        <a:spcAft>
                          <a:spcPts val="0"/>
                        </a:spcAft>
                        <a:buFont typeface="Verdana" panose="020B0604030504040204" pitchFamily="34" charset="0"/>
                        <a:buAutoNum type="arabicPeriod"/>
                      </a:pPr>
                      <a:r>
                        <a:rPr lang="da-DK" altLang="da-DK" sz="1000" dirty="0">
                          <a:latin typeface="+mj-lt"/>
                        </a:rPr>
                        <a:t>Deltagerne prioriterer/udvælger projektets styrende gevinster</a:t>
                      </a:r>
                    </a:p>
                    <a:p>
                      <a:pPr marL="271463" indent="-180975">
                        <a:lnSpc>
                          <a:spcPct val="100000"/>
                        </a:lnSpc>
                        <a:spcBef>
                          <a:spcPts val="0"/>
                        </a:spcBef>
                        <a:spcAft>
                          <a:spcPts val="0"/>
                        </a:spcAft>
                        <a:buFont typeface="Verdana" panose="020B0604030504040204" pitchFamily="34" charset="0"/>
                        <a:buAutoNum type="arabicPeriod"/>
                      </a:pPr>
                      <a:r>
                        <a:rPr lang="da-DK" altLang="da-DK" sz="1000" dirty="0">
                          <a:latin typeface="+mj-lt"/>
                        </a:rPr>
                        <a:t>Drøft kort, hvor gevinsterne skal realiseres: i myndigheden, i samfundet, i eksterne organisationer</a:t>
                      </a:r>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89680157"/>
                  </a:ext>
                </a:extLst>
              </a:tr>
              <a:tr h="237687">
                <a:tc>
                  <a:txBody>
                    <a:bodyPr/>
                    <a:lstStyle/>
                    <a:p>
                      <a:r>
                        <a:rPr lang="da-DK" sz="1000" dirty="0"/>
                        <a:t>30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i="1" dirty="0"/>
                        <a:t>Frokost</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71463" indent="-180975">
                        <a:lnSpc>
                          <a:spcPct val="100000"/>
                        </a:lnSpc>
                        <a:spcBef>
                          <a:spcPts val="0"/>
                        </a:spcBef>
                        <a:spcAft>
                          <a:spcPts val="0"/>
                        </a:spcAft>
                        <a:buFont typeface="Verdana" panose="020B0604030504040204" pitchFamily="34" charset="0"/>
                        <a:buAutoNum type="arabicPeriod"/>
                      </a:pPr>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25418015"/>
                  </a:ext>
                </a:extLst>
              </a:tr>
              <a:tr h="885759">
                <a:tc>
                  <a:txBody>
                    <a:bodyPr/>
                    <a:lstStyle/>
                    <a:p>
                      <a:r>
                        <a:rPr lang="da-DK" sz="1000" dirty="0"/>
                        <a:t>45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000" dirty="0"/>
                        <a:t>Vurdering og beskrivelse af gevinster</a:t>
                      </a:r>
                      <a:endParaRPr lang="da-DK" sz="1000" dirty="0"/>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At vurdere og beskrive de styrende gevinster</a:t>
                      </a:r>
                    </a:p>
                    <a:p>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eaLnBrk="1" hangingPunct="1">
                        <a:buFontTx/>
                        <a:buNone/>
                      </a:pPr>
                      <a:r>
                        <a:rPr lang="da-DK" altLang="da-DK" sz="1000" dirty="0">
                          <a:latin typeface="+mj-lt"/>
                        </a:rPr>
                        <a:t>Plenumdrøftelse: Hvordan vil vi beskrive de styrende gevinster? Enkeltvis gennemgang og drøftelse af de styrende gevinster. Dokumentation på flip eller whiteboard</a:t>
                      </a:r>
                    </a:p>
                    <a:p>
                      <a:pPr marL="628650" lvl="1" indent="-171450" eaLnBrk="1" hangingPunct="1">
                        <a:buFontTx/>
                        <a:buChar char="-"/>
                      </a:pPr>
                      <a:r>
                        <a:rPr lang="da-DK" altLang="da-DK" sz="1000" dirty="0">
                          <a:latin typeface="+mj-lt"/>
                        </a:rPr>
                        <a:t>Hvad går gevinsten ud på? (kort beskrivelse)</a:t>
                      </a:r>
                    </a:p>
                    <a:p>
                      <a:pPr marL="628650" lvl="1" indent="-171450" eaLnBrk="1" hangingPunct="1">
                        <a:buFontTx/>
                        <a:buChar char="-"/>
                      </a:pPr>
                      <a:r>
                        <a:rPr lang="da-DK" altLang="da-DK" sz="1000" dirty="0">
                          <a:latin typeface="+mj-lt"/>
                        </a:rPr>
                        <a:t>Hvilken type gevinst (økonomiske eller ikke-økonomisk)?</a:t>
                      </a:r>
                    </a:p>
                    <a:p>
                      <a:pPr marL="628650" lvl="1" indent="-171450" eaLnBrk="1" hangingPunct="1">
                        <a:buFontTx/>
                        <a:buChar char="-"/>
                      </a:pPr>
                      <a:r>
                        <a:rPr lang="da-DK" altLang="da-DK" sz="1000" dirty="0">
                          <a:latin typeface="+mj-lt"/>
                        </a:rPr>
                        <a:t>Hvem kan muligvis være ansvarlig for at sikre realisering af gevinsten? (potentiel gevinstejer)</a:t>
                      </a:r>
                    </a:p>
                    <a:p>
                      <a:pPr marL="628650" lvl="1" indent="-171450" eaLnBrk="1" hangingPunct="1">
                        <a:buFontTx/>
                        <a:buChar char="-"/>
                      </a:pPr>
                      <a:r>
                        <a:rPr lang="da-DK" altLang="da-DK" sz="1000" dirty="0">
                          <a:latin typeface="+mj-lt"/>
                        </a:rPr>
                        <a:t>Hvor stort er potentialet ved gevinsten? Eller hvordan vil vi kunne beregne potentiale?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5432791"/>
                  </a:ext>
                </a:extLst>
              </a:tr>
            </a:tbl>
          </a:graphicData>
        </a:graphic>
      </p:graphicFrame>
      <p:sp>
        <p:nvSpPr>
          <p:cNvPr id="12" name="TextBox 11">
            <a:extLst>
              <a:ext uri="{FF2B5EF4-FFF2-40B4-BE49-F238E27FC236}">
                <a16:creationId xmlns:a16="http://schemas.microsoft.com/office/drawing/2014/main" id="{03A5EF65-E65F-4414-9388-1C96FC63ED10}"/>
              </a:ext>
            </a:extLst>
          </p:cNvPr>
          <p:cNvSpPr txBox="1"/>
          <p:nvPr/>
        </p:nvSpPr>
        <p:spPr>
          <a:xfrm>
            <a:off x="10914239" y="461703"/>
            <a:ext cx="576064" cy="153888"/>
          </a:xfrm>
          <a:prstGeom prst="rect">
            <a:avLst/>
          </a:prstGeom>
          <a:noFill/>
        </p:spPr>
        <p:txBody>
          <a:bodyPr wrap="square" lIns="0" tIns="0" rIns="0" bIns="0" rtlCol="0">
            <a:spAutoFit/>
          </a:bodyPr>
          <a:lstStyle/>
          <a:p>
            <a:pPr>
              <a:lnSpc>
                <a:spcPct val="100000"/>
              </a:lnSpc>
              <a:spcBef>
                <a:spcPts val="1100"/>
              </a:spcBef>
            </a:pPr>
            <a:r>
              <a:rPr lang="da-DK" sz="1000" dirty="0"/>
              <a:t>Side 2/3</a:t>
            </a:r>
          </a:p>
        </p:txBody>
      </p:sp>
      <p:sp>
        <p:nvSpPr>
          <p:cNvPr id="3" name="Slide Number Placeholder 2">
            <a:extLst>
              <a:ext uri="{FF2B5EF4-FFF2-40B4-BE49-F238E27FC236}">
                <a16:creationId xmlns:a16="http://schemas.microsoft.com/office/drawing/2014/main" id="{8FC788FE-169E-4F3C-BD84-428FBB074069}"/>
              </a:ext>
            </a:extLst>
          </p:cNvPr>
          <p:cNvSpPr>
            <a:spLocks noGrp="1"/>
          </p:cNvSpPr>
          <p:nvPr>
            <p:ph type="sldNum" sz="quarter" idx="12"/>
          </p:nvPr>
        </p:nvSpPr>
        <p:spPr/>
        <p:txBody>
          <a:bodyPr/>
          <a:lstStyle/>
          <a:p>
            <a:fld id="{80AE25ED-097C-4BDC-A7CE-FA97BD9CA3B5}" type="slidenum">
              <a:rPr lang="da-DK" smtClean="0"/>
              <a:pPr/>
              <a:t>10</a:t>
            </a:fld>
            <a:endParaRPr lang="da-DK" dirty="0"/>
          </a:p>
        </p:txBody>
      </p:sp>
    </p:spTree>
    <p:extLst>
      <p:ext uri="{BB962C8B-B14F-4D97-AF65-F5344CB8AC3E}">
        <p14:creationId xmlns:p14="http://schemas.microsoft.com/office/powerpoint/2010/main" val="273069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03242" y="430848"/>
            <a:ext cx="9713237" cy="762000"/>
          </a:xfrm>
        </p:spPr>
        <p:txBody>
          <a:bodyPr/>
          <a:lstStyle/>
          <a:p>
            <a:r>
              <a:rPr lang="da-DK" altLang="da-DK" dirty="0"/>
              <a:t>Forslag til drejebog</a:t>
            </a:r>
            <a:r>
              <a:rPr lang="da-DK" altLang="da-DK" sz="2800" dirty="0"/>
              <a:t/>
            </a:r>
            <a:br>
              <a:rPr lang="da-DK" altLang="da-DK" sz="2800" dirty="0"/>
            </a:br>
            <a:r>
              <a:rPr lang="da-DK" altLang="da-DK" sz="1800" dirty="0"/>
              <a:t>Workshop: Potentialevurdering</a:t>
            </a:r>
          </a:p>
        </p:txBody>
      </p:sp>
      <p:graphicFrame>
        <p:nvGraphicFramePr>
          <p:cNvPr id="2" name="Table 1">
            <a:extLst>
              <a:ext uri="{FF2B5EF4-FFF2-40B4-BE49-F238E27FC236}">
                <a16:creationId xmlns:a16="http://schemas.microsoft.com/office/drawing/2014/main" id="{4465A066-92A8-4330-91E0-16EC04D9E2BC}"/>
              </a:ext>
            </a:extLst>
          </p:cNvPr>
          <p:cNvGraphicFramePr>
            <a:graphicFrameLocks noGrp="1"/>
          </p:cNvGraphicFramePr>
          <p:nvPr>
            <p:extLst>
              <p:ext uri="{D42A27DB-BD31-4B8C-83A1-F6EECF244321}">
                <p14:modId xmlns:p14="http://schemas.microsoft.com/office/powerpoint/2010/main" val="2566005411"/>
              </p:ext>
            </p:extLst>
          </p:nvPr>
        </p:nvGraphicFramePr>
        <p:xfrm>
          <a:off x="700088" y="1268760"/>
          <a:ext cx="10783906" cy="2382520"/>
        </p:xfrm>
        <a:graphic>
          <a:graphicData uri="http://schemas.openxmlformats.org/drawingml/2006/table">
            <a:tbl>
              <a:tblPr firstRow="1" bandRow="1">
                <a:tableStyleId>{7E9639D4-E3E2-4D34-9284-5A2195B3D0D7}</a:tableStyleId>
              </a:tblPr>
              <a:tblGrid>
                <a:gridCol w="643384">
                  <a:extLst>
                    <a:ext uri="{9D8B030D-6E8A-4147-A177-3AD203B41FA5}">
                      <a16:colId xmlns:a16="http://schemas.microsoft.com/office/drawing/2014/main" val="1281089233"/>
                    </a:ext>
                  </a:extLst>
                </a:gridCol>
                <a:gridCol w="1368152">
                  <a:extLst>
                    <a:ext uri="{9D8B030D-6E8A-4147-A177-3AD203B41FA5}">
                      <a16:colId xmlns:a16="http://schemas.microsoft.com/office/drawing/2014/main" val="673618399"/>
                    </a:ext>
                  </a:extLst>
                </a:gridCol>
                <a:gridCol w="1944216">
                  <a:extLst>
                    <a:ext uri="{9D8B030D-6E8A-4147-A177-3AD203B41FA5}">
                      <a16:colId xmlns:a16="http://schemas.microsoft.com/office/drawing/2014/main" val="272363041"/>
                    </a:ext>
                  </a:extLst>
                </a:gridCol>
                <a:gridCol w="6828154">
                  <a:extLst>
                    <a:ext uri="{9D8B030D-6E8A-4147-A177-3AD203B41FA5}">
                      <a16:colId xmlns:a16="http://schemas.microsoft.com/office/drawing/2014/main" val="3851267216"/>
                    </a:ext>
                  </a:extLst>
                </a:gridCol>
              </a:tblGrid>
              <a:tr h="370840">
                <a:tc>
                  <a:txBody>
                    <a:bodyPr/>
                    <a:lstStyle/>
                    <a:p>
                      <a:r>
                        <a:rPr lang="da-DK" sz="1050" b="0" dirty="0"/>
                        <a:t>TID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t>FORMÅL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t>FACILITERING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79203498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30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sz="1000" dirty="0">
                          <a:latin typeface="+mj-lt"/>
                        </a:rPr>
                        <a:t>Hovedleverancer i projektet – de nye kapabiliteter i organisationen</a:t>
                      </a:r>
                      <a:endParaRPr lang="da-DK" sz="1000" dirty="0">
                        <a:latin typeface="+mj-lt"/>
                      </a:endParaRP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At identificere hovedleverancerne i projektet og sikre, at de er dækkende ift. at kunne udvikle de nye kompetencer og adfærd og realisere gevinsterne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eaLnBrk="1" hangingPunct="1">
                        <a:buFontTx/>
                        <a:buChar char="-"/>
                      </a:pPr>
                      <a:r>
                        <a:rPr lang="da-DK" altLang="da-DK" sz="1000" dirty="0">
                          <a:latin typeface="+mj-lt"/>
                        </a:rPr>
                        <a:t>Introduktion af formål med øvelsen</a:t>
                      </a:r>
                    </a:p>
                    <a:p>
                      <a:pPr marL="171450" indent="-171450" eaLnBrk="1" hangingPunct="1">
                        <a:buFontTx/>
                        <a:buChar char="-"/>
                      </a:pPr>
                      <a:r>
                        <a:rPr lang="da-DK" altLang="da-DK" sz="1000" dirty="0">
                          <a:latin typeface="+mj-lt"/>
                        </a:rPr>
                        <a:t>Giv eksempler på, hvordan ”leverancer” kan formuleres (husk både tekniske leverancer og forandringsleverancer)</a:t>
                      </a:r>
                    </a:p>
                    <a:p>
                      <a:pPr eaLnBrk="1" hangingPunct="1">
                        <a:buFont typeface="Verdana" pitchFamily="34" charset="0"/>
                        <a:buNone/>
                      </a:pPr>
                      <a:r>
                        <a:rPr lang="da-DK" altLang="da-DK" sz="1000" dirty="0">
                          <a:latin typeface="+mj-lt"/>
                        </a:rPr>
                        <a:t>Øvelse: Identificering af leverancer</a:t>
                      </a:r>
                      <a:endParaRPr lang="da-DK" altLang="da-DK" sz="1000" dirty="0">
                        <a:highlight>
                          <a:srgbClr val="FFFF00"/>
                        </a:highlight>
                        <a:latin typeface="+mj-lt"/>
                      </a:endParaRPr>
                    </a:p>
                    <a:p>
                      <a:pPr marL="228600" indent="-228600" eaLnBrk="1" hangingPunct="1">
                        <a:buFont typeface="+mj-lt"/>
                        <a:buAutoNum type="arabicPeriod"/>
                      </a:pPr>
                      <a:r>
                        <a:rPr lang="da-DK" altLang="da-DK" sz="1000" dirty="0">
                          <a:latin typeface="+mj-lt"/>
                        </a:rPr>
                        <a:t>Giv deltagerne 10 min til at diskutere i mindre grupper, hvilke hovedleverancer der skal til for at realisere gevinsterne i projektet – både tekniske leverancer og forandringsleverancer. Skriv på papkort</a:t>
                      </a:r>
                    </a:p>
                    <a:p>
                      <a:pPr marL="228600" indent="-228600" eaLnBrk="1" hangingPunct="1">
                        <a:buFont typeface="+mj-lt"/>
                        <a:buAutoNum type="arabicPeriod"/>
                      </a:pPr>
                      <a:r>
                        <a:rPr lang="da-DK" altLang="da-DK" sz="1000" dirty="0">
                          <a:latin typeface="+mj-lt"/>
                        </a:rPr>
                        <a:t>Fælles drøftelse af de identificerede leverancer med opsamling på væg. Grupperne byder ind og dubletter sorteres fra. </a:t>
                      </a:r>
                    </a:p>
                    <a:p>
                      <a:pPr marL="228600" indent="-228600" eaLnBrk="1" hangingPunct="1">
                        <a:buFont typeface="+mj-lt"/>
                        <a:buAutoNum type="arabicPeriod"/>
                      </a:pPr>
                      <a:r>
                        <a:rPr lang="da-DK" altLang="da-DK" sz="1000" dirty="0">
                          <a:latin typeface="+mj-lt"/>
                        </a:rPr>
                        <a:t>Er der væsentlige hovedleverancer, der udestår, for at vi kan realisere gevinsterne? Er der hovedleverancer, der ikke er forudsætninger for realisering af gevinster?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271711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30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Opsamling og afrunding</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At samle op på arbejdet i dag og skabe klarhed om de næste skridt i gevinstarbejdet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altLang="da-DK" sz="1000" dirty="0">
                          <a:latin typeface="+mj-lt"/>
                        </a:rPr>
                        <a:t>Workshoplederen samler op på det samlede billede.</a:t>
                      </a:r>
                    </a:p>
                    <a:p>
                      <a:pPr marL="171450" indent="-171450">
                        <a:buFontTx/>
                        <a:buChar char="-"/>
                      </a:pPr>
                      <a:r>
                        <a:rPr lang="da-DK" altLang="da-DK" sz="1000" dirty="0">
                          <a:latin typeface="+mj-lt"/>
                        </a:rPr>
                        <a:t>Deltagerne tilkendegiver, om de er enige/kan bakke op om resultatet.</a:t>
                      </a:r>
                    </a:p>
                    <a:p>
                      <a:endParaRPr lang="da-DK" altLang="da-DK" sz="1000" dirty="0">
                        <a:highlight>
                          <a:srgbClr val="FFFF00"/>
                        </a:highlight>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9676942"/>
                  </a:ext>
                </a:extLst>
              </a:tr>
            </a:tbl>
          </a:graphicData>
        </a:graphic>
      </p:graphicFrame>
      <p:sp>
        <p:nvSpPr>
          <p:cNvPr id="10" name="TextBox 9">
            <a:extLst>
              <a:ext uri="{FF2B5EF4-FFF2-40B4-BE49-F238E27FC236}">
                <a16:creationId xmlns:a16="http://schemas.microsoft.com/office/drawing/2014/main" id="{3FAE08B2-EBA1-46F6-97F2-D08C2D3C85F3}"/>
              </a:ext>
            </a:extLst>
          </p:cNvPr>
          <p:cNvSpPr txBox="1"/>
          <p:nvPr/>
        </p:nvSpPr>
        <p:spPr>
          <a:xfrm>
            <a:off x="10914239" y="461703"/>
            <a:ext cx="576064" cy="153888"/>
          </a:xfrm>
          <a:prstGeom prst="rect">
            <a:avLst/>
          </a:prstGeom>
          <a:noFill/>
        </p:spPr>
        <p:txBody>
          <a:bodyPr wrap="square" lIns="0" tIns="0" rIns="0" bIns="0" rtlCol="0">
            <a:spAutoFit/>
          </a:bodyPr>
          <a:lstStyle/>
          <a:p>
            <a:pPr>
              <a:lnSpc>
                <a:spcPct val="100000"/>
              </a:lnSpc>
              <a:spcBef>
                <a:spcPts val="1100"/>
              </a:spcBef>
            </a:pPr>
            <a:r>
              <a:rPr lang="da-DK" sz="1000" dirty="0"/>
              <a:t>Side 3/3</a:t>
            </a:r>
          </a:p>
        </p:txBody>
      </p:sp>
      <p:sp>
        <p:nvSpPr>
          <p:cNvPr id="3" name="Slide Number Placeholder 2">
            <a:extLst>
              <a:ext uri="{FF2B5EF4-FFF2-40B4-BE49-F238E27FC236}">
                <a16:creationId xmlns:a16="http://schemas.microsoft.com/office/drawing/2014/main" id="{FBE3E542-C616-42E6-904E-D86D2F4F3AB7}"/>
              </a:ext>
            </a:extLst>
          </p:cNvPr>
          <p:cNvSpPr>
            <a:spLocks noGrp="1"/>
          </p:cNvSpPr>
          <p:nvPr>
            <p:ph type="sldNum" sz="quarter" idx="12"/>
          </p:nvPr>
        </p:nvSpPr>
        <p:spPr/>
        <p:txBody>
          <a:bodyPr/>
          <a:lstStyle/>
          <a:p>
            <a:fld id="{80AE25ED-097C-4BDC-A7CE-FA97BD9CA3B5}" type="slidenum">
              <a:rPr lang="da-DK" smtClean="0"/>
              <a:pPr/>
              <a:t>11</a:t>
            </a:fld>
            <a:endParaRPr lang="da-DK" dirty="0"/>
          </a:p>
        </p:txBody>
      </p:sp>
    </p:spTree>
    <p:extLst>
      <p:ext uri="{BB962C8B-B14F-4D97-AF65-F5344CB8AC3E}">
        <p14:creationId xmlns:p14="http://schemas.microsoft.com/office/powerpoint/2010/main" val="601502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1"/>
          </p:nvPr>
        </p:nvSpPr>
        <p:spPr/>
        <p:txBody>
          <a:bodyPr/>
          <a:lstStyle/>
          <a:p>
            <a:r>
              <a:rPr lang="da-DK" dirty="0"/>
              <a:t>September 2018</a:t>
            </a:r>
          </a:p>
        </p:txBody>
      </p:sp>
      <p:sp>
        <p:nvSpPr>
          <p:cNvPr id="3" name="Titel 2"/>
          <p:cNvSpPr>
            <a:spLocks noGrp="1"/>
          </p:cNvSpPr>
          <p:nvPr>
            <p:ph type="title"/>
          </p:nvPr>
        </p:nvSpPr>
        <p:spPr/>
        <p:txBody>
          <a:bodyPr>
            <a:noAutofit/>
          </a:bodyPr>
          <a:lstStyle/>
          <a:p>
            <a:r>
              <a:rPr lang="da-DK" dirty="0"/>
              <a:t>Workshop</a:t>
            </a:r>
            <a:br>
              <a:rPr lang="da-DK" dirty="0"/>
            </a:br>
            <a:r>
              <a:rPr lang="da-DK" dirty="0"/>
              <a:t>Gevinstdiagram</a:t>
            </a:r>
          </a:p>
        </p:txBody>
      </p:sp>
      <p:sp>
        <p:nvSpPr>
          <p:cNvPr id="6" name="Pladsholder til tekst 5"/>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249061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6F44-F8A9-4F0C-BA60-2AB8CD4FD1AD}"/>
              </a:ext>
            </a:extLst>
          </p:cNvPr>
          <p:cNvSpPr>
            <a:spLocks noGrp="1"/>
          </p:cNvSpPr>
          <p:nvPr>
            <p:ph type="title"/>
          </p:nvPr>
        </p:nvSpPr>
        <p:spPr>
          <a:xfrm>
            <a:off x="701675" y="361840"/>
            <a:ext cx="10785475" cy="936000"/>
          </a:xfrm>
        </p:spPr>
        <p:txBody>
          <a:bodyPr/>
          <a:lstStyle/>
          <a:p>
            <a:r>
              <a:rPr lang="da-DK" dirty="0"/>
              <a:t>Formål</a:t>
            </a:r>
            <a:br>
              <a:rPr lang="da-DK" dirty="0"/>
            </a:br>
            <a:r>
              <a:rPr lang="da-DK" sz="1800" dirty="0"/>
              <a:t>Workshop: Gevinstdiagram</a:t>
            </a:r>
            <a:endParaRPr lang="da-DK" dirty="0"/>
          </a:p>
        </p:txBody>
      </p:sp>
      <p:sp>
        <p:nvSpPr>
          <p:cNvPr id="3" name="Content Placeholder 2">
            <a:extLst>
              <a:ext uri="{FF2B5EF4-FFF2-40B4-BE49-F238E27FC236}">
                <a16:creationId xmlns:a16="http://schemas.microsoft.com/office/drawing/2014/main" id="{2216D40C-9BE7-41C3-AFB6-DFEC24115C8E}"/>
              </a:ext>
            </a:extLst>
          </p:cNvPr>
          <p:cNvSpPr>
            <a:spLocks noGrp="1"/>
          </p:cNvSpPr>
          <p:nvPr>
            <p:ph idx="1"/>
          </p:nvPr>
        </p:nvSpPr>
        <p:spPr>
          <a:xfrm>
            <a:off x="702668" y="1449388"/>
            <a:ext cx="5112346" cy="2201381"/>
          </a:xfrm>
        </p:spPr>
        <p:txBody>
          <a:bodyPr/>
          <a:lstStyle/>
          <a:p>
            <a:pPr marL="534988" indent="-261938">
              <a:lnSpc>
                <a:spcPct val="150000"/>
              </a:lnSpc>
              <a:buFont typeface="+mj-lt"/>
              <a:buAutoNum type="arabicPeriod"/>
              <a:defRPr/>
            </a:pPr>
            <a:endParaRPr lang="da-DK" sz="1050" dirty="0">
              <a:latin typeface="+mj-lt"/>
            </a:endParaRPr>
          </a:p>
          <a:p>
            <a:pPr marL="273050" indent="0">
              <a:lnSpc>
                <a:spcPct val="150000"/>
              </a:lnSpc>
              <a:buNone/>
              <a:defRPr/>
            </a:pPr>
            <a:endParaRPr lang="da-DK" sz="1050" dirty="0">
              <a:latin typeface="+mj-lt"/>
            </a:endParaRPr>
          </a:p>
          <a:p>
            <a:pPr marL="534988" indent="-261938">
              <a:lnSpc>
                <a:spcPct val="150000"/>
              </a:lnSpc>
              <a:buFont typeface="+mj-lt"/>
              <a:buAutoNum type="arabicPeriod"/>
              <a:defRPr/>
            </a:pPr>
            <a:endParaRPr lang="da-DK" sz="1050" dirty="0">
              <a:latin typeface="+mj-lt"/>
            </a:endParaRPr>
          </a:p>
          <a:p>
            <a:endParaRPr lang="da-DK" sz="1050" dirty="0">
              <a:latin typeface="+mj-lt"/>
            </a:endParaRPr>
          </a:p>
        </p:txBody>
      </p:sp>
      <p:sp>
        <p:nvSpPr>
          <p:cNvPr id="4" name="Slide Number Placeholder 3">
            <a:extLst>
              <a:ext uri="{FF2B5EF4-FFF2-40B4-BE49-F238E27FC236}">
                <a16:creationId xmlns:a16="http://schemas.microsoft.com/office/drawing/2014/main" id="{4FAF1D54-4853-4755-8BA6-AEF4BD27ECAF}"/>
              </a:ext>
            </a:extLst>
          </p:cNvPr>
          <p:cNvSpPr>
            <a:spLocks noGrp="1"/>
          </p:cNvSpPr>
          <p:nvPr>
            <p:ph type="sldNum" sz="quarter" idx="12"/>
          </p:nvPr>
        </p:nvSpPr>
        <p:spPr>
          <a:xfrm>
            <a:off x="0" y="6912000"/>
            <a:ext cx="0" cy="0"/>
          </a:xfrm>
        </p:spPr>
        <p:txBody>
          <a:bodyPr/>
          <a:lstStyle/>
          <a:p>
            <a:fld id="{80AE25ED-097C-4BDC-A7CE-FA97BD9CA3B5}" type="slidenum">
              <a:rPr lang="da-DK" smtClean="0"/>
              <a:pPr/>
              <a:t>13</a:t>
            </a:fld>
            <a:endParaRPr lang="da-DK" dirty="0"/>
          </a:p>
        </p:txBody>
      </p:sp>
      <p:sp>
        <p:nvSpPr>
          <p:cNvPr id="5" name="Content Placeholder 2">
            <a:extLst>
              <a:ext uri="{FF2B5EF4-FFF2-40B4-BE49-F238E27FC236}">
                <a16:creationId xmlns:a16="http://schemas.microsoft.com/office/drawing/2014/main" id="{A25CB11E-ABC6-46F4-8BAB-86BA236EFCF1}"/>
              </a:ext>
            </a:extLst>
          </p:cNvPr>
          <p:cNvSpPr txBox="1">
            <a:spLocks/>
          </p:cNvSpPr>
          <p:nvPr/>
        </p:nvSpPr>
        <p:spPr bwMode="auto">
          <a:xfrm>
            <a:off x="6406562" y="1449387"/>
            <a:ext cx="4752306" cy="220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endParaRPr lang="da-DK" sz="1050" dirty="0"/>
          </a:p>
        </p:txBody>
      </p:sp>
      <p:sp>
        <p:nvSpPr>
          <p:cNvPr id="7" name="TextBox 6">
            <a:extLst>
              <a:ext uri="{FF2B5EF4-FFF2-40B4-BE49-F238E27FC236}">
                <a16:creationId xmlns:a16="http://schemas.microsoft.com/office/drawing/2014/main" id="{0DEF45D4-7A76-4EFC-9DC3-EAD2128C46FB}"/>
              </a:ext>
            </a:extLst>
          </p:cNvPr>
          <p:cNvSpPr txBox="1"/>
          <p:nvPr/>
        </p:nvSpPr>
        <p:spPr>
          <a:xfrm>
            <a:off x="702668" y="1219840"/>
            <a:ext cx="5112345" cy="1547564"/>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indent="0" fontAlgn="auto">
              <a:spcBef>
                <a:spcPts val="600"/>
              </a:spcBef>
              <a:spcAft>
                <a:spcPts val="0"/>
              </a:spcAft>
              <a:buNone/>
              <a:defRPr/>
            </a:pPr>
            <a:r>
              <a:rPr lang="da-DK" sz="1200" b="1" dirty="0">
                <a:solidFill>
                  <a:srgbClr val="031D5C"/>
                </a:solidFill>
              </a:rPr>
              <a:t>FORMÅL MED WORKSHOPPEN</a:t>
            </a:r>
          </a:p>
          <a:p>
            <a:pPr marL="171450" indent="-171450" fontAlgn="auto">
              <a:spcBef>
                <a:spcPts val="600"/>
              </a:spcBef>
              <a:spcAft>
                <a:spcPts val="0"/>
              </a:spcAft>
              <a:buFont typeface="Arial" panose="020B0604020202020204" pitchFamily="34" charset="0"/>
              <a:buChar char="•"/>
              <a:defRPr/>
            </a:pPr>
            <a:r>
              <a:rPr lang="da-DK" sz="1200" dirty="0"/>
              <a:t>At opnå enighed om projektets overordnede formål og den forandring, som projektet skal skabe</a:t>
            </a:r>
          </a:p>
          <a:p>
            <a:pPr marL="171450" indent="-171450" fontAlgn="auto">
              <a:spcBef>
                <a:spcPts val="600"/>
              </a:spcBef>
              <a:spcAft>
                <a:spcPts val="0"/>
              </a:spcAft>
              <a:buFont typeface="Arial" panose="020B0604020202020204" pitchFamily="34" charset="0"/>
              <a:buChar char="•"/>
              <a:defRPr/>
            </a:pPr>
            <a:r>
              <a:rPr lang="da-DK" sz="1200" dirty="0"/>
              <a:t>At udarbejde første bud på projektets samlede gevinstdiagram, som indgår i </a:t>
            </a:r>
            <a:r>
              <a:rPr lang="da-DK" sz="1200" i="1" dirty="0"/>
              <a:t>Gevinstrealiseringsplanen</a:t>
            </a:r>
            <a:r>
              <a:rPr lang="da-DK" sz="1200" dirty="0"/>
              <a:t> i </a:t>
            </a:r>
            <a:r>
              <a:rPr lang="da-DK" sz="1200" i="1" dirty="0"/>
              <a:t>Business case grundlaget</a:t>
            </a:r>
          </a:p>
          <a:p>
            <a:pPr marL="171450" indent="-171450" fontAlgn="auto">
              <a:spcBef>
                <a:spcPts val="600"/>
              </a:spcBef>
              <a:spcAft>
                <a:spcPts val="0"/>
              </a:spcAft>
              <a:buFont typeface="Arial" panose="020B0604020202020204" pitchFamily="34" charset="0"/>
              <a:buChar char="•"/>
              <a:defRPr/>
            </a:pPr>
            <a:r>
              <a:rPr lang="da-DK" sz="1200" dirty="0"/>
              <a:t>At få et fælles billede af de styrende gevinster for myndighedens/projektets interessenter</a:t>
            </a:r>
          </a:p>
          <a:p>
            <a:pPr marL="171450" indent="-171450" fontAlgn="auto">
              <a:spcBef>
                <a:spcPts val="600"/>
              </a:spcBef>
              <a:spcAft>
                <a:spcPts val="0"/>
              </a:spcAft>
              <a:buFont typeface="Arial" panose="020B0604020202020204" pitchFamily="34" charset="0"/>
              <a:buChar char="•"/>
              <a:defRPr/>
            </a:pPr>
            <a:r>
              <a:rPr lang="da-DK" sz="1200" dirty="0"/>
              <a:t>At få et fælles billede af forandringsprocessen, som projektet skal levere for at realisere gevinsterne</a:t>
            </a:r>
          </a:p>
          <a:p>
            <a:pPr marL="0" indent="0" fontAlgn="auto">
              <a:spcBef>
                <a:spcPts val="600"/>
              </a:spcBef>
              <a:spcAft>
                <a:spcPts val="0"/>
              </a:spcAft>
              <a:buNone/>
              <a:defRPr/>
            </a:pPr>
            <a:endParaRPr lang="da-DK" sz="1200" dirty="0"/>
          </a:p>
          <a:p>
            <a:pPr marL="0" indent="0" fontAlgn="auto">
              <a:spcBef>
                <a:spcPts val="600"/>
              </a:spcBef>
              <a:spcAft>
                <a:spcPts val="0"/>
              </a:spcAft>
              <a:buNone/>
              <a:defRPr/>
            </a:pPr>
            <a:r>
              <a:rPr lang="da-DK" sz="1200" b="1" dirty="0">
                <a:solidFill>
                  <a:srgbClr val="031D5C"/>
                </a:solidFill>
              </a:rPr>
              <a:t>HVAD ER OUTPUTTET EFTER WORKSHOPPEN?</a:t>
            </a:r>
          </a:p>
          <a:p>
            <a:pPr fontAlgn="auto">
              <a:spcBef>
                <a:spcPts val="600"/>
              </a:spcBef>
              <a:spcAft>
                <a:spcPts val="0"/>
              </a:spcAft>
              <a:defRPr/>
            </a:pPr>
            <a:r>
              <a:rPr lang="da-DK" sz="1200" dirty="0"/>
              <a:t>Der er skabt (indledningsvis) enighed om projektets formål </a:t>
            </a:r>
          </a:p>
          <a:p>
            <a:pPr marL="171450" indent="-171450" fontAlgn="auto">
              <a:spcBef>
                <a:spcPts val="600"/>
              </a:spcBef>
              <a:spcAft>
                <a:spcPts val="0"/>
              </a:spcAft>
              <a:buFont typeface="Arial" panose="020B0604020202020204" pitchFamily="34" charset="0"/>
              <a:buChar char="•"/>
              <a:defRPr/>
            </a:pPr>
            <a:r>
              <a:rPr lang="da-DK" sz="1200" dirty="0"/>
              <a:t>Projektets forventede gevinster er fastlagt, og de styrende gevinster er udpeget</a:t>
            </a:r>
          </a:p>
          <a:p>
            <a:pPr marL="171450" indent="-171450" fontAlgn="auto">
              <a:spcBef>
                <a:spcPts val="600"/>
              </a:spcBef>
              <a:spcAft>
                <a:spcPts val="0"/>
              </a:spcAft>
              <a:buFont typeface="Arial" panose="020B0604020202020204" pitchFamily="34" charset="0"/>
              <a:buChar char="•"/>
              <a:defRPr/>
            </a:pPr>
            <a:r>
              <a:rPr lang="da-DK" sz="1200" dirty="0"/>
              <a:t>De nødvendige adfærdsændringer, der skal til for, at gevinsterne kan realiseres i myndigheden og hos interessenterne, er afklaret</a:t>
            </a:r>
          </a:p>
          <a:p>
            <a:pPr marL="171450" indent="-171450" fontAlgn="auto">
              <a:spcBef>
                <a:spcPts val="600"/>
              </a:spcBef>
              <a:spcAft>
                <a:spcPts val="0"/>
              </a:spcAft>
              <a:buFont typeface="Arial" panose="020B0604020202020204" pitchFamily="34" charset="0"/>
              <a:buChar char="•"/>
              <a:defRPr/>
            </a:pPr>
            <a:r>
              <a:rPr lang="da-DK" sz="1200" dirty="0"/>
              <a:t>De nye kompetencer, der går forud og er forudsætning for adfærdsændringerne, er afklaret</a:t>
            </a:r>
          </a:p>
          <a:p>
            <a:pPr marL="171450" indent="-171450" fontAlgn="auto">
              <a:spcBef>
                <a:spcPts val="600"/>
              </a:spcBef>
              <a:spcAft>
                <a:spcPts val="0"/>
              </a:spcAft>
              <a:buFont typeface="Arial" panose="020B0604020202020204" pitchFamily="34" charset="0"/>
              <a:buChar char="•"/>
              <a:defRPr/>
            </a:pPr>
            <a:r>
              <a:rPr lang="da-DK" sz="1200" dirty="0"/>
              <a:t>Projektets tekniske leverancer og forandringsleverancer er opstillet, og det er afklaret, om de er både nødvendige og tilstrækkelige for forandringen og gevinstrealiseringen</a:t>
            </a:r>
          </a:p>
          <a:p>
            <a:pPr marL="534988" indent="-261938">
              <a:lnSpc>
                <a:spcPct val="150000"/>
              </a:lnSpc>
              <a:spcBef>
                <a:spcPts val="600"/>
              </a:spcBef>
              <a:buFont typeface="+mj-lt"/>
              <a:buAutoNum type="arabicPeriod"/>
              <a:defRPr/>
            </a:pPr>
            <a:endParaRPr lang="da-DK" sz="1200" dirty="0"/>
          </a:p>
          <a:p>
            <a:pPr marL="0" lvl="1" indent="0">
              <a:buNone/>
            </a:pPr>
            <a:endParaRPr lang="da-DK" sz="2800" dirty="0" err="1">
              <a:sym typeface="Arial" panose="020B0604020202020204" pitchFamily="34" charset="0"/>
            </a:endParaRPr>
          </a:p>
        </p:txBody>
      </p:sp>
      <p:sp>
        <p:nvSpPr>
          <p:cNvPr id="8" name="TextBox 7">
            <a:extLst>
              <a:ext uri="{FF2B5EF4-FFF2-40B4-BE49-F238E27FC236}">
                <a16:creationId xmlns:a16="http://schemas.microsoft.com/office/drawing/2014/main" id="{1381D6B0-7288-44E0-8938-9D5EF3FFAF3A}"/>
              </a:ext>
            </a:extLst>
          </p:cNvPr>
          <p:cNvSpPr txBox="1"/>
          <p:nvPr/>
        </p:nvSpPr>
        <p:spPr>
          <a:xfrm>
            <a:off x="6406562" y="1219841"/>
            <a:ext cx="5080588" cy="5111656"/>
          </a:xfrm>
          <a:prstGeom prst="rect">
            <a:avLst/>
          </a:prstGeom>
          <a:noFill/>
        </p:spPr>
        <p:txBody>
          <a:bodyPr wrap="square" lIns="0" tIns="0" rIns="0" bIns="0" rtlCol="0">
            <a:spAutoFit/>
          </a:bodyPr>
          <a:lstStyle/>
          <a:p>
            <a:pPr marL="0" indent="0">
              <a:buNone/>
            </a:pPr>
            <a:r>
              <a:rPr lang="da-DK" sz="1200" b="1" dirty="0">
                <a:solidFill>
                  <a:srgbClr val="031D5C"/>
                </a:solidFill>
              </a:rPr>
              <a:t>DELTAGERE</a:t>
            </a:r>
          </a:p>
          <a:p>
            <a:pPr marL="0" indent="0">
              <a:buNone/>
            </a:pPr>
            <a:r>
              <a:rPr lang="da-DK" sz="1200" dirty="0"/>
              <a:t>Der vil ofte være flere gevinstdiagram-workshops i projektet. I den første workshop enten i projektets idéfase eller tidligt i analysefasen bør alle deltagere være på ledelsesniveau enten fra projekt-organisationen eller basisorganisationen. Det er dog væsentligt, at alle tilstedeværende ledere har ”en aktie” i projektet. Det er særligt vigtigt, at modtagerorganisationen er repræsenteret enten ved direkte deltagelse eller repræsenteret af seniorbruger/gevinstejer. </a:t>
            </a:r>
          </a:p>
          <a:p>
            <a:pPr marL="0" indent="0">
              <a:buNone/>
            </a:pPr>
            <a:r>
              <a:rPr lang="da-DK" sz="1200" dirty="0"/>
              <a:t>Det er vigtigt, at repræsentanter fra de medarbejdergrupper, der bliver berørt af projektet, bliver involveret i workshops. </a:t>
            </a:r>
          </a:p>
          <a:p>
            <a:r>
              <a:rPr lang="da-DK" sz="1200" dirty="0"/>
              <a:t>Ved første workshop er det ideelt at invitere følgende personer: </a:t>
            </a:r>
            <a:endParaRPr lang="da-DK" sz="1200" b="1" kern="0" dirty="0">
              <a:solidFill>
                <a:srgbClr val="031D5C"/>
              </a:solidFill>
            </a:endParaRPr>
          </a:p>
          <a:p>
            <a:pPr marL="171450" indent="-171450">
              <a:buFont typeface="Arial" panose="020B0604020202020204" pitchFamily="34" charset="0"/>
              <a:buChar char="•"/>
            </a:pPr>
            <a:r>
              <a:rPr lang="da-DK" sz="1200" dirty="0"/>
              <a:t>Styregruppen (hvis en sådan er udpeget endnu)</a:t>
            </a:r>
          </a:p>
          <a:p>
            <a:pPr marL="171450" indent="-171450">
              <a:buFont typeface="Arial" panose="020B0604020202020204" pitchFamily="34" charset="0"/>
              <a:buChar char="•"/>
            </a:pPr>
            <a:r>
              <a:rPr lang="da-DK" sz="1200" dirty="0"/>
              <a:t>Seniorbruger/gevinstejer </a:t>
            </a:r>
          </a:p>
          <a:p>
            <a:pPr marL="171450" indent="-171450">
              <a:buFont typeface="Arial" panose="020B0604020202020204" pitchFamily="34" charset="0"/>
              <a:buChar char="•"/>
            </a:pPr>
            <a:r>
              <a:rPr lang="da-DK" sz="1200" dirty="0"/>
              <a:t>Projektejer</a:t>
            </a:r>
          </a:p>
          <a:p>
            <a:pPr marL="171450" indent="-171450">
              <a:buFont typeface="Arial" panose="020B0604020202020204" pitchFamily="34" charset="0"/>
              <a:buChar char="•"/>
            </a:pPr>
            <a:r>
              <a:rPr lang="da-DK" sz="1200" dirty="0"/>
              <a:t>Afdelingschef/kontorchef (især hvis projektet endnu ikke har en ejer/styregruppeformand)</a:t>
            </a:r>
          </a:p>
          <a:p>
            <a:pPr marL="171450" indent="-171450">
              <a:buFont typeface="Arial" panose="020B0604020202020204" pitchFamily="34" charset="0"/>
              <a:buChar char="•"/>
            </a:pPr>
            <a:r>
              <a:rPr lang="da-DK" sz="1200" dirty="0"/>
              <a:t>Medarbejdere fra modtagerorganisationen</a:t>
            </a:r>
          </a:p>
          <a:p>
            <a:pPr marL="171450" indent="-171450">
              <a:buFont typeface="Arial" panose="020B0604020202020204" pitchFamily="34" charset="0"/>
              <a:buChar char="•"/>
            </a:pPr>
            <a:r>
              <a:rPr lang="da-DK" sz="1200" dirty="0"/>
              <a:t>Forretningsspecialister</a:t>
            </a:r>
          </a:p>
          <a:p>
            <a:pPr marL="171450" indent="-171450">
              <a:buFont typeface="Arial" panose="020B0604020202020204" pitchFamily="34" charset="0"/>
              <a:buChar char="•"/>
            </a:pPr>
            <a:r>
              <a:rPr lang="da-DK" sz="1200" dirty="0"/>
              <a:t>Projektleder</a:t>
            </a:r>
          </a:p>
          <a:p>
            <a:pPr>
              <a:lnSpc>
                <a:spcPct val="100000"/>
              </a:lnSpc>
              <a:spcBef>
                <a:spcPts val="1100"/>
              </a:spcBef>
            </a:pPr>
            <a:endParaRPr lang="da-DK" sz="1200" dirty="0" err="1"/>
          </a:p>
        </p:txBody>
      </p:sp>
      <p:sp>
        <p:nvSpPr>
          <p:cNvPr id="61" name="Rectangle 60">
            <a:extLst>
              <a:ext uri="{FF2B5EF4-FFF2-40B4-BE49-F238E27FC236}">
                <a16:creationId xmlns:a16="http://schemas.microsoft.com/office/drawing/2014/main" id="{D9E82017-E955-4E6D-815C-F9A0247C814F}"/>
              </a:ext>
            </a:extLst>
          </p:cNvPr>
          <p:cNvSpPr/>
          <p:nvPr/>
        </p:nvSpPr>
        <p:spPr bwMode="auto">
          <a:xfrm>
            <a:off x="695325" y="5949552"/>
            <a:ext cx="5400675" cy="863824"/>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lang="da-DK" sz="1600" dirty="0">
                <a:solidFill>
                  <a:schemeClr val="bg1"/>
                </a:solidFill>
              </a:rPr>
              <a:t>Hvis projektet har gennemført en potentialevurdering, kan vurderes om denne workshop bør tilpasses. F.eks. hvis formålet er endeligt besluttet.</a:t>
            </a:r>
            <a:endParaRPr kumimoji="0" lang="da-DK" sz="16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59936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DBA018-D756-4C62-9B1F-711DBC5685EF}"/>
              </a:ext>
            </a:extLst>
          </p:cNvPr>
          <p:cNvSpPr txBox="1">
            <a:spLocks/>
          </p:cNvSpPr>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kern="0" dirty="0"/>
              <a:t>Projektlederens rolle og ansvar</a:t>
            </a:r>
            <a:br>
              <a:rPr lang="da-DK" kern="0" dirty="0"/>
            </a:br>
            <a:r>
              <a:rPr lang="da-DK" sz="1800" kern="0" dirty="0"/>
              <a:t>Workshop: Gevinstdiagram</a:t>
            </a:r>
          </a:p>
        </p:txBody>
      </p:sp>
      <p:sp>
        <p:nvSpPr>
          <p:cNvPr id="2" name="Arrow: Right 1">
            <a:extLst>
              <a:ext uri="{FF2B5EF4-FFF2-40B4-BE49-F238E27FC236}">
                <a16:creationId xmlns:a16="http://schemas.microsoft.com/office/drawing/2014/main" id="{2B1AE46B-CA58-4B73-98A6-499C7E8AABF1}"/>
              </a:ext>
            </a:extLst>
          </p:cNvPr>
          <p:cNvSpPr/>
          <p:nvPr/>
        </p:nvSpPr>
        <p:spPr bwMode="auto">
          <a:xfrm>
            <a:off x="839416" y="1297284"/>
            <a:ext cx="3168352" cy="864096"/>
          </a:xfrm>
          <a:prstGeom prst="rightArrow">
            <a:avLst>
              <a:gd name="adj1" fmla="val 67849"/>
              <a:gd name="adj2" fmla="val 50000"/>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solidFill>
                  <a:schemeClr val="bg1"/>
                </a:solidFill>
                <a:effectLst/>
                <a:latin typeface="Arial" charset="0"/>
              </a:rPr>
              <a:t>FØR WORKSHOP</a:t>
            </a:r>
          </a:p>
        </p:txBody>
      </p:sp>
      <p:sp>
        <p:nvSpPr>
          <p:cNvPr id="7" name="Arrow: Right 6">
            <a:extLst>
              <a:ext uri="{FF2B5EF4-FFF2-40B4-BE49-F238E27FC236}">
                <a16:creationId xmlns:a16="http://schemas.microsoft.com/office/drawing/2014/main" id="{B660096E-6BA2-4AD9-ADAD-732C668380B7}"/>
              </a:ext>
            </a:extLst>
          </p:cNvPr>
          <p:cNvSpPr/>
          <p:nvPr/>
        </p:nvSpPr>
        <p:spPr bwMode="auto">
          <a:xfrm>
            <a:off x="4295800" y="1297284"/>
            <a:ext cx="3168352" cy="864096"/>
          </a:xfrm>
          <a:prstGeom prst="rightArrow">
            <a:avLst>
              <a:gd name="adj1" fmla="val 67849"/>
              <a:gd name="adj2" fmla="val 50000"/>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lang="da-DK" sz="1200" dirty="0">
                <a:solidFill>
                  <a:schemeClr val="bg1"/>
                </a:solidFill>
              </a:rPr>
              <a:t>UNDER WORKSHOP</a:t>
            </a:r>
            <a:endParaRPr kumimoji="0" lang="da-DK" sz="1200" b="0" i="0" u="none" strike="noStrike" cap="none" normalizeH="0" baseline="0" dirty="0">
              <a:ln>
                <a:noFill/>
              </a:ln>
              <a:solidFill>
                <a:schemeClr val="bg1"/>
              </a:solidFill>
              <a:effectLst/>
              <a:latin typeface="Arial" charset="0"/>
            </a:endParaRPr>
          </a:p>
        </p:txBody>
      </p:sp>
      <p:sp>
        <p:nvSpPr>
          <p:cNvPr id="8" name="Arrow: Right 7">
            <a:extLst>
              <a:ext uri="{FF2B5EF4-FFF2-40B4-BE49-F238E27FC236}">
                <a16:creationId xmlns:a16="http://schemas.microsoft.com/office/drawing/2014/main" id="{9A70C396-6D6F-430D-9DF0-417F81207685}"/>
              </a:ext>
            </a:extLst>
          </p:cNvPr>
          <p:cNvSpPr/>
          <p:nvPr/>
        </p:nvSpPr>
        <p:spPr bwMode="auto">
          <a:xfrm>
            <a:off x="7824192" y="1297284"/>
            <a:ext cx="3168352" cy="864096"/>
          </a:xfrm>
          <a:prstGeom prst="rightArrow">
            <a:avLst>
              <a:gd name="adj1" fmla="val 67849"/>
              <a:gd name="adj2" fmla="val 50000"/>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solidFill>
                  <a:schemeClr val="bg1"/>
                </a:solidFill>
                <a:effectLst/>
                <a:latin typeface="Arial" charset="0"/>
              </a:rPr>
              <a:t>EFTER WORKSHOP</a:t>
            </a:r>
          </a:p>
        </p:txBody>
      </p:sp>
      <p:sp>
        <p:nvSpPr>
          <p:cNvPr id="6" name="Rectangle 5">
            <a:extLst>
              <a:ext uri="{FF2B5EF4-FFF2-40B4-BE49-F238E27FC236}">
                <a16:creationId xmlns:a16="http://schemas.microsoft.com/office/drawing/2014/main" id="{51DCE59B-041B-42D9-B0DA-2486C48731A9}"/>
              </a:ext>
            </a:extLst>
          </p:cNvPr>
          <p:cNvSpPr/>
          <p:nvPr/>
        </p:nvSpPr>
        <p:spPr>
          <a:xfrm>
            <a:off x="7824192" y="2521420"/>
            <a:ext cx="3816425" cy="3966150"/>
          </a:xfrm>
          <a:prstGeom prst="rect">
            <a:avLst/>
          </a:prstGeom>
        </p:spPr>
        <p:txBody>
          <a:bodyPr wrap="square">
            <a:spAutoFit/>
          </a:bodyPr>
          <a:lstStyle/>
          <a:p>
            <a:pPr marL="228600" indent="-228600" eaLnBrk="1" hangingPunct="1">
              <a:buFont typeface="Arial" panose="020B0604020202020204" pitchFamily="34" charset="0"/>
              <a:buChar char="•"/>
            </a:pPr>
            <a:r>
              <a:rPr lang="da-DK" altLang="da-DK" sz="1200" dirty="0"/>
              <a:t>Bruge input på workshoppen til at udfylde relevante afsnit </a:t>
            </a:r>
            <a:r>
              <a:rPr lang="da-DK" altLang="da-DK" sz="1200"/>
              <a:t>i </a:t>
            </a:r>
            <a:r>
              <a:rPr lang="da-DK" altLang="da-DK" sz="1200" i="1"/>
              <a:t>Projektgrundlaget</a:t>
            </a:r>
            <a:r>
              <a:rPr lang="da-DK" altLang="da-DK" sz="1200"/>
              <a:t> </a:t>
            </a:r>
            <a:endParaRPr lang="da-DK" altLang="da-DK" sz="1200" dirty="0"/>
          </a:p>
          <a:p>
            <a:pPr marL="228600" indent="-228600" eaLnBrk="1" hangingPunct="1">
              <a:buFont typeface="Arial" panose="020B0604020202020204" pitchFamily="34" charset="0"/>
              <a:buChar char="•"/>
            </a:pPr>
            <a:r>
              <a:rPr lang="da-DK" altLang="da-DK" sz="1200" dirty="0"/>
              <a:t>Sikre deltagernes accept/input af især formålsbeskrivelse</a:t>
            </a:r>
          </a:p>
          <a:p>
            <a:pPr marL="228600" indent="-228600" eaLnBrk="1" hangingPunct="1">
              <a:buFont typeface="Arial" panose="020B0604020202020204" pitchFamily="34" charset="0"/>
              <a:buChar char="•"/>
            </a:pPr>
            <a:r>
              <a:rPr lang="da-DK" altLang="da-DK" sz="1200" dirty="0"/>
              <a:t>Tegne et gevinstdiagram op fx i Visio eller Power point</a:t>
            </a:r>
          </a:p>
          <a:p>
            <a:pPr marL="228600" indent="-228600" eaLnBrk="1" hangingPunct="1">
              <a:buFont typeface="Arial" panose="020B0604020202020204" pitchFamily="34" charset="0"/>
              <a:buChar char="•"/>
            </a:pPr>
            <a:r>
              <a:rPr lang="da-DK" altLang="da-DK" sz="1200" dirty="0"/>
              <a:t>Udarbejde første bud på gevinstoversigten og få deltagernes accept/input </a:t>
            </a:r>
          </a:p>
          <a:p>
            <a:pPr marL="228600" indent="-228600" eaLnBrk="1" hangingPunct="1">
              <a:buFont typeface="Arial" panose="020B0604020202020204" pitchFamily="34" charset="0"/>
              <a:buChar char="•"/>
            </a:pPr>
            <a:r>
              <a:rPr lang="da-DK" altLang="da-DK" sz="1200" dirty="0"/>
              <a:t>Indhente foreløbige estimater </a:t>
            </a:r>
            <a:r>
              <a:rPr lang="da-DK" altLang="da-DK" sz="1200"/>
              <a:t>af gevinstpotentiale </a:t>
            </a:r>
            <a:endParaRPr lang="da-DK" altLang="da-DK" sz="1200" dirty="0"/>
          </a:p>
          <a:p>
            <a:pPr marL="228600" indent="-228600" eaLnBrk="1" hangingPunct="1">
              <a:buFont typeface="Arial" panose="020B0604020202020204" pitchFamily="34" charset="0"/>
              <a:buChar char="•"/>
            </a:pPr>
            <a:r>
              <a:rPr lang="da-DK" altLang="da-DK" sz="1200" dirty="0"/>
              <a:t>Sørge for, at der bliver afholdt en ny gevinstkortworkshop i projektets analysefase for at bibeholde gevinstfokus </a:t>
            </a:r>
            <a:r>
              <a:rPr lang="da-DK" altLang="da-DK" sz="1200"/>
              <a:t>i projektet </a:t>
            </a:r>
            <a:endParaRPr lang="da-DK" altLang="da-DK" sz="1200" dirty="0"/>
          </a:p>
          <a:p>
            <a:pPr marL="228600" indent="-228600" eaLnBrk="1" hangingPunct="1">
              <a:buFont typeface="Arial" panose="020B0604020202020204" pitchFamily="34" charset="0"/>
              <a:buChar char="•"/>
            </a:pPr>
            <a:r>
              <a:rPr lang="da-DK" altLang="da-DK" sz="1200" dirty="0"/>
              <a:t>Opdatere gevinstkortet, efterhånden som </a:t>
            </a:r>
            <a:r>
              <a:rPr lang="da-DK" altLang="da-DK" sz="1200" dirty="0" err="1"/>
              <a:t>scope</a:t>
            </a:r>
            <a:r>
              <a:rPr lang="da-DK" altLang="da-DK" sz="1200" dirty="0"/>
              <a:t> og ambitionsniveau ændres eller skærpes i projektperioden, og sikre styregruppens accept</a:t>
            </a:r>
          </a:p>
          <a:p>
            <a:pPr eaLnBrk="1" hangingPunct="1"/>
            <a:endParaRPr lang="da-DK" altLang="da-DK" sz="1200" dirty="0"/>
          </a:p>
        </p:txBody>
      </p:sp>
      <p:sp>
        <p:nvSpPr>
          <p:cNvPr id="10" name="TextBox 9">
            <a:extLst>
              <a:ext uri="{FF2B5EF4-FFF2-40B4-BE49-F238E27FC236}">
                <a16:creationId xmlns:a16="http://schemas.microsoft.com/office/drawing/2014/main" id="{8EC7FE67-3227-42E8-BD5B-FFC8E7757CB6}"/>
              </a:ext>
            </a:extLst>
          </p:cNvPr>
          <p:cNvSpPr txBox="1"/>
          <p:nvPr/>
        </p:nvSpPr>
        <p:spPr>
          <a:xfrm>
            <a:off x="7824192" y="2305396"/>
            <a:ext cx="2736304"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000" b="1" dirty="0">
                <a:solidFill>
                  <a:schemeClr val="tx2"/>
                </a:solidFill>
                <a:sym typeface="Arial" panose="020B0604020202020204" pitchFamily="34" charset="0"/>
              </a:rPr>
              <a:t>ANSVAR FOR AT…</a:t>
            </a:r>
          </a:p>
        </p:txBody>
      </p:sp>
      <p:sp>
        <p:nvSpPr>
          <p:cNvPr id="15" name="Rectangle 14">
            <a:extLst>
              <a:ext uri="{FF2B5EF4-FFF2-40B4-BE49-F238E27FC236}">
                <a16:creationId xmlns:a16="http://schemas.microsoft.com/office/drawing/2014/main" id="{5CEF21DF-39B2-4181-AD65-FA87E3FF42F5}"/>
              </a:ext>
            </a:extLst>
          </p:cNvPr>
          <p:cNvSpPr/>
          <p:nvPr/>
        </p:nvSpPr>
        <p:spPr>
          <a:xfrm>
            <a:off x="839416" y="2521420"/>
            <a:ext cx="3024336" cy="2869375"/>
          </a:xfrm>
          <a:prstGeom prst="rect">
            <a:avLst/>
          </a:prstGeom>
        </p:spPr>
        <p:txBody>
          <a:bodyPr wrap="square">
            <a:spAutoFit/>
          </a:bodyPr>
          <a:lstStyle/>
          <a:p>
            <a:pPr marL="228600" indent="-228600" eaLnBrk="1" hangingPunct="1">
              <a:buFont typeface="Arial" panose="020B0604020202020204" pitchFamily="34" charset="0"/>
              <a:buChar char="•"/>
            </a:pPr>
            <a:r>
              <a:rPr lang="da-DK" altLang="da-DK" sz="1200" dirty="0"/>
              <a:t>Identificere deltagere i samarbejde med styregruppen og sende invitationer ud</a:t>
            </a:r>
          </a:p>
          <a:p>
            <a:pPr marL="228600" indent="-228600" eaLnBrk="1" hangingPunct="1">
              <a:buFont typeface="Arial" panose="020B0604020202020204" pitchFamily="34" charset="0"/>
              <a:buChar char="•"/>
            </a:pPr>
            <a:r>
              <a:rPr lang="da-DK" altLang="da-DK" sz="1200" dirty="0"/>
              <a:t>Sikre opbakning til gevinstarbejdet i organisationen</a:t>
            </a:r>
          </a:p>
          <a:p>
            <a:pPr marL="228600" indent="-228600" eaLnBrk="1" hangingPunct="1">
              <a:buFont typeface="Arial" panose="020B0604020202020204" pitchFamily="34" charset="0"/>
              <a:buChar char="•"/>
            </a:pPr>
            <a:r>
              <a:rPr lang="da-DK" altLang="da-DK" sz="1200" dirty="0"/>
              <a:t>Planlægge og designe workshoppen, evt. i samarbejde med en facilitator</a:t>
            </a:r>
          </a:p>
          <a:p>
            <a:pPr marL="228600" indent="-228600" eaLnBrk="1" hangingPunct="1">
              <a:buFont typeface="Arial" panose="020B0604020202020204" pitchFamily="34" charset="0"/>
              <a:buChar char="•"/>
            </a:pPr>
            <a:r>
              <a:rPr lang="da-DK" altLang="da-DK" sz="1200" dirty="0"/>
              <a:t>Evt. finde en facilitator til at facilitere workshoppen</a:t>
            </a:r>
          </a:p>
          <a:p>
            <a:pPr marL="228600" indent="-228600" eaLnBrk="1" hangingPunct="1">
              <a:buFont typeface="Arial" panose="020B0604020202020204" pitchFamily="34" charset="0"/>
              <a:buChar char="•"/>
            </a:pPr>
            <a:r>
              <a:rPr lang="da-DK" altLang="da-DK" sz="1200" dirty="0"/>
              <a:t>Sørge for alle de praktiske detaljer inkl. booking af mødelokale, forplejning, print af materiale</a:t>
            </a:r>
          </a:p>
        </p:txBody>
      </p:sp>
      <p:sp>
        <p:nvSpPr>
          <p:cNvPr id="16" name="TextBox 15">
            <a:extLst>
              <a:ext uri="{FF2B5EF4-FFF2-40B4-BE49-F238E27FC236}">
                <a16:creationId xmlns:a16="http://schemas.microsoft.com/office/drawing/2014/main" id="{A8CE61FB-43B3-4AC0-9AB8-21B6C96B9B40}"/>
              </a:ext>
            </a:extLst>
          </p:cNvPr>
          <p:cNvSpPr txBox="1"/>
          <p:nvPr/>
        </p:nvSpPr>
        <p:spPr>
          <a:xfrm>
            <a:off x="839416" y="2305396"/>
            <a:ext cx="2736304"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000" b="1" dirty="0">
                <a:solidFill>
                  <a:schemeClr val="tx2"/>
                </a:solidFill>
                <a:sym typeface="Arial" panose="020B0604020202020204" pitchFamily="34" charset="0"/>
              </a:rPr>
              <a:t>ANSVAR FOR AT…</a:t>
            </a:r>
          </a:p>
        </p:txBody>
      </p:sp>
      <p:sp>
        <p:nvSpPr>
          <p:cNvPr id="17" name="Rectangle 16">
            <a:extLst>
              <a:ext uri="{FF2B5EF4-FFF2-40B4-BE49-F238E27FC236}">
                <a16:creationId xmlns:a16="http://schemas.microsoft.com/office/drawing/2014/main" id="{0733443C-C818-422A-B617-A1B044F80B8C}"/>
              </a:ext>
            </a:extLst>
          </p:cNvPr>
          <p:cNvSpPr/>
          <p:nvPr/>
        </p:nvSpPr>
        <p:spPr>
          <a:xfrm>
            <a:off x="4295800" y="2521420"/>
            <a:ext cx="3168352" cy="2071721"/>
          </a:xfrm>
          <a:prstGeom prst="rect">
            <a:avLst/>
          </a:prstGeom>
        </p:spPr>
        <p:txBody>
          <a:bodyPr wrap="square">
            <a:spAutoFit/>
          </a:bodyPr>
          <a:lstStyle/>
          <a:p>
            <a:pPr marL="228600" indent="-228600" eaLnBrk="1" hangingPunct="1">
              <a:buFont typeface="Arial" panose="020B0604020202020204" pitchFamily="34" charset="0"/>
              <a:buChar char="•"/>
            </a:pPr>
            <a:r>
              <a:rPr lang="da-DK" altLang="da-DK" sz="1200" dirty="0"/>
              <a:t>Bidrage til workshoppen på lige vilkår med de andre workshopdeltagere (hvis workshop bliver faciliteret af en facilitator)</a:t>
            </a:r>
          </a:p>
          <a:p>
            <a:pPr marL="228600" indent="-228600">
              <a:buFont typeface="Arial" panose="020B0604020202020204" pitchFamily="34" charset="0"/>
              <a:buChar char="•"/>
            </a:pPr>
            <a:r>
              <a:rPr lang="da-DK" altLang="da-DK" sz="1200" dirty="0"/>
              <a:t>Facilitere workshoppen med fokus på at skabe en god proces for arbejdet og skabe engagement og energi (hvis projektlederen er facilitator)</a:t>
            </a:r>
          </a:p>
          <a:p>
            <a:pPr marL="228600" indent="-228600" eaLnBrk="1" hangingPunct="1">
              <a:buFont typeface="Arial" panose="020B0604020202020204" pitchFamily="34" charset="0"/>
              <a:buChar char="•"/>
            </a:pPr>
            <a:endParaRPr lang="da-DK" altLang="da-DK" sz="1200" dirty="0">
              <a:highlight>
                <a:srgbClr val="FFFF00"/>
              </a:highlight>
            </a:endParaRPr>
          </a:p>
        </p:txBody>
      </p:sp>
      <p:sp>
        <p:nvSpPr>
          <p:cNvPr id="18" name="TextBox 17">
            <a:extLst>
              <a:ext uri="{FF2B5EF4-FFF2-40B4-BE49-F238E27FC236}">
                <a16:creationId xmlns:a16="http://schemas.microsoft.com/office/drawing/2014/main" id="{47073CB6-C717-4DBD-9838-894A74890F8F}"/>
              </a:ext>
            </a:extLst>
          </p:cNvPr>
          <p:cNvSpPr txBox="1"/>
          <p:nvPr/>
        </p:nvSpPr>
        <p:spPr>
          <a:xfrm>
            <a:off x="4295800" y="2305396"/>
            <a:ext cx="2736304"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000" b="1" dirty="0">
                <a:solidFill>
                  <a:schemeClr val="tx2"/>
                </a:solidFill>
                <a:sym typeface="Arial" panose="020B0604020202020204" pitchFamily="34" charset="0"/>
              </a:rPr>
              <a:t>ANSVAR FOR AT…</a:t>
            </a:r>
          </a:p>
        </p:txBody>
      </p:sp>
      <p:sp>
        <p:nvSpPr>
          <p:cNvPr id="3" name="Slide Number Placeholder 2">
            <a:extLst>
              <a:ext uri="{FF2B5EF4-FFF2-40B4-BE49-F238E27FC236}">
                <a16:creationId xmlns:a16="http://schemas.microsoft.com/office/drawing/2014/main" id="{26124E39-4286-49D9-8118-F37F2E58A7DA}"/>
              </a:ext>
            </a:extLst>
          </p:cNvPr>
          <p:cNvSpPr>
            <a:spLocks noGrp="1"/>
          </p:cNvSpPr>
          <p:nvPr>
            <p:ph type="sldNum" sz="quarter" idx="12"/>
          </p:nvPr>
        </p:nvSpPr>
        <p:spPr/>
        <p:txBody>
          <a:bodyPr/>
          <a:lstStyle/>
          <a:p>
            <a:fld id="{80AE25ED-097C-4BDC-A7CE-FA97BD9CA3B5}" type="slidenum">
              <a:rPr lang="da-DK" smtClean="0"/>
              <a:pPr/>
              <a:t>14</a:t>
            </a:fld>
            <a:endParaRPr lang="da-DK" dirty="0"/>
          </a:p>
        </p:txBody>
      </p:sp>
    </p:spTree>
    <p:extLst>
      <p:ext uri="{BB962C8B-B14F-4D97-AF65-F5344CB8AC3E}">
        <p14:creationId xmlns:p14="http://schemas.microsoft.com/office/powerpoint/2010/main" val="157375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1E5F-509B-4C82-8C3E-AE245AFA940E}"/>
              </a:ext>
            </a:extLst>
          </p:cNvPr>
          <p:cNvSpPr>
            <a:spLocks noGrp="1"/>
          </p:cNvSpPr>
          <p:nvPr>
            <p:ph type="title"/>
          </p:nvPr>
        </p:nvSpPr>
        <p:spPr/>
        <p:txBody>
          <a:bodyPr/>
          <a:lstStyle/>
          <a:p>
            <a:r>
              <a:rPr lang="da-DK" dirty="0"/>
              <a:t>Forslag til program</a:t>
            </a:r>
            <a:br>
              <a:rPr lang="da-DK" dirty="0"/>
            </a:br>
            <a:r>
              <a:rPr lang="da-DK" sz="1800" dirty="0"/>
              <a:t>Workshop: Gevinstdiagram</a:t>
            </a:r>
          </a:p>
        </p:txBody>
      </p:sp>
      <p:sp>
        <p:nvSpPr>
          <p:cNvPr id="4" name="Slide Number Placeholder 3">
            <a:extLst>
              <a:ext uri="{FF2B5EF4-FFF2-40B4-BE49-F238E27FC236}">
                <a16:creationId xmlns:a16="http://schemas.microsoft.com/office/drawing/2014/main" id="{17EB0125-937F-4DE2-B2ED-F146D2109FE5}"/>
              </a:ext>
            </a:extLst>
          </p:cNvPr>
          <p:cNvSpPr>
            <a:spLocks noGrp="1"/>
          </p:cNvSpPr>
          <p:nvPr>
            <p:ph type="sldNum" sz="quarter" idx="12"/>
          </p:nvPr>
        </p:nvSpPr>
        <p:spPr>
          <a:xfrm>
            <a:off x="0" y="6912000"/>
            <a:ext cx="0" cy="0"/>
          </a:xfrm>
        </p:spPr>
        <p:txBody>
          <a:bodyPr/>
          <a:lstStyle/>
          <a:p>
            <a:fld id="{80AE25ED-097C-4BDC-A7CE-FA97BD9CA3B5}" type="slidenum">
              <a:rPr lang="da-DK" smtClean="0"/>
              <a:pPr/>
              <a:t>15</a:t>
            </a:fld>
            <a:endParaRPr lang="da-DK" dirty="0"/>
          </a:p>
        </p:txBody>
      </p:sp>
      <p:graphicFrame>
        <p:nvGraphicFramePr>
          <p:cNvPr id="5" name="Table 4">
            <a:extLst>
              <a:ext uri="{FF2B5EF4-FFF2-40B4-BE49-F238E27FC236}">
                <a16:creationId xmlns:a16="http://schemas.microsoft.com/office/drawing/2014/main" id="{57332814-A03A-4D0A-A054-0D48C24180F8}"/>
              </a:ext>
            </a:extLst>
          </p:cNvPr>
          <p:cNvGraphicFramePr>
            <a:graphicFrameLocks noGrp="1"/>
          </p:cNvGraphicFramePr>
          <p:nvPr>
            <p:extLst>
              <p:ext uri="{D42A27DB-BD31-4B8C-83A1-F6EECF244321}">
                <p14:modId xmlns:p14="http://schemas.microsoft.com/office/powerpoint/2010/main" val="1557136054"/>
              </p:ext>
            </p:extLst>
          </p:nvPr>
        </p:nvGraphicFramePr>
        <p:xfrm>
          <a:off x="698501" y="1454152"/>
          <a:ext cx="6549627" cy="4457692"/>
        </p:xfrm>
        <a:graphic>
          <a:graphicData uri="http://schemas.openxmlformats.org/drawingml/2006/table">
            <a:tbl>
              <a:tblPr firstRow="1" bandRow="1">
                <a:tableStyleId>{7E9639D4-E3E2-4D34-9284-5A2195B3D0D7}</a:tableStyleId>
              </a:tblPr>
              <a:tblGrid>
                <a:gridCol w="775364">
                  <a:extLst>
                    <a:ext uri="{9D8B030D-6E8A-4147-A177-3AD203B41FA5}">
                      <a16:colId xmlns:a16="http://schemas.microsoft.com/office/drawing/2014/main" val="368765325"/>
                    </a:ext>
                  </a:extLst>
                </a:gridCol>
                <a:gridCol w="5774263">
                  <a:extLst>
                    <a:ext uri="{9D8B030D-6E8A-4147-A177-3AD203B41FA5}">
                      <a16:colId xmlns:a16="http://schemas.microsoft.com/office/drawing/2014/main" val="2569352132"/>
                    </a:ext>
                  </a:extLst>
                </a:gridCol>
              </a:tblGrid>
              <a:tr h="285768">
                <a:tc>
                  <a:txBody>
                    <a:bodyPr/>
                    <a:lstStyle/>
                    <a:p>
                      <a:r>
                        <a:rPr lang="da-DK" sz="1200" b="0" dirty="0"/>
                        <a:t>TID</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200" b="0" dirty="0"/>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95966889"/>
                  </a:ext>
                </a:extLst>
              </a:tr>
              <a:tr h="285761">
                <a:tc>
                  <a:txBody>
                    <a:bodyPr/>
                    <a:lstStyle/>
                    <a:p>
                      <a:r>
                        <a:rPr lang="da-DK" sz="1200" dirty="0"/>
                        <a:t>10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Velkomst </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38300580"/>
                  </a:ext>
                </a:extLst>
              </a:tr>
              <a:tr h="285761">
                <a:tc>
                  <a:txBody>
                    <a:bodyPr/>
                    <a:lstStyle/>
                    <a:p>
                      <a:r>
                        <a:rPr lang="da-DK" sz="1200" dirty="0"/>
                        <a:t>10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Workshoppens</a:t>
                      </a:r>
                      <a:r>
                        <a:rPr lang="da-DK" sz="1200" baseline="0" dirty="0"/>
                        <a:t> formål</a:t>
                      </a:r>
                      <a:endParaRPr lang="da-DK" sz="1200" dirty="0"/>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99826858"/>
                  </a:ext>
                </a:extLst>
              </a:tr>
              <a:tr h="28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10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Kort intro til ideen bag projektet/Præsentation af projekt og status</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13466266"/>
                  </a:ext>
                </a:extLst>
              </a:tr>
              <a:tr h="28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Situationen i dag – input til de overordnede formål med projektet</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78780801"/>
                  </a:ext>
                </a:extLst>
              </a:tr>
              <a:tr h="28576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Fremtidsscenarie – input til de overordnede formål med projektet</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20434066"/>
                  </a:ext>
                </a:extLst>
              </a:tr>
              <a:tr h="28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15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i="1" dirty="0"/>
                        <a:t>Pause</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90548217"/>
                  </a:ext>
                </a:extLst>
              </a:tr>
              <a:tr h="28576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De</a:t>
                      </a:r>
                      <a:r>
                        <a:rPr lang="da-DK" sz="1200" baseline="0" dirty="0"/>
                        <a:t> vigtigste formål med projektet</a:t>
                      </a:r>
                      <a:endParaRPr lang="da-DK" sz="1200" dirty="0"/>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77983130"/>
                  </a:ext>
                </a:extLst>
              </a:tr>
              <a:tr h="34285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kern="1200" dirty="0">
                          <a:solidFill>
                            <a:schemeClr val="tx1"/>
                          </a:solidFill>
                          <a:latin typeface="+mn-lt"/>
                          <a:ea typeface="+mn-ea"/>
                          <a:cs typeface="+mn-cs"/>
                        </a:rPr>
                        <a:t>Projektets gevinster</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04119831"/>
                  </a:ext>
                </a:extLst>
              </a:tr>
              <a:tr h="285761">
                <a:tc>
                  <a:txBody>
                    <a:bodyPr/>
                    <a:lstStyle/>
                    <a:p>
                      <a:r>
                        <a:rPr lang="da-DK" sz="1200" dirty="0"/>
                        <a:t>45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i="1" dirty="0"/>
                        <a:t>Frokost</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30157782"/>
                  </a:ext>
                </a:extLst>
              </a:tr>
              <a:tr h="34285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200" dirty="0"/>
                        <a:t>Ny adfærd i organisationen</a:t>
                      </a:r>
                      <a:endParaRPr lang="da-DK" sz="1200" dirty="0"/>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97657107"/>
                  </a:ext>
                </a:extLst>
              </a:tr>
              <a:tr h="34285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altLang="da-DK" sz="1200" dirty="0"/>
                        <a:t>Nye kompetencer i organisationen</a:t>
                      </a:r>
                      <a:endParaRPr lang="da-DK" sz="1200" dirty="0"/>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95362546"/>
                  </a:ext>
                </a:extLst>
              </a:tr>
              <a:tr h="28576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i="1" dirty="0"/>
                        <a:t>Pause</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65480864"/>
                  </a:ext>
                </a:extLst>
              </a:tr>
              <a:tr h="28576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sz="1200" dirty="0"/>
                        <a:t>Hovedleverancer i projektet – de nye kapabiliteter i organisationen</a:t>
                      </a:r>
                      <a:endParaRPr lang="da-DK" sz="1200" dirty="0"/>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62296726"/>
                  </a:ext>
                </a:extLst>
              </a:tr>
              <a:tr h="28576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Opsamling og afrunding</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92406562"/>
                  </a:ext>
                </a:extLst>
              </a:tr>
            </a:tbl>
          </a:graphicData>
        </a:graphic>
      </p:graphicFrame>
      <p:sp>
        <p:nvSpPr>
          <p:cNvPr id="6" name="Rectangle 5">
            <a:extLst>
              <a:ext uri="{FF2B5EF4-FFF2-40B4-BE49-F238E27FC236}">
                <a16:creationId xmlns:a16="http://schemas.microsoft.com/office/drawing/2014/main" id="{83CD5978-4EE1-47D5-B2A8-F6489B3D34E9}"/>
              </a:ext>
            </a:extLst>
          </p:cNvPr>
          <p:cNvSpPr/>
          <p:nvPr/>
        </p:nvSpPr>
        <p:spPr bwMode="auto">
          <a:xfrm>
            <a:off x="7536160" y="1454152"/>
            <a:ext cx="3952578" cy="4457698"/>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solidFill>
                  <a:schemeClr val="bg1"/>
                </a:solidFill>
                <a:effectLst/>
                <a:latin typeface="Arial" charset="0"/>
              </a:rPr>
              <a:t>TIPS OG TRICKS</a:t>
            </a:r>
            <a:endParaRPr lang="da-DK" sz="1200" dirty="0">
              <a:solidFill>
                <a:schemeClr val="bg1"/>
              </a:solidFill>
            </a:endParaRPr>
          </a:p>
          <a:p>
            <a:pPr marL="171450" indent="-171450">
              <a:lnSpc>
                <a:spcPct val="100000"/>
              </a:lnSpc>
              <a:spcBef>
                <a:spcPts val="1100"/>
              </a:spcBef>
              <a:buFont typeface="Arial" panose="020B0604020202020204" pitchFamily="34" charset="0"/>
              <a:buChar char="•"/>
            </a:pPr>
            <a:r>
              <a:rPr lang="da-DK" altLang="da-DK" sz="1200" dirty="0">
                <a:solidFill>
                  <a:schemeClr val="bg1"/>
                </a:solidFill>
              </a:rPr>
              <a:t>Hvis denne workshop gennemføres uden en forudgående potentialevurdering er det en mulighed at reducere gevinstdiagrammet til det overordnede gevinstdiagram, der er påkrævet i Projektgrundlaget. Workshoppen giver jer en forståelse for hvilken ny adfærd og nye kompetencer, der er nødvendig, men de to aspekter inkluderes ikke i projektgrundlaget.</a:t>
            </a:r>
            <a:endParaRPr lang="da-DK" sz="1200" dirty="0">
              <a:solidFill>
                <a:schemeClr val="bg1"/>
              </a:solidFill>
            </a:endParaRPr>
          </a:p>
          <a:p>
            <a:pPr marL="171450" indent="-171450">
              <a:lnSpc>
                <a:spcPct val="100000"/>
              </a:lnSpc>
              <a:spcBef>
                <a:spcPts val="1100"/>
              </a:spcBef>
              <a:buFont typeface="Arial" panose="020B0604020202020204" pitchFamily="34" charset="0"/>
              <a:buChar char="•"/>
            </a:pPr>
            <a:r>
              <a:rPr lang="da-DK" altLang="da-DK" sz="1200" dirty="0">
                <a:solidFill>
                  <a:schemeClr val="bg1"/>
                </a:solidFill>
                <a:latin typeface="+mj-lt"/>
              </a:rPr>
              <a:t>Tilpas agendaen efter den tid, som du har til rådighed.</a:t>
            </a:r>
          </a:p>
          <a:p>
            <a:pPr marL="171450" indent="-171450">
              <a:lnSpc>
                <a:spcPct val="100000"/>
              </a:lnSpc>
              <a:spcBef>
                <a:spcPts val="1100"/>
              </a:spcBef>
              <a:buFont typeface="Arial" panose="020B0604020202020204" pitchFamily="34" charset="0"/>
              <a:buChar char="•"/>
            </a:pPr>
            <a:r>
              <a:rPr lang="da-DK" altLang="da-DK" sz="1200" dirty="0">
                <a:solidFill>
                  <a:schemeClr val="bg1"/>
                </a:solidFill>
                <a:latin typeface="+mj-lt"/>
              </a:rPr>
              <a:t>Indlæg pauser med passende mellemrum, fx ca. hver time.</a:t>
            </a:r>
          </a:p>
          <a:p>
            <a:pPr marL="171450" indent="-171450">
              <a:lnSpc>
                <a:spcPct val="100000"/>
              </a:lnSpc>
              <a:spcBef>
                <a:spcPts val="1100"/>
              </a:spcBef>
              <a:buFont typeface="Arial" panose="020B0604020202020204" pitchFamily="34" charset="0"/>
              <a:buChar char="•"/>
            </a:pPr>
            <a:r>
              <a:rPr lang="da-DK" altLang="da-DK" sz="1200" dirty="0">
                <a:solidFill>
                  <a:schemeClr val="bg1"/>
                </a:solidFill>
                <a:latin typeface="+mj-lt"/>
              </a:rPr>
              <a:t>Hvis projektets formål allerede er godkendt af styregruppe/projektejer, kan projektlederen vælge IKKE at åbne op for ændringer af formål.</a:t>
            </a:r>
          </a:p>
          <a:p>
            <a:pPr marL="171450" indent="-171450">
              <a:lnSpc>
                <a:spcPct val="100000"/>
              </a:lnSpc>
              <a:spcBef>
                <a:spcPts val="1100"/>
              </a:spcBef>
              <a:buFont typeface="Arial" panose="020B0604020202020204" pitchFamily="34" charset="0"/>
              <a:buChar char="•"/>
            </a:pPr>
            <a:r>
              <a:rPr lang="da-DK" altLang="da-DK" sz="1200" dirty="0">
                <a:solidFill>
                  <a:schemeClr val="bg1"/>
                </a:solidFill>
                <a:latin typeface="+mj-lt"/>
              </a:rPr>
              <a:t>Det er en mulighed at lave formålsanalysen på en separat workshop. Det giver mulighed for at facilitere en mere dybdegående drøftelse af formål og sikre opbakning i organisationen inden udarbejdelse af et gevinstdiagram.</a:t>
            </a:r>
          </a:p>
        </p:txBody>
      </p:sp>
      <p:sp>
        <p:nvSpPr>
          <p:cNvPr id="7" name="TextBox 6">
            <a:extLst>
              <a:ext uri="{FF2B5EF4-FFF2-40B4-BE49-F238E27FC236}">
                <a16:creationId xmlns:a16="http://schemas.microsoft.com/office/drawing/2014/main" id="{F566E7FA-B856-4C4B-B9D0-F5256ED75DC3}"/>
              </a:ext>
            </a:extLst>
          </p:cNvPr>
          <p:cNvSpPr txBox="1"/>
          <p:nvPr/>
        </p:nvSpPr>
        <p:spPr>
          <a:xfrm>
            <a:off x="701675" y="6093296"/>
            <a:ext cx="6114405"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200" i="1" dirty="0">
                <a:sym typeface="Arial" panose="020B0604020202020204" pitchFamily="34" charset="0"/>
              </a:rPr>
              <a:t>Ovenstående forslag til program varer seks timer i alt. For eksempel fra kl. 9.00 til 15.00.</a:t>
            </a:r>
          </a:p>
        </p:txBody>
      </p:sp>
    </p:spTree>
    <p:extLst>
      <p:ext uri="{BB962C8B-B14F-4D97-AF65-F5344CB8AC3E}">
        <p14:creationId xmlns:p14="http://schemas.microsoft.com/office/powerpoint/2010/main" val="428128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03242" y="430848"/>
            <a:ext cx="9713237" cy="762000"/>
          </a:xfrm>
        </p:spPr>
        <p:txBody>
          <a:bodyPr/>
          <a:lstStyle/>
          <a:p>
            <a:r>
              <a:rPr lang="da-DK" altLang="da-DK" dirty="0"/>
              <a:t>Forslag til drejebog </a:t>
            </a:r>
            <a:br>
              <a:rPr lang="da-DK" altLang="da-DK" dirty="0"/>
            </a:br>
            <a:r>
              <a:rPr lang="da-DK" sz="1800" dirty="0"/>
              <a:t>Workshop: Gevinstdiagram</a:t>
            </a:r>
            <a:endParaRPr lang="da-DK" altLang="da-DK" sz="1800" dirty="0"/>
          </a:p>
        </p:txBody>
      </p:sp>
      <p:graphicFrame>
        <p:nvGraphicFramePr>
          <p:cNvPr id="2" name="Table 1">
            <a:extLst>
              <a:ext uri="{FF2B5EF4-FFF2-40B4-BE49-F238E27FC236}">
                <a16:creationId xmlns:a16="http://schemas.microsoft.com/office/drawing/2014/main" id="{4465A066-92A8-4330-91E0-16EC04D9E2BC}"/>
              </a:ext>
            </a:extLst>
          </p:cNvPr>
          <p:cNvGraphicFramePr>
            <a:graphicFrameLocks noGrp="1"/>
          </p:cNvGraphicFramePr>
          <p:nvPr>
            <p:extLst>
              <p:ext uri="{D42A27DB-BD31-4B8C-83A1-F6EECF244321}">
                <p14:modId xmlns:p14="http://schemas.microsoft.com/office/powerpoint/2010/main" val="572954434"/>
              </p:ext>
            </p:extLst>
          </p:nvPr>
        </p:nvGraphicFramePr>
        <p:xfrm>
          <a:off x="703242" y="1268760"/>
          <a:ext cx="10783907" cy="4638260"/>
        </p:xfrm>
        <a:graphic>
          <a:graphicData uri="http://schemas.openxmlformats.org/drawingml/2006/table">
            <a:tbl>
              <a:tblPr firstRow="1" bandRow="1">
                <a:tableStyleId>{7E9639D4-E3E2-4D34-9284-5A2195B3D0D7}</a:tableStyleId>
              </a:tblPr>
              <a:tblGrid>
                <a:gridCol w="640230">
                  <a:extLst>
                    <a:ext uri="{9D8B030D-6E8A-4147-A177-3AD203B41FA5}">
                      <a16:colId xmlns:a16="http://schemas.microsoft.com/office/drawing/2014/main" val="1281089233"/>
                    </a:ext>
                  </a:extLst>
                </a:gridCol>
                <a:gridCol w="1440160">
                  <a:extLst>
                    <a:ext uri="{9D8B030D-6E8A-4147-A177-3AD203B41FA5}">
                      <a16:colId xmlns:a16="http://schemas.microsoft.com/office/drawing/2014/main" val="673618399"/>
                    </a:ext>
                  </a:extLst>
                </a:gridCol>
                <a:gridCol w="1872208">
                  <a:extLst>
                    <a:ext uri="{9D8B030D-6E8A-4147-A177-3AD203B41FA5}">
                      <a16:colId xmlns:a16="http://schemas.microsoft.com/office/drawing/2014/main" val="272363041"/>
                    </a:ext>
                  </a:extLst>
                </a:gridCol>
                <a:gridCol w="6831309">
                  <a:extLst>
                    <a:ext uri="{9D8B030D-6E8A-4147-A177-3AD203B41FA5}">
                      <a16:colId xmlns:a16="http://schemas.microsoft.com/office/drawing/2014/main" val="3851267216"/>
                    </a:ext>
                  </a:extLst>
                </a:gridCol>
              </a:tblGrid>
              <a:tr h="414591">
                <a:tc>
                  <a:txBody>
                    <a:bodyPr/>
                    <a:lstStyle/>
                    <a:p>
                      <a:r>
                        <a:rPr lang="da-DK" sz="1100" b="0" dirty="0">
                          <a:latin typeface="+mj-lt"/>
                        </a:rPr>
                        <a:t>TID</a:t>
                      </a:r>
                    </a:p>
                  </a:txBody>
                  <a:tcPr>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100" b="0" dirty="0">
                          <a:latin typeface="+mj-lt"/>
                        </a:rPr>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100" b="0" dirty="0">
                          <a:latin typeface="+mj-lt"/>
                        </a:rPr>
                        <a:t>FORMÅL MED 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100" b="0" dirty="0">
                          <a:latin typeface="+mj-lt"/>
                        </a:rPr>
                        <a:t>FACILITERING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792034988"/>
                  </a:ext>
                </a:extLst>
              </a:tr>
              <a:tr h="399235">
                <a:tc>
                  <a:txBody>
                    <a:bodyPr/>
                    <a:lstStyle/>
                    <a:p>
                      <a:r>
                        <a:rPr lang="da-DK" sz="1000" dirty="0">
                          <a:latin typeface="+mj-lt"/>
                        </a:rPr>
                        <a:t>10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Velkomst </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At skabe klarhed om, hvad der skal ske og hvem, der deltager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latin typeface="+mj-lt"/>
                        </a:rPr>
                        <a:t>Velkommen til alle og præsentation af deltagere</a:t>
                      </a:r>
                    </a:p>
                    <a:p>
                      <a:pPr marL="171450" indent="-171450">
                        <a:buFontTx/>
                        <a:buChar char="-"/>
                      </a:pPr>
                      <a:r>
                        <a:rPr lang="da-DK" sz="1000" dirty="0">
                          <a:latin typeface="+mj-lt"/>
                        </a:rPr>
                        <a:t>Gennemgang af program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89680157"/>
                  </a:ext>
                </a:extLst>
              </a:tr>
              <a:tr h="706340">
                <a:tc>
                  <a:txBody>
                    <a:bodyPr/>
                    <a:lstStyle/>
                    <a:p>
                      <a:r>
                        <a:rPr lang="da-DK" sz="1000" dirty="0">
                          <a:latin typeface="+mj-lt"/>
                        </a:rPr>
                        <a:t>10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Workshoppens</a:t>
                      </a:r>
                      <a:r>
                        <a:rPr lang="da-DK" sz="1000" baseline="0" dirty="0">
                          <a:latin typeface="+mj-lt"/>
                        </a:rPr>
                        <a:t> formål</a:t>
                      </a:r>
                      <a:endParaRPr lang="da-DK" sz="1000" dirty="0">
                        <a:latin typeface="+mj-lt"/>
                      </a:endParaRP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At skabe en fælles forståelse af formål med workshop</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latin typeface="+mj-lt"/>
                        </a:rPr>
                        <a:t>Gennemgang af formål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ltLang="da-DK" sz="1000" dirty="0">
                          <a:latin typeface="+mj-lt"/>
                        </a:rPr>
                        <a:t>Forklar sammenhæng m</a:t>
                      </a:r>
                      <a:r>
                        <a:rPr lang="da-DK" altLang="da-DK" sz="1000" baseline="0" dirty="0">
                          <a:latin typeface="+mj-lt"/>
                        </a:rPr>
                        <a:t>ellem </a:t>
                      </a:r>
                      <a:r>
                        <a:rPr lang="da-DK" altLang="da-DK" sz="1000" dirty="0">
                          <a:latin typeface="+mj-lt"/>
                        </a:rPr>
                        <a:t>formål, gevinster, adfærd, kompetencer og leverancer og den tilsvarende logik bag strukturen i et gevinstkort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ltLang="da-DK" sz="1000" dirty="0">
                          <a:latin typeface="+mj-lt"/>
                        </a:rPr>
                        <a:t>Væg eller whiteboard er forberedt med kolonner til de fem elementer i gevinstkortet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341920"/>
                  </a:ext>
                </a:extLst>
              </a:tr>
              <a:tr h="399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10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Kort intro til ideerne bag projektet </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lnSpc>
                          <a:spcPct val="100000"/>
                        </a:lnSpc>
                        <a:spcBef>
                          <a:spcPts val="600"/>
                        </a:spcBef>
                        <a:buFont typeface="+mj-lt"/>
                        <a:buNone/>
                        <a:defRPr/>
                      </a:pPr>
                      <a:r>
                        <a:rPr lang="da-DK" sz="1000" dirty="0">
                          <a:latin typeface="+mj-lt"/>
                        </a:rPr>
                        <a:t>At rammesætte projektet og give status på den indledende proces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latin typeface="+mj-lt"/>
                        </a:rPr>
                        <a:t>Præsentation af de indledende tanker om projektet, gerne ved styregruppeformand</a:t>
                      </a:r>
                    </a:p>
                    <a:p>
                      <a:pPr marL="171450" indent="-171450">
                        <a:buFontTx/>
                        <a:buChar char="-"/>
                      </a:pPr>
                      <a:r>
                        <a:rPr lang="da-DK" sz="1000" dirty="0">
                          <a:latin typeface="+mj-lt"/>
                        </a:rPr>
                        <a:t>Kort status på projektet og arbejdet med gevinstrealisering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33589865"/>
                  </a:ext>
                </a:extLst>
              </a:tr>
              <a:tr h="9501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30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De overordnede formål med projektet</a:t>
                      </a:r>
                    </a:p>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 Situationen i dag</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At opnå enighed om projektets overordnede formål og den forandring, som projektet forventes at skabe.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b="0" dirty="0">
                          <a:latin typeface="+mj-lt"/>
                        </a:rPr>
                        <a:t>Introduktion af formål med at lave en formålsanalyse </a:t>
                      </a:r>
                    </a:p>
                    <a:p>
                      <a:pPr marL="171450" indent="-171450">
                        <a:buFontTx/>
                        <a:buChar char="-"/>
                      </a:pPr>
                      <a:r>
                        <a:rPr lang="da-DK" sz="1000" b="0" dirty="0">
                          <a:latin typeface="+mj-lt"/>
                        </a:rPr>
                        <a:t>Formålsanalysen gribes an ved først at se på situationen i dag</a:t>
                      </a:r>
                      <a:endParaRPr lang="da-DK" sz="1000" b="1" dirty="0">
                        <a:latin typeface="+mj-lt"/>
                      </a:endParaRPr>
                    </a:p>
                    <a:p>
                      <a:r>
                        <a:rPr lang="da-DK" sz="1000" b="0" dirty="0">
                          <a:latin typeface="+mj-lt"/>
                        </a:rPr>
                        <a:t>Øvelse</a:t>
                      </a:r>
                      <a:r>
                        <a:rPr lang="da-DK" sz="1000" b="1" dirty="0">
                          <a:latin typeface="+mj-lt"/>
                        </a:rPr>
                        <a:t>: </a:t>
                      </a:r>
                      <a:r>
                        <a:rPr lang="da-DK" sz="1000" dirty="0">
                          <a:latin typeface="+mj-lt"/>
                        </a:rPr>
                        <a:t>Situationen i dag - </a:t>
                      </a:r>
                      <a:r>
                        <a:rPr lang="da-DK" altLang="da-DK" sz="1000" dirty="0">
                          <a:latin typeface="+mj-lt"/>
                        </a:rPr>
                        <a:t>Hvilke problemstillinger skal adresseres?</a:t>
                      </a:r>
                    </a:p>
                    <a:p>
                      <a:pPr marL="271463" marR="0" lvl="1" indent="-180975" algn="l" defTabSz="914400" rtl="0" eaLnBrk="1" fontAlgn="auto" latinLnBrk="0" hangingPunct="1">
                        <a:lnSpc>
                          <a:spcPct val="100000"/>
                        </a:lnSpc>
                        <a:spcBef>
                          <a:spcPts val="0"/>
                        </a:spcBef>
                        <a:spcAft>
                          <a:spcPts val="0"/>
                        </a:spcAft>
                        <a:buClrTx/>
                        <a:buSzTx/>
                        <a:buFont typeface="+mj-lt"/>
                        <a:buAutoNum type="arabicPeriod"/>
                        <a:tabLst/>
                        <a:defRPr/>
                      </a:pPr>
                      <a:r>
                        <a:rPr lang="da-DK" altLang="da-DK" sz="1000" dirty="0">
                          <a:latin typeface="+mj-lt"/>
                        </a:rPr>
                        <a:t>Individuelt: Skriv på papkort (samme farve), hvordan situationen er i dag.</a:t>
                      </a:r>
                    </a:p>
                    <a:p>
                      <a:pPr marL="271463" lvl="1" indent="-180975" eaLnBrk="1" hangingPunct="1">
                        <a:buFont typeface="+mj-lt"/>
                        <a:buAutoNum type="arabicPeriod"/>
                      </a:pPr>
                      <a:r>
                        <a:rPr lang="da-DK" altLang="da-DK" sz="1000" dirty="0">
                          <a:latin typeface="+mj-lt"/>
                        </a:rPr>
                        <a:t>Papkort placeres på væg/</a:t>
                      </a:r>
                      <a:r>
                        <a:rPr lang="da-DK" altLang="da-DK" sz="1000" dirty="0" err="1">
                          <a:latin typeface="+mj-lt"/>
                        </a:rPr>
                        <a:t>whiteboard</a:t>
                      </a:r>
                      <a:endParaRPr lang="da-DK" altLang="da-DK" sz="1000" dirty="0">
                        <a:latin typeface="+mj-lt"/>
                      </a:endParaRPr>
                    </a:p>
                    <a:p>
                      <a:pPr marL="271463" lvl="1" indent="-180975" eaLnBrk="1" hangingPunct="1">
                        <a:buFont typeface="+mj-lt"/>
                        <a:buAutoNum type="arabicPeriod"/>
                      </a:pPr>
                      <a:r>
                        <a:rPr lang="da-DK" altLang="da-DK" sz="1000" dirty="0">
                          <a:latin typeface="+mj-lt"/>
                        </a:rPr>
                        <a:t>Fælles gennemgang</a:t>
                      </a:r>
                    </a:p>
                    <a:p>
                      <a:pPr marL="271463" lvl="1" indent="-180975" eaLnBrk="1" hangingPunct="1">
                        <a:buFont typeface="+mj-lt"/>
                        <a:buAutoNum type="arabicPeriod"/>
                      </a:pPr>
                      <a:r>
                        <a:rPr lang="da-DK" altLang="da-DK" sz="1000" dirty="0">
                          <a:latin typeface="+mj-lt"/>
                        </a:rPr>
                        <a:t>Eventuel prioritering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52129159"/>
                  </a:ext>
                </a:extLst>
              </a:tr>
              <a:tr h="961533">
                <a:tc>
                  <a:txBody>
                    <a:bodyPr/>
                    <a:lstStyle/>
                    <a:p>
                      <a:r>
                        <a:rPr lang="da-DK" sz="1000" dirty="0">
                          <a:latin typeface="+mj-lt"/>
                        </a:rPr>
                        <a:t>30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De overordnede formål med projektet (fortsat)</a:t>
                      </a:r>
                    </a:p>
                    <a:p>
                      <a:r>
                        <a:rPr lang="da-DK" sz="1000" dirty="0">
                          <a:latin typeface="+mj-lt"/>
                        </a:rPr>
                        <a:t>- Fremtidsscenarie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At opnå enighed om projektets overordnede formål og den forandring, som projektet forventes at skabe. </a:t>
                      </a:r>
                    </a:p>
                    <a:p>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dirty="0">
                          <a:latin typeface="+mj-lt"/>
                        </a:rPr>
                        <a:t>Øvelse: Fremtidsscenarie – Hvordan ser det positive fremtidsbillede ud efter projektets succes?</a:t>
                      </a:r>
                    </a:p>
                    <a:p>
                      <a:pPr marL="271463" indent="-180975" eaLnBrk="1" hangingPunct="1">
                        <a:buFont typeface="+mj-lt"/>
                        <a:buAutoNum type="arabicPeriod"/>
                      </a:pPr>
                      <a:r>
                        <a:rPr lang="da-DK" altLang="da-DK" sz="1000" dirty="0">
                          <a:latin typeface="+mj-lt"/>
                        </a:rPr>
                        <a:t>Individuelt: Skriv på papkort (ny farve), hvordan situationen kunne se ud, efter problemstillingerne nævnt i ”situationen i dag” er imødekommet </a:t>
                      </a:r>
                    </a:p>
                    <a:p>
                      <a:pPr marL="271463" indent="-180975" eaLnBrk="1" hangingPunct="1">
                        <a:buFont typeface="+mj-lt"/>
                        <a:buAutoNum type="arabicPeriod"/>
                      </a:pPr>
                      <a:r>
                        <a:rPr lang="da-DK" altLang="da-DK" sz="1000" dirty="0">
                          <a:latin typeface="+mj-lt"/>
                        </a:rPr>
                        <a:t>Papkort placeres </a:t>
                      </a:r>
                      <a:r>
                        <a:rPr lang="da-DK" altLang="da-DK" sz="1000">
                          <a:latin typeface="+mj-lt"/>
                        </a:rPr>
                        <a:t>på væg/whiteboard</a:t>
                      </a:r>
                      <a:endParaRPr lang="da-DK" altLang="da-DK" sz="1000" dirty="0">
                        <a:latin typeface="+mj-lt"/>
                      </a:endParaRPr>
                    </a:p>
                    <a:p>
                      <a:pPr marL="271463" indent="-180975" eaLnBrk="1" hangingPunct="1">
                        <a:buFont typeface="+mj-lt"/>
                        <a:buAutoNum type="arabicPeriod"/>
                      </a:pPr>
                      <a:r>
                        <a:rPr lang="da-DK" altLang="da-DK" sz="1000" dirty="0">
                          <a:latin typeface="+mj-lt"/>
                        </a:rPr>
                        <a:t>Fælles gennemgang</a:t>
                      </a:r>
                    </a:p>
                    <a:p>
                      <a:pPr marL="271463" indent="-180975" eaLnBrk="1" hangingPunct="1">
                        <a:buFont typeface="+mj-lt"/>
                        <a:buAutoNum type="arabicPeriod"/>
                      </a:pPr>
                      <a:r>
                        <a:rPr lang="da-DK" altLang="da-DK" sz="1000" dirty="0">
                          <a:latin typeface="+mj-lt"/>
                        </a:rPr>
                        <a:t>Eventuel prioritering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6589878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15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rgbClr val="031D5C"/>
                      </a:solidFill>
                      <a:prstDash val="solid"/>
                      <a:round/>
                      <a:headEnd type="none" w="med" len="med"/>
                      <a:tailEnd type="none" w="med" len="med"/>
                    </a:lnB>
                  </a:tcPr>
                </a:tc>
                <a:tc>
                  <a:txBody>
                    <a:bodyPr/>
                    <a:lstStyle/>
                    <a:p>
                      <a:r>
                        <a:rPr lang="da-DK" sz="1000" i="1" dirty="0">
                          <a:latin typeface="+mj-lt"/>
                        </a:rPr>
                        <a:t>Pause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rgbClr val="031D5C"/>
                      </a:solidFill>
                      <a:prstDash val="solid"/>
                      <a:round/>
                      <a:headEnd type="none" w="med" len="med"/>
                      <a:tailEnd type="none" w="med" len="med"/>
                    </a:lnB>
                  </a:tcPr>
                </a:tc>
                <a:tc>
                  <a:txBody>
                    <a:bodyPr/>
                    <a:lstStyle/>
                    <a:p>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rgbClr val="031D5C"/>
                      </a:solidFill>
                      <a:prstDash val="solid"/>
                      <a:round/>
                      <a:headEnd type="none" w="med" len="med"/>
                      <a:tailEnd type="none" w="med" len="med"/>
                    </a:lnB>
                  </a:tcPr>
                </a:tc>
                <a:tc>
                  <a:txBody>
                    <a:bodyPr/>
                    <a:lstStyle/>
                    <a:p>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rgbClr val="031D5C"/>
                      </a:solidFill>
                      <a:prstDash val="solid"/>
                      <a:round/>
                      <a:headEnd type="none" w="med" len="med"/>
                      <a:tailEnd type="none" w="med" len="med"/>
                    </a:lnB>
                  </a:tcPr>
                </a:tc>
                <a:extLst>
                  <a:ext uri="{0D108BD9-81ED-4DB2-BD59-A6C34878D82A}">
                    <a16:rowId xmlns:a16="http://schemas.microsoft.com/office/drawing/2014/main" val="3075018456"/>
                  </a:ext>
                </a:extLst>
              </a:tr>
            </a:tbl>
          </a:graphicData>
        </a:graphic>
      </p:graphicFrame>
      <p:sp>
        <p:nvSpPr>
          <p:cNvPr id="4" name="TextBox 3">
            <a:extLst>
              <a:ext uri="{FF2B5EF4-FFF2-40B4-BE49-F238E27FC236}">
                <a16:creationId xmlns:a16="http://schemas.microsoft.com/office/drawing/2014/main" id="{A622CDF6-F0CE-4924-BF4D-7BB1EF56D9FB}"/>
              </a:ext>
            </a:extLst>
          </p:cNvPr>
          <p:cNvSpPr txBox="1"/>
          <p:nvPr/>
        </p:nvSpPr>
        <p:spPr>
          <a:xfrm>
            <a:off x="10914239" y="461703"/>
            <a:ext cx="576064" cy="153888"/>
          </a:xfrm>
          <a:prstGeom prst="rect">
            <a:avLst/>
          </a:prstGeom>
          <a:noFill/>
        </p:spPr>
        <p:txBody>
          <a:bodyPr wrap="square" lIns="0" tIns="0" rIns="0" bIns="0" rtlCol="0">
            <a:spAutoFit/>
          </a:bodyPr>
          <a:lstStyle/>
          <a:p>
            <a:pPr>
              <a:lnSpc>
                <a:spcPct val="100000"/>
              </a:lnSpc>
              <a:spcBef>
                <a:spcPts val="1100"/>
              </a:spcBef>
            </a:pPr>
            <a:r>
              <a:rPr lang="da-DK" sz="1000" dirty="0"/>
              <a:t>Side 1/3</a:t>
            </a:r>
          </a:p>
        </p:txBody>
      </p:sp>
      <p:sp>
        <p:nvSpPr>
          <p:cNvPr id="3" name="Slide Number Placeholder 2">
            <a:extLst>
              <a:ext uri="{FF2B5EF4-FFF2-40B4-BE49-F238E27FC236}">
                <a16:creationId xmlns:a16="http://schemas.microsoft.com/office/drawing/2014/main" id="{07D2649D-FC47-4253-B5AC-B33215B67890}"/>
              </a:ext>
            </a:extLst>
          </p:cNvPr>
          <p:cNvSpPr>
            <a:spLocks noGrp="1"/>
          </p:cNvSpPr>
          <p:nvPr>
            <p:ph type="sldNum" sz="quarter" idx="12"/>
          </p:nvPr>
        </p:nvSpPr>
        <p:spPr/>
        <p:txBody>
          <a:bodyPr/>
          <a:lstStyle/>
          <a:p>
            <a:fld id="{80AE25ED-097C-4BDC-A7CE-FA97BD9CA3B5}" type="slidenum">
              <a:rPr lang="da-DK" smtClean="0"/>
              <a:pPr/>
              <a:t>16</a:t>
            </a:fld>
            <a:endParaRPr lang="da-DK" dirty="0"/>
          </a:p>
        </p:txBody>
      </p:sp>
    </p:spTree>
    <p:extLst>
      <p:ext uri="{BB962C8B-B14F-4D97-AF65-F5344CB8AC3E}">
        <p14:creationId xmlns:p14="http://schemas.microsoft.com/office/powerpoint/2010/main" val="259127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03242" y="430848"/>
            <a:ext cx="9713237" cy="762000"/>
          </a:xfrm>
        </p:spPr>
        <p:txBody>
          <a:bodyPr/>
          <a:lstStyle/>
          <a:p>
            <a:r>
              <a:rPr lang="da-DK" altLang="da-DK" dirty="0"/>
              <a:t>Forslag til drejebog</a:t>
            </a:r>
            <a:r>
              <a:rPr lang="da-DK" altLang="da-DK" sz="2800" dirty="0"/>
              <a:t/>
            </a:r>
            <a:br>
              <a:rPr lang="da-DK" altLang="da-DK" sz="2800" dirty="0"/>
            </a:br>
            <a:r>
              <a:rPr lang="da-DK" altLang="da-DK" sz="1800" dirty="0"/>
              <a:t>Workshop: Gevinstdiagram</a:t>
            </a:r>
          </a:p>
        </p:txBody>
      </p:sp>
      <p:graphicFrame>
        <p:nvGraphicFramePr>
          <p:cNvPr id="2" name="Table 1">
            <a:extLst>
              <a:ext uri="{FF2B5EF4-FFF2-40B4-BE49-F238E27FC236}">
                <a16:creationId xmlns:a16="http://schemas.microsoft.com/office/drawing/2014/main" id="{4465A066-92A8-4330-91E0-16EC04D9E2BC}"/>
              </a:ext>
            </a:extLst>
          </p:cNvPr>
          <p:cNvGraphicFramePr>
            <a:graphicFrameLocks noGrp="1"/>
          </p:cNvGraphicFramePr>
          <p:nvPr>
            <p:extLst>
              <p:ext uri="{D42A27DB-BD31-4B8C-83A1-F6EECF244321}">
                <p14:modId xmlns:p14="http://schemas.microsoft.com/office/powerpoint/2010/main" val="4082459244"/>
              </p:ext>
            </p:extLst>
          </p:nvPr>
        </p:nvGraphicFramePr>
        <p:xfrm>
          <a:off x="700088" y="1268761"/>
          <a:ext cx="10788650" cy="5295014"/>
        </p:xfrm>
        <a:graphic>
          <a:graphicData uri="http://schemas.openxmlformats.org/drawingml/2006/table">
            <a:tbl>
              <a:tblPr firstRow="1" bandRow="1">
                <a:tableStyleId>{7E9639D4-E3E2-4D34-9284-5A2195B3D0D7}</a:tableStyleId>
              </a:tblPr>
              <a:tblGrid>
                <a:gridCol w="643384">
                  <a:extLst>
                    <a:ext uri="{9D8B030D-6E8A-4147-A177-3AD203B41FA5}">
                      <a16:colId xmlns:a16="http://schemas.microsoft.com/office/drawing/2014/main" val="1281089233"/>
                    </a:ext>
                  </a:extLst>
                </a:gridCol>
                <a:gridCol w="1368152">
                  <a:extLst>
                    <a:ext uri="{9D8B030D-6E8A-4147-A177-3AD203B41FA5}">
                      <a16:colId xmlns:a16="http://schemas.microsoft.com/office/drawing/2014/main" val="673618399"/>
                    </a:ext>
                  </a:extLst>
                </a:gridCol>
                <a:gridCol w="1944216">
                  <a:extLst>
                    <a:ext uri="{9D8B030D-6E8A-4147-A177-3AD203B41FA5}">
                      <a16:colId xmlns:a16="http://schemas.microsoft.com/office/drawing/2014/main" val="272363041"/>
                    </a:ext>
                  </a:extLst>
                </a:gridCol>
                <a:gridCol w="6832898">
                  <a:extLst>
                    <a:ext uri="{9D8B030D-6E8A-4147-A177-3AD203B41FA5}">
                      <a16:colId xmlns:a16="http://schemas.microsoft.com/office/drawing/2014/main" val="3851267216"/>
                    </a:ext>
                  </a:extLst>
                </a:gridCol>
              </a:tblGrid>
              <a:tr h="303010">
                <a:tc>
                  <a:txBody>
                    <a:bodyPr/>
                    <a:lstStyle/>
                    <a:p>
                      <a:r>
                        <a:rPr lang="da-DK" sz="1050" b="0" dirty="0">
                          <a:latin typeface="+mj-lt"/>
                        </a:rPr>
                        <a:t>TID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latin typeface="+mj-lt"/>
                        </a:rPr>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latin typeface="+mj-lt"/>
                        </a:rPr>
                        <a:t>FORMÅL MED 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latin typeface="+mj-lt"/>
                        </a:rPr>
                        <a:t>FACILITERING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792034988"/>
                  </a:ext>
                </a:extLst>
              </a:tr>
              <a:tr h="969615">
                <a:tc>
                  <a:txBody>
                    <a:bodyPr/>
                    <a:lstStyle/>
                    <a:p>
                      <a:r>
                        <a:rPr lang="da-DK" sz="1000" dirty="0">
                          <a:latin typeface="+mj-lt"/>
                        </a:rPr>
                        <a:t>30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De overordnede formål </a:t>
                      </a:r>
                      <a:r>
                        <a:rPr lang="da-DK" sz="1000">
                          <a:latin typeface="+mj-lt"/>
                        </a:rPr>
                        <a:t>med projektet (</a:t>
                      </a:r>
                      <a:r>
                        <a:rPr lang="da-DK" sz="1000" dirty="0">
                          <a:latin typeface="+mj-lt"/>
                        </a:rPr>
                        <a:t>fortsat)</a:t>
                      </a:r>
                    </a:p>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 De</a:t>
                      </a:r>
                      <a:r>
                        <a:rPr lang="da-DK" sz="1000" baseline="0" dirty="0">
                          <a:latin typeface="+mj-lt"/>
                        </a:rPr>
                        <a:t> vigtigste formål for projektet</a:t>
                      </a:r>
                      <a:endParaRPr lang="da-DK" sz="1000" dirty="0">
                        <a:latin typeface="+mj-lt"/>
                      </a:endParaRP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At opnå enighed om projektets overordnede formål og den forandring, som projektet forventes at skabe.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dirty="0">
                        <a:highlight>
                          <a:srgbClr val="FFFF00"/>
                        </a:highlight>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dirty="0">
                          <a:latin typeface="+mj-lt"/>
                        </a:rPr>
                        <a:t>Øvelse</a:t>
                      </a:r>
                      <a:r>
                        <a:rPr lang="da-DK" sz="1000" b="1" dirty="0">
                          <a:latin typeface="+mj-lt"/>
                        </a:rPr>
                        <a:t>: </a:t>
                      </a:r>
                      <a:r>
                        <a:rPr lang="da-DK" altLang="da-DK" sz="1000" dirty="0">
                          <a:latin typeface="+mj-lt"/>
                        </a:rPr>
                        <a:t>Hvilke formål ser I som de vigtigste for projektet?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000" dirty="0">
                          <a:latin typeface="+mj-lt"/>
                        </a:rPr>
                        <a:t>Bed nu deltagerne om at sammenligne den nuværende med den ønskede situationen og derefter beskrive de formål, der er med projektet. Et godt formål beskriver slutmålet og er formuleret på en måde, så man kan ane de gevinster, der skal realiseres.</a:t>
                      </a:r>
                    </a:p>
                    <a:p>
                      <a:pPr marL="271463" indent="-180975" eaLnBrk="1" hangingPunct="1">
                        <a:buFont typeface="+mj-lt"/>
                        <a:buAutoNum type="arabicPeriod"/>
                      </a:pPr>
                      <a:r>
                        <a:rPr lang="da-DK" altLang="da-DK" sz="1000" dirty="0">
                          <a:latin typeface="+mj-lt"/>
                        </a:rPr>
                        <a:t>Individuelt: Skriv formål på papkort</a:t>
                      </a:r>
                    </a:p>
                    <a:p>
                      <a:pPr marL="271463" indent="-180975" eaLnBrk="1" hangingPunct="1">
                        <a:buFont typeface="+mj-lt"/>
                        <a:buAutoNum type="arabicPeriod"/>
                      </a:pPr>
                      <a:r>
                        <a:rPr lang="da-DK" altLang="da-DK" sz="1000" dirty="0">
                          <a:latin typeface="+mj-lt"/>
                        </a:rPr>
                        <a:t>Papkort placeres på væg/</a:t>
                      </a:r>
                      <a:r>
                        <a:rPr lang="da-DK" altLang="da-DK" sz="1000" dirty="0" err="1">
                          <a:latin typeface="+mj-lt"/>
                        </a:rPr>
                        <a:t>whiteboard</a:t>
                      </a:r>
                      <a:endParaRPr lang="da-DK" altLang="da-DK" sz="1000" dirty="0">
                        <a:latin typeface="+mj-lt"/>
                      </a:endParaRPr>
                    </a:p>
                    <a:p>
                      <a:pPr marL="271463" indent="-180975" eaLnBrk="1" hangingPunct="1">
                        <a:buFont typeface="+mj-lt"/>
                        <a:buAutoNum type="arabicPeriod"/>
                      </a:pPr>
                      <a:r>
                        <a:rPr lang="da-DK" altLang="da-DK" sz="1000" dirty="0">
                          <a:latin typeface="+mj-lt"/>
                        </a:rPr>
                        <a:t>Fælles gennemgang</a:t>
                      </a:r>
                    </a:p>
                    <a:p>
                      <a:pPr marL="271463" indent="-180975" eaLnBrk="1" hangingPunct="1">
                        <a:buFont typeface="+mj-lt"/>
                        <a:buAutoNum type="arabicPeriod"/>
                      </a:pPr>
                      <a:r>
                        <a:rPr lang="da-DK" altLang="da-DK" sz="1000" dirty="0">
                          <a:latin typeface="+mj-lt"/>
                        </a:rPr>
                        <a:t>Prioritering og evt. </a:t>
                      </a:r>
                      <a:r>
                        <a:rPr lang="da-DK" altLang="da-DK" sz="1000" dirty="0" err="1">
                          <a:latin typeface="+mj-lt"/>
                        </a:rPr>
                        <a:t>omformulering</a:t>
                      </a:r>
                      <a:r>
                        <a:rPr lang="da-DK" altLang="da-DK" sz="1000" dirty="0">
                          <a:latin typeface="+mj-lt"/>
                        </a:rPr>
                        <a:t> så der er helst kun ét og max tre overordnede formål for projektet</a:t>
                      </a:r>
                    </a:p>
                    <a:p>
                      <a:pPr marL="271463" indent="-180975" eaLnBrk="1" hangingPunct="1">
                        <a:buFont typeface="+mj-lt"/>
                        <a:buAutoNum type="arabicPeriod"/>
                      </a:pPr>
                      <a:r>
                        <a:rPr lang="da-DK" altLang="da-DK" sz="1000" dirty="0">
                          <a:latin typeface="+mj-lt"/>
                        </a:rPr>
                        <a:t>Det/de vigtigste formål placeres under den sidste kolonne i gevinstkortet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48673834"/>
                  </a:ext>
                </a:extLst>
              </a:tr>
              <a:tr h="1537756">
                <a:tc>
                  <a:txBody>
                    <a:bodyPr/>
                    <a:lstStyle/>
                    <a:p>
                      <a:r>
                        <a:rPr lang="da-DK" sz="1000" dirty="0">
                          <a:latin typeface="+mj-lt"/>
                        </a:rPr>
                        <a:t>45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Gevinster i projektet</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At identificere projektets mulige gevinster og udvælge de gevinster, der skal være styrende for projektets </a:t>
                      </a:r>
                      <a:r>
                        <a:rPr lang="da-DK" sz="1000" dirty="0" err="1">
                          <a:latin typeface="+mj-lt"/>
                        </a:rPr>
                        <a:t>scope</a:t>
                      </a:r>
                      <a:r>
                        <a:rPr lang="da-DK" sz="1000" dirty="0">
                          <a:latin typeface="+mj-lt"/>
                        </a:rPr>
                        <a:t>, planlægning og styring samt skabe en klar sammenhæng til formål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ct val="30000"/>
                        </a:spcBef>
                        <a:spcAft>
                          <a:spcPts val="0"/>
                        </a:spcAft>
                        <a:buClrTx/>
                        <a:buSzTx/>
                        <a:buFontTx/>
                        <a:buChar char="-"/>
                        <a:tabLst/>
                        <a:defRPr/>
                      </a:pPr>
                      <a:r>
                        <a:rPr lang="da-DK" altLang="da-DK" sz="1000" b="0" dirty="0">
                          <a:latin typeface="+mj-lt"/>
                        </a:rPr>
                        <a:t>Introduktion af formål med øvelsen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ltLang="da-DK" sz="1000" dirty="0">
                          <a:latin typeface="+mj-lt"/>
                        </a:rPr>
                        <a:t>Kort beskrivelse af gevinsttyper i statens it-projektmodel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ltLang="da-DK" sz="1000" dirty="0">
                          <a:latin typeface="+mj-lt"/>
                        </a:rPr>
                        <a:t>Overordnet drøftelse af hvilke typer af gevinster, som projektet forventer (fx økonomiske eller ikke-økonomiske) for at spore deltagerne ind på, hvilke tanker de skal </a:t>
                      </a:r>
                      <a:r>
                        <a:rPr lang="da-DK" altLang="da-DK" sz="1000">
                          <a:latin typeface="+mj-lt"/>
                        </a:rPr>
                        <a:t>gøre sig,og </a:t>
                      </a:r>
                      <a:r>
                        <a:rPr lang="da-DK" altLang="da-DK" sz="1000" dirty="0">
                          <a:latin typeface="+mj-lt"/>
                        </a:rPr>
                        <a:t>skabe en fælles referenceramme, når der brainstormes.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ltLang="da-DK" sz="1000" b="0" dirty="0">
                          <a:latin typeface="+mj-lt"/>
                        </a:rPr>
                        <a:t>Giv</a:t>
                      </a:r>
                      <a:r>
                        <a:rPr lang="da-DK" altLang="da-DK" sz="1000" b="0" baseline="0" dirty="0">
                          <a:latin typeface="+mj-lt"/>
                        </a:rPr>
                        <a:t> </a:t>
                      </a:r>
                      <a:r>
                        <a:rPr lang="da-DK" altLang="da-DK" sz="1000" b="0" dirty="0">
                          <a:latin typeface="+mj-lt"/>
                        </a:rPr>
                        <a:t>eksempler på, hvordan gevinster kan formuleres (husk både økonomiske gevinster og ikke-økonomiske gevinster)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000" b="0" dirty="0">
                          <a:latin typeface="+mj-lt"/>
                        </a:rPr>
                        <a:t>Øvelse: </a:t>
                      </a:r>
                      <a:r>
                        <a:rPr lang="da-DK" altLang="da-DK" sz="1000" dirty="0">
                          <a:latin typeface="+mj-lt"/>
                        </a:rPr>
                        <a:t>Identificering af gevinster</a:t>
                      </a:r>
                    </a:p>
                    <a:p>
                      <a:pPr marL="271463" indent="-180975">
                        <a:lnSpc>
                          <a:spcPct val="100000"/>
                        </a:lnSpc>
                        <a:spcBef>
                          <a:spcPts val="0"/>
                        </a:spcBef>
                        <a:spcAft>
                          <a:spcPts val="0"/>
                        </a:spcAft>
                        <a:buFont typeface="Verdana" panose="020B0604030504040204" pitchFamily="34" charset="0"/>
                        <a:buAutoNum type="arabicPeriod"/>
                      </a:pPr>
                      <a:r>
                        <a:rPr lang="da-DK" altLang="da-DK" sz="1000" dirty="0">
                          <a:latin typeface="+mj-lt"/>
                        </a:rPr>
                        <a:t>Individuel ‘brainstorm’ på mulige gevinster</a:t>
                      </a:r>
                    </a:p>
                    <a:p>
                      <a:pPr marL="271463" indent="-180975">
                        <a:lnSpc>
                          <a:spcPct val="100000"/>
                        </a:lnSpc>
                        <a:spcBef>
                          <a:spcPts val="0"/>
                        </a:spcBef>
                        <a:spcAft>
                          <a:spcPts val="0"/>
                        </a:spcAft>
                        <a:buFont typeface="Verdana" panose="020B0604030504040204" pitchFamily="34" charset="0"/>
                        <a:buAutoNum type="arabicPeriod"/>
                      </a:pPr>
                      <a:r>
                        <a:rPr lang="da-DK" altLang="da-DK" sz="1000" dirty="0">
                          <a:latin typeface="+mj-lt"/>
                        </a:rPr>
                        <a:t>Papkort placeres på væggen til venstre for formåls-papkortene; dubletter fjernes; gevinsterne grupperes i (i) økonomiske gevinster og (ii) ikke-økonomiske gevinster</a:t>
                      </a:r>
                    </a:p>
                    <a:p>
                      <a:pPr marL="271463" indent="-180975">
                        <a:lnSpc>
                          <a:spcPct val="100000"/>
                        </a:lnSpc>
                        <a:spcBef>
                          <a:spcPts val="0"/>
                        </a:spcBef>
                        <a:spcAft>
                          <a:spcPts val="0"/>
                        </a:spcAft>
                        <a:buFont typeface="Verdana" panose="020B0604030504040204" pitchFamily="34" charset="0"/>
                        <a:buAutoNum type="arabicPeriod"/>
                      </a:pPr>
                      <a:r>
                        <a:rPr lang="da-DK" altLang="da-DK" sz="1000" dirty="0">
                          <a:latin typeface="+mj-lt"/>
                        </a:rPr>
                        <a:t>Sammenhænge mellem gevinsterne og formålene markeres</a:t>
                      </a:r>
                    </a:p>
                    <a:p>
                      <a:pPr marL="271463" indent="-180975">
                        <a:lnSpc>
                          <a:spcPct val="100000"/>
                        </a:lnSpc>
                        <a:spcBef>
                          <a:spcPts val="0"/>
                        </a:spcBef>
                        <a:spcAft>
                          <a:spcPts val="0"/>
                        </a:spcAft>
                        <a:buFont typeface="Verdana" panose="020B0604030504040204" pitchFamily="34" charset="0"/>
                        <a:buAutoNum type="arabicPeriod"/>
                      </a:pPr>
                      <a:r>
                        <a:rPr lang="da-DK" altLang="da-DK" sz="1000" dirty="0">
                          <a:latin typeface="+mj-lt"/>
                        </a:rPr>
                        <a:t>Deltagerne prioriterer/udvælger projektets styrende gevinster</a:t>
                      </a:r>
                    </a:p>
                    <a:p>
                      <a:pPr marL="271463" indent="-180975">
                        <a:lnSpc>
                          <a:spcPct val="100000"/>
                        </a:lnSpc>
                        <a:spcBef>
                          <a:spcPts val="0"/>
                        </a:spcBef>
                        <a:spcAft>
                          <a:spcPts val="0"/>
                        </a:spcAft>
                        <a:buFont typeface="Verdana" panose="020B0604030504040204" pitchFamily="34" charset="0"/>
                        <a:buAutoNum type="arabicPeriod"/>
                      </a:pPr>
                      <a:r>
                        <a:rPr lang="da-DK" altLang="da-DK" sz="1000" dirty="0">
                          <a:latin typeface="+mj-lt"/>
                        </a:rPr>
                        <a:t>Drøft kort, hvor gevinsterne skal realiseres: i myndigheden, i samfundet, i eksterne organisationer</a:t>
                      </a:r>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89680157"/>
                  </a:ext>
                </a:extLst>
              </a:tr>
              <a:tr h="309695">
                <a:tc>
                  <a:txBody>
                    <a:bodyPr/>
                    <a:lstStyle/>
                    <a:p>
                      <a:r>
                        <a:rPr lang="da-DK" sz="1000" dirty="0">
                          <a:latin typeface="+mj-lt"/>
                        </a:rPr>
                        <a:t>45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i="1" dirty="0">
                          <a:latin typeface="+mj-lt"/>
                        </a:rPr>
                        <a:t>Frokost</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71463" indent="-180975">
                        <a:lnSpc>
                          <a:spcPct val="100000"/>
                        </a:lnSpc>
                        <a:spcBef>
                          <a:spcPts val="0"/>
                        </a:spcBef>
                        <a:spcAft>
                          <a:spcPts val="0"/>
                        </a:spcAft>
                        <a:buFont typeface="Verdana" panose="020B0604030504040204" pitchFamily="34" charset="0"/>
                        <a:buAutoNum type="arabicPeriod"/>
                      </a:pPr>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25418015"/>
                  </a:ext>
                </a:extLst>
              </a:tr>
              <a:tr h="885759">
                <a:tc>
                  <a:txBody>
                    <a:bodyPr/>
                    <a:lstStyle/>
                    <a:p>
                      <a:r>
                        <a:rPr lang="da-DK" sz="1000" dirty="0">
                          <a:latin typeface="+mj-lt"/>
                        </a:rPr>
                        <a:t>30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altLang="da-DK" sz="1000" dirty="0">
                          <a:latin typeface="+mj-lt"/>
                        </a:rPr>
                        <a:t>Ny adfærd i organisationen</a:t>
                      </a:r>
                      <a:endParaRPr lang="da-DK" sz="1000" dirty="0">
                        <a:latin typeface="+mj-lt"/>
                      </a:endParaRP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At identificere hvilken ny adfærd, der er nødvendig for at kunne realisere projektets styrende gevinster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eaLnBrk="1" hangingPunct="1">
                        <a:buFontTx/>
                        <a:buChar char="-"/>
                      </a:pPr>
                      <a:r>
                        <a:rPr lang="da-DK" sz="1000" dirty="0">
                          <a:solidFill>
                            <a:schemeClr val="tx1"/>
                          </a:solidFill>
                          <a:latin typeface="+mj-lt"/>
                        </a:rPr>
                        <a:t>Introduktion af formål med øvelse </a:t>
                      </a:r>
                    </a:p>
                    <a:p>
                      <a:pPr marL="171450" indent="-171450" eaLnBrk="1" hangingPunct="1">
                        <a:buFontTx/>
                        <a:buChar char="-"/>
                      </a:pPr>
                      <a:r>
                        <a:rPr lang="da-DK" sz="1000" dirty="0">
                          <a:solidFill>
                            <a:schemeClr val="tx1"/>
                          </a:solidFill>
                          <a:latin typeface="+mj-lt"/>
                        </a:rPr>
                        <a:t>Giv eksempler på, hvordan ”ny adfærd” kan formuleres</a:t>
                      </a:r>
                      <a:endParaRPr lang="da-DK" sz="1000" b="0" dirty="0">
                        <a:solidFill>
                          <a:schemeClr val="tx1"/>
                        </a:solidFill>
                        <a:latin typeface="+mj-lt"/>
                      </a:endParaRPr>
                    </a:p>
                    <a:p>
                      <a:pPr marL="0" indent="0" eaLnBrk="1" hangingPunct="1">
                        <a:buFontTx/>
                        <a:buNone/>
                      </a:pPr>
                      <a:r>
                        <a:rPr lang="da-DK" altLang="da-DK" sz="1000" b="0" dirty="0">
                          <a:latin typeface="+mj-lt"/>
                        </a:rPr>
                        <a:t>Øvelse: </a:t>
                      </a:r>
                      <a:r>
                        <a:rPr lang="da-DK" altLang="da-DK" sz="1000" dirty="0">
                          <a:latin typeface="+mj-lt"/>
                        </a:rPr>
                        <a:t>Identificering af ny adfærd</a:t>
                      </a:r>
                    </a:p>
                    <a:p>
                      <a:pPr marL="265113" indent="-173038" eaLnBrk="1" hangingPunct="1">
                        <a:buFont typeface="Verdana" pitchFamily="34" charset="0"/>
                        <a:buAutoNum type="arabicPeriod"/>
                      </a:pPr>
                      <a:r>
                        <a:rPr lang="da-DK" altLang="da-DK" sz="1000" dirty="0">
                          <a:latin typeface="+mj-lt"/>
                        </a:rPr>
                        <a:t>I grupper af to: Identificering af nødvendig ”ny adfærd” til at realisere</a:t>
                      </a:r>
                    </a:p>
                    <a:p>
                      <a:pPr marL="92075" lvl="0" indent="0" eaLnBrk="1" hangingPunct="1">
                        <a:buFontTx/>
                        <a:buNone/>
                      </a:pPr>
                      <a:r>
                        <a:rPr lang="da-DK" altLang="da-DK" sz="1000">
                          <a:latin typeface="+mj-lt"/>
                        </a:rPr>
                        <a:t> projektets </a:t>
                      </a:r>
                      <a:r>
                        <a:rPr lang="da-DK" altLang="da-DK" sz="1000" dirty="0">
                          <a:latin typeface="+mj-lt"/>
                        </a:rPr>
                        <a:t>vigtige gevinster og noteres på papkort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5432791"/>
                  </a:ext>
                </a:extLst>
              </a:tr>
            </a:tbl>
          </a:graphicData>
        </a:graphic>
      </p:graphicFrame>
      <p:sp>
        <p:nvSpPr>
          <p:cNvPr id="12" name="TextBox 11">
            <a:extLst>
              <a:ext uri="{FF2B5EF4-FFF2-40B4-BE49-F238E27FC236}">
                <a16:creationId xmlns:a16="http://schemas.microsoft.com/office/drawing/2014/main" id="{03A5EF65-E65F-4414-9388-1C96FC63ED10}"/>
              </a:ext>
            </a:extLst>
          </p:cNvPr>
          <p:cNvSpPr txBox="1"/>
          <p:nvPr/>
        </p:nvSpPr>
        <p:spPr>
          <a:xfrm>
            <a:off x="10914239" y="461703"/>
            <a:ext cx="576064" cy="153888"/>
          </a:xfrm>
          <a:prstGeom prst="rect">
            <a:avLst/>
          </a:prstGeom>
          <a:noFill/>
        </p:spPr>
        <p:txBody>
          <a:bodyPr wrap="square" lIns="0" tIns="0" rIns="0" bIns="0" rtlCol="0">
            <a:spAutoFit/>
          </a:bodyPr>
          <a:lstStyle/>
          <a:p>
            <a:pPr>
              <a:lnSpc>
                <a:spcPct val="100000"/>
              </a:lnSpc>
              <a:spcBef>
                <a:spcPts val="1100"/>
              </a:spcBef>
            </a:pPr>
            <a:r>
              <a:rPr lang="da-DK" sz="1000" dirty="0"/>
              <a:t>Side 2/3</a:t>
            </a:r>
          </a:p>
        </p:txBody>
      </p:sp>
      <p:sp>
        <p:nvSpPr>
          <p:cNvPr id="3" name="Slide Number Placeholder 2">
            <a:extLst>
              <a:ext uri="{FF2B5EF4-FFF2-40B4-BE49-F238E27FC236}">
                <a16:creationId xmlns:a16="http://schemas.microsoft.com/office/drawing/2014/main" id="{C94F9B3D-D534-457C-B1E0-A57E0250FD9D}"/>
              </a:ext>
            </a:extLst>
          </p:cNvPr>
          <p:cNvSpPr>
            <a:spLocks noGrp="1"/>
          </p:cNvSpPr>
          <p:nvPr>
            <p:ph type="sldNum" sz="quarter" idx="12"/>
          </p:nvPr>
        </p:nvSpPr>
        <p:spPr/>
        <p:txBody>
          <a:bodyPr/>
          <a:lstStyle/>
          <a:p>
            <a:fld id="{80AE25ED-097C-4BDC-A7CE-FA97BD9CA3B5}" type="slidenum">
              <a:rPr lang="da-DK" smtClean="0"/>
              <a:pPr/>
              <a:t>17</a:t>
            </a:fld>
            <a:endParaRPr lang="da-DK" dirty="0"/>
          </a:p>
        </p:txBody>
      </p:sp>
    </p:spTree>
    <p:extLst>
      <p:ext uri="{BB962C8B-B14F-4D97-AF65-F5344CB8AC3E}">
        <p14:creationId xmlns:p14="http://schemas.microsoft.com/office/powerpoint/2010/main" val="114620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03242" y="430848"/>
            <a:ext cx="9713237" cy="762000"/>
          </a:xfrm>
        </p:spPr>
        <p:txBody>
          <a:bodyPr/>
          <a:lstStyle/>
          <a:p>
            <a:r>
              <a:rPr lang="da-DK" altLang="da-DK" dirty="0"/>
              <a:t>Forslag til drejebog</a:t>
            </a:r>
            <a:r>
              <a:rPr lang="da-DK" altLang="da-DK" sz="2800" dirty="0"/>
              <a:t/>
            </a:r>
            <a:br>
              <a:rPr lang="da-DK" altLang="da-DK" sz="2800" dirty="0"/>
            </a:br>
            <a:r>
              <a:rPr lang="da-DK" altLang="da-DK" sz="1800" dirty="0"/>
              <a:t>Workshop: Gevinstdiagram</a:t>
            </a:r>
          </a:p>
        </p:txBody>
      </p:sp>
      <p:graphicFrame>
        <p:nvGraphicFramePr>
          <p:cNvPr id="2" name="Table 1">
            <a:extLst>
              <a:ext uri="{FF2B5EF4-FFF2-40B4-BE49-F238E27FC236}">
                <a16:creationId xmlns:a16="http://schemas.microsoft.com/office/drawing/2014/main" id="{4465A066-92A8-4330-91E0-16EC04D9E2BC}"/>
              </a:ext>
            </a:extLst>
          </p:cNvPr>
          <p:cNvGraphicFramePr>
            <a:graphicFrameLocks noGrp="1"/>
          </p:cNvGraphicFramePr>
          <p:nvPr>
            <p:extLst>
              <p:ext uri="{D42A27DB-BD31-4B8C-83A1-F6EECF244321}">
                <p14:modId xmlns:p14="http://schemas.microsoft.com/office/powerpoint/2010/main" val="3966262827"/>
              </p:ext>
            </p:extLst>
          </p:nvPr>
        </p:nvGraphicFramePr>
        <p:xfrm>
          <a:off x="700088" y="1268760"/>
          <a:ext cx="10783906" cy="4819992"/>
        </p:xfrm>
        <a:graphic>
          <a:graphicData uri="http://schemas.openxmlformats.org/drawingml/2006/table">
            <a:tbl>
              <a:tblPr firstRow="1" bandRow="1">
                <a:tableStyleId>{7E9639D4-E3E2-4D34-9284-5A2195B3D0D7}</a:tableStyleId>
              </a:tblPr>
              <a:tblGrid>
                <a:gridCol w="643384">
                  <a:extLst>
                    <a:ext uri="{9D8B030D-6E8A-4147-A177-3AD203B41FA5}">
                      <a16:colId xmlns:a16="http://schemas.microsoft.com/office/drawing/2014/main" val="1281089233"/>
                    </a:ext>
                  </a:extLst>
                </a:gridCol>
                <a:gridCol w="1368152">
                  <a:extLst>
                    <a:ext uri="{9D8B030D-6E8A-4147-A177-3AD203B41FA5}">
                      <a16:colId xmlns:a16="http://schemas.microsoft.com/office/drawing/2014/main" val="673618399"/>
                    </a:ext>
                  </a:extLst>
                </a:gridCol>
                <a:gridCol w="1944216">
                  <a:extLst>
                    <a:ext uri="{9D8B030D-6E8A-4147-A177-3AD203B41FA5}">
                      <a16:colId xmlns:a16="http://schemas.microsoft.com/office/drawing/2014/main" val="272363041"/>
                    </a:ext>
                  </a:extLst>
                </a:gridCol>
                <a:gridCol w="6828154">
                  <a:extLst>
                    <a:ext uri="{9D8B030D-6E8A-4147-A177-3AD203B41FA5}">
                      <a16:colId xmlns:a16="http://schemas.microsoft.com/office/drawing/2014/main" val="3851267216"/>
                    </a:ext>
                  </a:extLst>
                </a:gridCol>
              </a:tblGrid>
              <a:tr h="370840">
                <a:tc>
                  <a:txBody>
                    <a:bodyPr/>
                    <a:lstStyle/>
                    <a:p>
                      <a:r>
                        <a:rPr lang="da-DK" sz="1050" b="0" dirty="0"/>
                        <a:t>TID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t>FORMÅL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t>FACILITERING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792034988"/>
                  </a:ext>
                </a:extLst>
              </a:tr>
              <a:tr h="370840">
                <a:tc>
                  <a:txBody>
                    <a:bodyPr/>
                    <a:lstStyle/>
                    <a:p>
                      <a:endParaRPr lang="da-DK" sz="1000" dirty="0">
                        <a:latin typeface="+mj-lt"/>
                      </a:endParaRP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altLang="da-DK" sz="1000" dirty="0">
                          <a:latin typeface="+mj-lt"/>
                        </a:rPr>
                        <a:t> Ny adfærd i organisationen (fortsat)</a:t>
                      </a:r>
                      <a:endParaRPr lang="da-DK" sz="1000" dirty="0">
                        <a:latin typeface="+mj-lt"/>
                      </a:endParaRP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65113" indent="-173038" eaLnBrk="1" hangingPunct="1">
                        <a:buFont typeface="+mj-lt"/>
                        <a:buAutoNum type="arabicPeriod" startAt="2"/>
                      </a:pPr>
                      <a:r>
                        <a:rPr lang="da-DK" altLang="da-DK" sz="1000" dirty="0">
                          <a:latin typeface="+mj-lt"/>
                        </a:rPr>
                        <a:t>Præsentation i plenum, papkort (orange) sættes på væggen til venstre for gevinsterne, dubletter sorteres fra, sammenhæng til gevinster markeres </a:t>
                      </a:r>
                    </a:p>
                    <a:p>
                      <a:pPr marL="265113" indent="-173038" eaLnBrk="1" hangingPunct="1">
                        <a:buFont typeface="Verdana" pitchFamily="34" charset="0"/>
                        <a:buAutoNum type="arabicPeriod" startAt="2"/>
                      </a:pPr>
                      <a:r>
                        <a:rPr lang="da-DK" altLang="da-DK" sz="1000" dirty="0">
                          <a:latin typeface="+mj-lt"/>
                        </a:rPr>
                        <a:t>Prioritering: Hvilken ny adfærd er væsentlig for realisering af gevinster?</a:t>
                      </a:r>
                    </a:p>
                    <a:p>
                      <a:pPr marL="265113" indent="-173038" eaLnBrk="1" hangingPunct="1">
                        <a:buFont typeface="Verdana" pitchFamily="34" charset="0"/>
                        <a:buAutoNum type="arabicPeriod" startAt="2"/>
                      </a:pPr>
                      <a:r>
                        <a:rPr lang="da-DK" altLang="da-DK" sz="1000" dirty="0">
                          <a:latin typeface="+mj-lt"/>
                        </a:rPr>
                        <a:t>Eventuelt: Fælles vurdering af omfattede bruger- eller medarbejdergrupper, der skal ændre adfærd. Hvor mange? Hvor stor/problematisk er ændringen for dem?</a:t>
                      </a:r>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34192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30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altLang="da-DK" sz="1000" dirty="0">
                          <a:latin typeface="+mj-lt"/>
                        </a:rPr>
                        <a:t>Nye kompetencer i organisationer</a:t>
                      </a:r>
                      <a:endParaRPr lang="da-DK" sz="1000" dirty="0">
                        <a:latin typeface="+mj-lt"/>
                      </a:endParaRP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At identificere de </a:t>
                      </a:r>
                      <a:r>
                        <a:rPr lang="da-DK" altLang="da-DK" sz="1000" dirty="0">
                          <a:latin typeface="+mj-lt"/>
                        </a:rPr>
                        <a:t>nødvendige ”nye kompetencer” til at understøtte udvikling af ny adfærd</a:t>
                      </a:r>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eaLnBrk="1" hangingPunct="1">
                        <a:buFontTx/>
                        <a:buChar char="-"/>
                      </a:pPr>
                      <a:r>
                        <a:rPr lang="da-DK" altLang="da-DK" sz="1000" b="0" dirty="0">
                          <a:latin typeface="+mj-lt"/>
                        </a:rPr>
                        <a:t>Introduktion af formål med øvelsen</a:t>
                      </a:r>
                    </a:p>
                    <a:p>
                      <a:pPr marL="171450" indent="-171450" eaLnBrk="1" hangingPunct="1">
                        <a:buFontTx/>
                        <a:buChar char="-"/>
                      </a:pPr>
                      <a:r>
                        <a:rPr lang="da-DK" altLang="da-DK" sz="1000" b="0" dirty="0">
                          <a:latin typeface="+mj-lt"/>
                        </a:rPr>
                        <a:t>Giv eksempler på, hvordan ”nye kompetencer ” kan formuleres.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000" dirty="0">
                          <a:latin typeface="+mj-lt"/>
                        </a:rPr>
                        <a:t>Brug grå papkort eller post-</a:t>
                      </a:r>
                      <a:r>
                        <a:rPr lang="da-DK" sz="1000" dirty="0" err="1">
                          <a:latin typeface="+mj-lt"/>
                        </a:rPr>
                        <a:t>its</a:t>
                      </a:r>
                      <a:r>
                        <a:rPr lang="da-DK" sz="1000" dirty="0">
                          <a:latin typeface="+mj-lt"/>
                        </a:rPr>
                        <a:t>. Placer dem til venstre for papkort med ny adfærd.</a:t>
                      </a:r>
                      <a:endParaRPr lang="da-DK" altLang="da-DK" sz="1000" b="0" dirty="0">
                        <a:latin typeface="+mj-lt"/>
                      </a:endParaRPr>
                    </a:p>
                    <a:p>
                      <a:pPr eaLnBrk="1" hangingPunct="1">
                        <a:buFont typeface="Verdana" pitchFamily="34" charset="0"/>
                        <a:buNone/>
                      </a:pPr>
                      <a:r>
                        <a:rPr lang="da-DK" altLang="da-DK" sz="1000" b="0" dirty="0">
                          <a:latin typeface="+mj-lt"/>
                        </a:rPr>
                        <a:t>Øvelse</a:t>
                      </a:r>
                      <a:r>
                        <a:rPr lang="da-DK" altLang="da-DK" sz="1000" dirty="0">
                          <a:latin typeface="+mj-lt"/>
                        </a:rPr>
                        <a:t>: Identificering af nye kompetencer</a:t>
                      </a:r>
                    </a:p>
                    <a:p>
                      <a:pPr marL="265113" indent="-173038" eaLnBrk="1" hangingPunct="1">
                        <a:buFont typeface="Verdana" pitchFamily="34" charset="0"/>
                        <a:buAutoNum type="arabicPeriod"/>
                      </a:pPr>
                      <a:r>
                        <a:rPr lang="da-DK" altLang="da-DK" sz="1000" dirty="0">
                          <a:latin typeface="+mj-lt"/>
                        </a:rPr>
                        <a:t>Opdel deltagerne i grupper af to og lad dem identificere de nødvendige ”nye kompetencer” til at understøtte udvikling af ny adfærd. </a:t>
                      </a:r>
                    </a:p>
                    <a:p>
                      <a:pPr marL="265113" indent="-173038" eaLnBrk="1" hangingPunct="1">
                        <a:buFont typeface="Verdana" pitchFamily="34" charset="0"/>
                        <a:buAutoNum type="arabicPeriod"/>
                      </a:pPr>
                      <a:r>
                        <a:rPr lang="da-DK" altLang="da-DK" sz="1000" dirty="0">
                          <a:latin typeface="+mj-lt"/>
                        </a:rPr>
                        <a:t>Grupperne præsenterer i plenum, sætter papkort på væggen og markerer sammenhænge til gevinsterne</a:t>
                      </a:r>
                    </a:p>
                    <a:p>
                      <a:pPr marL="265113" indent="-173038" eaLnBrk="1" hangingPunct="1">
                        <a:buFont typeface="Verdana" pitchFamily="34" charset="0"/>
                        <a:buAutoNum type="arabicPeriod"/>
                      </a:pPr>
                      <a:r>
                        <a:rPr lang="da-DK" altLang="da-DK" sz="1000" dirty="0">
                          <a:latin typeface="+mj-lt"/>
                        </a:rPr>
                        <a:t>Fælles drøftelse af de identificerede nye kompetencer</a:t>
                      </a:r>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33589865"/>
                  </a:ext>
                </a:extLst>
              </a:tr>
              <a:tr h="273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15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i="1" dirty="0">
                          <a:latin typeface="+mj-lt"/>
                        </a:rPr>
                        <a:t>Pause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65113" indent="-173038" eaLnBrk="1" hangingPunct="1">
                        <a:buFont typeface="Verdana" pitchFamily="34" charset="0"/>
                        <a:buAutoNum type="arabicPeriod"/>
                      </a:pPr>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786061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30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sz="1000" dirty="0">
                          <a:latin typeface="+mj-lt"/>
                        </a:rPr>
                        <a:t>Hovedleverancer i projektet – de nye kapabiliteter i organisationen</a:t>
                      </a:r>
                      <a:endParaRPr lang="da-DK" sz="1000" dirty="0">
                        <a:latin typeface="+mj-lt"/>
                      </a:endParaRP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At identificere hovedleverancerne i projektet og sikre, at de er dækkende ift. at kunne udvikle de nye kompetencer og adfærd og realisere gevinsterne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eaLnBrk="1" hangingPunct="1">
                        <a:buFontTx/>
                        <a:buChar char="-"/>
                      </a:pPr>
                      <a:r>
                        <a:rPr lang="da-DK" altLang="da-DK" sz="1000" dirty="0">
                          <a:latin typeface="+mj-lt"/>
                        </a:rPr>
                        <a:t>Introduktion af formål med øvelsen</a:t>
                      </a:r>
                    </a:p>
                    <a:p>
                      <a:pPr marL="171450" indent="-171450" eaLnBrk="1" hangingPunct="1">
                        <a:buFontTx/>
                        <a:buChar char="-"/>
                      </a:pPr>
                      <a:r>
                        <a:rPr lang="da-DK" altLang="da-DK" sz="1000" dirty="0">
                          <a:latin typeface="+mj-lt"/>
                        </a:rPr>
                        <a:t>Giv eksempler på, hvordan ”leverancer” kan formuleres (husk både tekniske leverancer og forandringsleverancer)</a:t>
                      </a:r>
                    </a:p>
                    <a:p>
                      <a:pPr eaLnBrk="1" hangingPunct="1">
                        <a:buFont typeface="Verdana" pitchFamily="34" charset="0"/>
                        <a:buNone/>
                      </a:pPr>
                      <a:r>
                        <a:rPr lang="da-DK" altLang="da-DK" sz="1000" dirty="0">
                          <a:latin typeface="+mj-lt"/>
                        </a:rPr>
                        <a:t>Øvelse: Identificering af leverancer</a:t>
                      </a:r>
                      <a:endParaRPr lang="da-DK" altLang="da-DK" sz="1000" dirty="0">
                        <a:highlight>
                          <a:srgbClr val="FFFF00"/>
                        </a:highlight>
                        <a:latin typeface="+mj-lt"/>
                      </a:endParaRPr>
                    </a:p>
                    <a:p>
                      <a:pPr marL="228600" indent="-228600" eaLnBrk="1" hangingPunct="1">
                        <a:buFont typeface="+mj-lt"/>
                        <a:buAutoNum type="arabicPeriod"/>
                      </a:pPr>
                      <a:r>
                        <a:rPr lang="da-DK" altLang="da-DK" sz="1000" dirty="0">
                          <a:latin typeface="+mj-lt"/>
                        </a:rPr>
                        <a:t>Giv deltagerne 10 min til at diskutere i mindre grupper, hvilke hovedleverancer der er i projektet – både tekniske leverancer og forandringsleverancer. Skriv på papkort</a:t>
                      </a:r>
                    </a:p>
                    <a:p>
                      <a:pPr marL="228600" indent="-228600" eaLnBrk="1" hangingPunct="1">
                        <a:buFont typeface="+mj-lt"/>
                        <a:buAutoNum type="arabicPeriod"/>
                      </a:pPr>
                      <a:r>
                        <a:rPr lang="da-DK" altLang="da-DK" sz="1000" dirty="0">
                          <a:latin typeface="+mj-lt"/>
                        </a:rPr>
                        <a:t>Fælles drøftelse af de identificerede leverancer med opsamling på væg. Grupperne byder ind og dubletter sorteres fra. </a:t>
                      </a:r>
                    </a:p>
                    <a:p>
                      <a:pPr marL="228600" indent="-228600" eaLnBrk="1" hangingPunct="1">
                        <a:buFont typeface="+mj-lt"/>
                        <a:buAutoNum type="arabicPeriod"/>
                      </a:pPr>
                      <a:r>
                        <a:rPr lang="da-DK" altLang="da-DK" sz="1000" dirty="0">
                          <a:latin typeface="+mj-lt"/>
                        </a:rPr>
                        <a:t>Er der væsentlige tekniske leverancer og forandringsleverancer, der udestår, for at vi kan skabe nye kompetencer og nyt adfærd i organisationen?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271711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30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Opsamling og afrunding</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At samle op på arbejdet i dag og skabe klarhed om de næste skridt i gevinstarbejdet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altLang="da-DK" sz="1000" dirty="0">
                          <a:latin typeface="+mj-lt"/>
                        </a:rPr>
                        <a:t>Workshoplederen samler op på det samlede billede.</a:t>
                      </a:r>
                    </a:p>
                    <a:p>
                      <a:pPr marL="171450" indent="-171450">
                        <a:buFontTx/>
                        <a:buChar char="-"/>
                      </a:pPr>
                      <a:r>
                        <a:rPr lang="da-DK" altLang="da-DK" sz="1000" dirty="0">
                          <a:latin typeface="+mj-lt"/>
                        </a:rPr>
                        <a:t>Deltagerne tilkendegiver, om de er enige/kan bakke op om resultatet.</a:t>
                      </a:r>
                    </a:p>
                    <a:p>
                      <a:endParaRPr lang="da-DK" altLang="da-DK" sz="1000" dirty="0">
                        <a:highlight>
                          <a:srgbClr val="FFFF00"/>
                        </a:highlight>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9676942"/>
                  </a:ext>
                </a:extLst>
              </a:tr>
            </a:tbl>
          </a:graphicData>
        </a:graphic>
      </p:graphicFrame>
      <p:sp>
        <p:nvSpPr>
          <p:cNvPr id="10" name="TextBox 9">
            <a:extLst>
              <a:ext uri="{FF2B5EF4-FFF2-40B4-BE49-F238E27FC236}">
                <a16:creationId xmlns:a16="http://schemas.microsoft.com/office/drawing/2014/main" id="{3FAE08B2-EBA1-46F6-97F2-D08C2D3C85F3}"/>
              </a:ext>
            </a:extLst>
          </p:cNvPr>
          <p:cNvSpPr txBox="1"/>
          <p:nvPr/>
        </p:nvSpPr>
        <p:spPr>
          <a:xfrm>
            <a:off x="10914239" y="461703"/>
            <a:ext cx="576064" cy="153888"/>
          </a:xfrm>
          <a:prstGeom prst="rect">
            <a:avLst/>
          </a:prstGeom>
          <a:noFill/>
        </p:spPr>
        <p:txBody>
          <a:bodyPr wrap="square" lIns="0" tIns="0" rIns="0" bIns="0" rtlCol="0">
            <a:spAutoFit/>
          </a:bodyPr>
          <a:lstStyle/>
          <a:p>
            <a:pPr>
              <a:lnSpc>
                <a:spcPct val="100000"/>
              </a:lnSpc>
              <a:spcBef>
                <a:spcPts val="1100"/>
              </a:spcBef>
            </a:pPr>
            <a:r>
              <a:rPr lang="da-DK" sz="1000" dirty="0"/>
              <a:t>Side 3/3</a:t>
            </a:r>
          </a:p>
        </p:txBody>
      </p:sp>
      <p:sp>
        <p:nvSpPr>
          <p:cNvPr id="3" name="Slide Number Placeholder 2">
            <a:extLst>
              <a:ext uri="{FF2B5EF4-FFF2-40B4-BE49-F238E27FC236}">
                <a16:creationId xmlns:a16="http://schemas.microsoft.com/office/drawing/2014/main" id="{9C14953E-D1AA-41E9-9838-D7DCCFE6E53C}"/>
              </a:ext>
            </a:extLst>
          </p:cNvPr>
          <p:cNvSpPr>
            <a:spLocks noGrp="1"/>
          </p:cNvSpPr>
          <p:nvPr>
            <p:ph type="sldNum" sz="quarter" idx="12"/>
          </p:nvPr>
        </p:nvSpPr>
        <p:spPr/>
        <p:txBody>
          <a:bodyPr/>
          <a:lstStyle/>
          <a:p>
            <a:fld id="{80AE25ED-097C-4BDC-A7CE-FA97BD9CA3B5}" type="slidenum">
              <a:rPr lang="da-DK" smtClean="0"/>
              <a:pPr/>
              <a:t>18</a:t>
            </a:fld>
            <a:endParaRPr lang="da-DK" dirty="0"/>
          </a:p>
        </p:txBody>
      </p:sp>
    </p:spTree>
    <p:extLst>
      <p:ext uri="{BB962C8B-B14F-4D97-AF65-F5344CB8AC3E}">
        <p14:creationId xmlns:p14="http://schemas.microsoft.com/office/powerpoint/2010/main" val="134098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1"/>
          </p:nvPr>
        </p:nvSpPr>
        <p:spPr/>
        <p:txBody>
          <a:bodyPr/>
          <a:lstStyle/>
          <a:p>
            <a:r>
              <a:rPr lang="da-DK" dirty="0"/>
              <a:t>September 2018</a:t>
            </a:r>
          </a:p>
        </p:txBody>
      </p:sp>
      <p:sp>
        <p:nvSpPr>
          <p:cNvPr id="3" name="Titel 2"/>
          <p:cNvSpPr>
            <a:spLocks noGrp="1"/>
          </p:cNvSpPr>
          <p:nvPr>
            <p:ph type="title"/>
          </p:nvPr>
        </p:nvSpPr>
        <p:spPr/>
        <p:txBody>
          <a:bodyPr/>
          <a:lstStyle/>
          <a:p>
            <a:r>
              <a:rPr lang="da-DK" dirty="0"/>
              <a:t>Workshop Gevinstbeskrivelser</a:t>
            </a:r>
          </a:p>
        </p:txBody>
      </p:sp>
      <p:sp>
        <p:nvSpPr>
          <p:cNvPr id="6" name="Pladsholder til tekst 5"/>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403176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Indhold</a:t>
            </a:r>
          </a:p>
        </p:txBody>
      </p:sp>
      <p:sp>
        <p:nvSpPr>
          <p:cNvPr id="2" name="Slide Number Placeholder 1"/>
          <p:cNvSpPr>
            <a:spLocks noGrp="1"/>
          </p:cNvSpPr>
          <p:nvPr>
            <p:ph type="sldNum" sz="quarter" idx="12"/>
          </p:nvPr>
        </p:nvSpPr>
        <p:spPr>
          <a:xfrm>
            <a:off x="936891" y="6323877"/>
            <a:ext cx="373027" cy="171450"/>
          </a:xfrm>
        </p:spPr>
        <p:txBody>
          <a:bodyPr/>
          <a:lstStyle/>
          <a:p>
            <a:fld id="{1E80101F-5742-4645-B1C0-D6AFABF6C92F}" type="slidenum">
              <a:rPr lang="da-DK" smtClean="0"/>
              <a:pPr/>
              <a:t>2</a:t>
            </a:fld>
            <a:endParaRPr lang="da-DK" dirty="0"/>
          </a:p>
        </p:txBody>
      </p:sp>
      <p:graphicFrame>
        <p:nvGraphicFramePr>
          <p:cNvPr id="6" name="Pladsholder til billede 6"/>
          <p:cNvGraphicFramePr>
            <a:graphicFrameLocks/>
          </p:cNvGraphicFramePr>
          <p:nvPr>
            <p:extLst>
              <p:ext uri="{D42A27DB-BD31-4B8C-83A1-F6EECF244321}">
                <p14:modId xmlns:p14="http://schemas.microsoft.com/office/powerpoint/2010/main" val="4186115333"/>
              </p:ext>
            </p:extLst>
          </p:nvPr>
        </p:nvGraphicFramePr>
        <p:xfrm>
          <a:off x="709575" y="1297840"/>
          <a:ext cx="8129636" cy="3337560"/>
        </p:xfrm>
        <a:graphic>
          <a:graphicData uri="http://schemas.openxmlformats.org/drawingml/2006/table">
            <a:tbl>
              <a:tblPr firstRow="1" bandRow="1">
                <a:tableStyleId>{5C22544A-7EE6-4342-B048-85BDC9FD1C3A}</a:tableStyleId>
              </a:tblPr>
              <a:tblGrid>
                <a:gridCol w="6717712">
                  <a:extLst>
                    <a:ext uri="{9D8B030D-6E8A-4147-A177-3AD203B41FA5}">
                      <a16:colId xmlns:a16="http://schemas.microsoft.com/office/drawing/2014/main" val="20000"/>
                    </a:ext>
                  </a:extLst>
                </a:gridCol>
                <a:gridCol w="1411924">
                  <a:extLst>
                    <a:ext uri="{9D8B030D-6E8A-4147-A177-3AD203B41FA5}">
                      <a16:colId xmlns:a16="http://schemas.microsoft.com/office/drawing/2014/main" val="20001"/>
                    </a:ext>
                  </a:extLst>
                </a:gridCol>
              </a:tblGrid>
              <a:tr h="370840">
                <a:tc>
                  <a:txBody>
                    <a:bodyPr/>
                    <a:lstStyle/>
                    <a:p>
                      <a:r>
                        <a:rPr lang="da-DK" dirty="0"/>
                        <a:t>Emne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50027"/>
                    </a:solidFill>
                  </a:tcPr>
                </a:tc>
                <a:tc>
                  <a:txBody>
                    <a:bodyPr/>
                    <a:lstStyle/>
                    <a:p>
                      <a:pPr algn="ctr"/>
                      <a:r>
                        <a:rPr lang="da-DK" dirty="0"/>
                        <a:t>Side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50027"/>
                    </a:solidFill>
                  </a:tcPr>
                </a:tc>
                <a:extLst>
                  <a:ext uri="{0D108BD9-81ED-4DB2-BD59-A6C34878D82A}">
                    <a16:rowId xmlns:a16="http://schemas.microsoft.com/office/drawing/2014/main" val="10000"/>
                  </a:ext>
                </a:extLst>
              </a:tr>
              <a:tr h="370840">
                <a:tc>
                  <a:txBody>
                    <a:bodyPr/>
                    <a:lstStyle/>
                    <a:p>
                      <a:r>
                        <a:rPr lang="da-DK" sz="1600" dirty="0"/>
                        <a:t>Introduktion </a:t>
                      </a:r>
                      <a:endParaRPr lang="da-DK" sz="1600" u="none" dirty="0"/>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da-DK" sz="1600" dirty="0">
                          <a:hlinkClick r:id="rId3" action="ppaction://hlinksldjump"/>
                        </a:rPr>
                        <a:t>3</a:t>
                      </a:r>
                      <a:r>
                        <a:rPr lang="da-DK" sz="1600" dirty="0"/>
                        <a:t>*</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70840">
                <a:tc>
                  <a:txBody>
                    <a:bodyPr/>
                    <a:lstStyle/>
                    <a:p>
                      <a:pPr marL="0" algn="l" defTabSz="914400" rtl="0" eaLnBrk="1" latinLnBrk="0" hangingPunct="1"/>
                      <a:r>
                        <a:rPr lang="da-DK" sz="1600" dirty="0"/>
                        <a:t>Workshop: Potentialevurdering</a:t>
                      </a:r>
                      <a:endParaRPr lang="da-DK" sz="1600" u="none" kern="1200" dirty="0">
                        <a:solidFill>
                          <a:srgbClr val="031D5C"/>
                        </a:solidFill>
                        <a:latin typeface="+mn-lt"/>
                        <a:ea typeface="+mn-ea"/>
                        <a:cs typeface="+mn-cs"/>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da-DK" sz="1600" dirty="0">
                          <a:hlinkClick r:id="rId4" action="ppaction://hlinksldjump"/>
                        </a:rPr>
                        <a:t>4</a:t>
                      </a:r>
                      <a:endParaRPr lang="da-DK" sz="1600" dirty="0"/>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2"/>
                  </a:ext>
                </a:extLst>
              </a:tr>
              <a:tr h="370840">
                <a:tc>
                  <a:txBody>
                    <a:bodyPr/>
                    <a:lstStyle/>
                    <a:p>
                      <a:pPr marL="0" algn="l" defTabSz="914400" rtl="0" eaLnBrk="1" latinLnBrk="0" hangingPunct="1"/>
                      <a:r>
                        <a:rPr lang="da-DK" sz="1600" dirty="0"/>
                        <a:t>Workshop: Gevinstdiagram</a:t>
                      </a:r>
                      <a:endParaRPr lang="da-DK" sz="1600" u="none" kern="1200" dirty="0">
                        <a:solidFill>
                          <a:srgbClr val="031D5C"/>
                        </a:solidFill>
                        <a:latin typeface="+mn-lt"/>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da-DK" sz="1600" dirty="0">
                          <a:hlinkClick r:id="rId5" action="ppaction://hlinksldjump"/>
                        </a:rPr>
                        <a:t>12</a:t>
                      </a:r>
                      <a:endParaRPr lang="da-DK" sz="1600" dirty="0"/>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70840">
                <a:tc>
                  <a:txBody>
                    <a:bodyPr/>
                    <a:lstStyle/>
                    <a:p>
                      <a:pPr marL="0" algn="l" defTabSz="914400" rtl="0" eaLnBrk="1" latinLnBrk="0" hangingPunct="1"/>
                      <a:r>
                        <a:rPr lang="da-DK" sz="1600" dirty="0"/>
                        <a:t>Workshop: Gevinstbeskrivelser</a:t>
                      </a:r>
                      <a:endParaRPr lang="da-DK" sz="1600" u="none" kern="1200" dirty="0">
                        <a:solidFill>
                          <a:srgbClr val="031D5C"/>
                        </a:solidFill>
                        <a:latin typeface="+mn-lt"/>
                        <a:ea typeface="+mn-ea"/>
                        <a:cs typeface="+mn-cs"/>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da-DK" sz="1600" dirty="0">
                          <a:hlinkClick r:id="rId6" action="ppaction://hlinksldjump"/>
                        </a:rPr>
                        <a:t>20</a:t>
                      </a:r>
                      <a:endParaRPr lang="da-DK" sz="1600" dirty="0"/>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4"/>
                  </a:ext>
                </a:extLst>
              </a:tr>
              <a:tr h="370840">
                <a:tc>
                  <a:txBody>
                    <a:bodyPr/>
                    <a:lstStyle/>
                    <a:p>
                      <a:pPr marL="0" algn="l" defTabSz="914400" rtl="0" eaLnBrk="1" latinLnBrk="0" hangingPunct="1"/>
                      <a:r>
                        <a:rPr lang="da-DK" sz="1600" dirty="0"/>
                        <a:t>Workshop: Implementeringsaktiviteter </a:t>
                      </a:r>
                      <a:endParaRPr lang="da-DK" sz="1600" u="none" kern="1200" dirty="0">
                        <a:solidFill>
                          <a:srgbClr val="031D5C"/>
                        </a:solidFill>
                        <a:latin typeface="+mn-lt"/>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da-DK" sz="1600" dirty="0">
                          <a:hlinkClick r:id="rId7" action="ppaction://hlinksldjump"/>
                        </a:rPr>
                        <a:t>26</a:t>
                      </a:r>
                      <a:endParaRPr lang="da-DK" sz="1600" dirty="0"/>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70840">
                <a:tc>
                  <a:txBody>
                    <a:bodyPr/>
                    <a:lstStyle/>
                    <a:p>
                      <a:pPr marL="0" algn="l" defTabSz="914400" rtl="0" eaLnBrk="1" latinLnBrk="0" hangingPunct="1"/>
                      <a:r>
                        <a:rPr lang="da-DK" sz="1600" dirty="0"/>
                        <a:t>Arbejdsmøder: Gevinstrealiseringsskemaer</a:t>
                      </a:r>
                      <a:endParaRPr lang="da-DK" sz="1600" u="none" kern="1200" dirty="0">
                        <a:solidFill>
                          <a:srgbClr val="031D5C"/>
                        </a:solidFill>
                        <a:latin typeface="+mn-lt"/>
                        <a:ea typeface="+mn-ea"/>
                        <a:cs typeface="+mn-cs"/>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da-DK" sz="1600" dirty="0">
                          <a:hlinkClick r:id="rId8" action="ppaction://hlinksldjump"/>
                        </a:rPr>
                        <a:t>31</a:t>
                      </a:r>
                      <a:endParaRPr lang="da-DK" sz="1600" dirty="0"/>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6"/>
                  </a:ext>
                </a:extLst>
              </a:tr>
              <a:tr h="370840">
                <a:tc>
                  <a:txBody>
                    <a:bodyPr/>
                    <a:lstStyle/>
                    <a:p>
                      <a:pPr marL="0" algn="l" defTabSz="914400" rtl="0" eaLnBrk="1" latinLnBrk="0" hangingPunct="1"/>
                      <a:r>
                        <a:rPr lang="da-DK" sz="1600" dirty="0"/>
                        <a:t>Bilag 1: Skabeloner</a:t>
                      </a:r>
                      <a:endParaRPr lang="da-DK" sz="1600" u="none" kern="1200" dirty="0">
                        <a:solidFill>
                          <a:srgbClr val="031D5C"/>
                        </a:solidFill>
                        <a:latin typeface="+mn-lt"/>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da-DK" sz="1600" dirty="0">
                          <a:hlinkClick r:id="rId9" action="ppaction://hlinksldjump"/>
                        </a:rPr>
                        <a:t>33</a:t>
                      </a:r>
                      <a:endParaRPr lang="da-DK" sz="1600" dirty="0"/>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370840">
                <a:tc>
                  <a:txBody>
                    <a:bodyPr/>
                    <a:lstStyle/>
                    <a:p>
                      <a:pPr marL="0" algn="l" defTabSz="914400" rtl="0" eaLnBrk="1" latinLnBrk="0" hangingPunct="1"/>
                      <a:r>
                        <a:rPr lang="da-DK" sz="1600" dirty="0"/>
                        <a:t>Bilag 2: Præsentationsmateriale til brug ved </a:t>
                      </a:r>
                      <a:r>
                        <a:rPr lang="da-DK" sz="1600" dirty="0" err="1"/>
                        <a:t>facilitering</a:t>
                      </a:r>
                      <a:r>
                        <a:rPr lang="da-DK" sz="1600" dirty="0"/>
                        <a:t> af workshops</a:t>
                      </a:r>
                      <a:endParaRPr lang="da-DK" sz="1600" u="none" kern="1200" dirty="0">
                        <a:solidFill>
                          <a:srgbClr val="031D5C"/>
                        </a:solidFill>
                        <a:latin typeface="+mn-lt"/>
                        <a:ea typeface="+mn-ea"/>
                        <a:cs typeface="+mn-cs"/>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a-DK" sz="1600" dirty="0">
                          <a:hlinkClick r:id="rId10" action="ppaction://hlinksldjump"/>
                        </a:rPr>
                        <a:t>39</a:t>
                      </a:r>
                      <a:endParaRPr lang="da-DK"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bl>
          </a:graphicData>
        </a:graphic>
      </p:graphicFrame>
      <p:sp>
        <p:nvSpPr>
          <p:cNvPr id="7" name="Tekstboks 6"/>
          <p:cNvSpPr txBox="1"/>
          <p:nvPr/>
        </p:nvSpPr>
        <p:spPr>
          <a:xfrm>
            <a:off x="709575" y="4635400"/>
            <a:ext cx="3204356" cy="153888"/>
          </a:xfrm>
          <a:prstGeom prst="rect">
            <a:avLst/>
          </a:prstGeom>
          <a:noFill/>
        </p:spPr>
        <p:txBody>
          <a:bodyPr wrap="square" lIns="0" tIns="0" rIns="0" bIns="0" rtlCol="0">
            <a:spAutoFit/>
          </a:bodyPr>
          <a:lstStyle/>
          <a:p>
            <a:pPr>
              <a:lnSpc>
                <a:spcPct val="100000"/>
              </a:lnSpc>
              <a:spcBef>
                <a:spcPts val="1100"/>
              </a:spcBef>
            </a:pPr>
            <a:r>
              <a:rPr lang="da-DK" sz="1000" dirty="0"/>
              <a:t>* Links er klikbare i diasvisning </a:t>
            </a:r>
          </a:p>
        </p:txBody>
      </p:sp>
      <p:sp>
        <p:nvSpPr>
          <p:cNvPr id="8" name="Tekstboks 7"/>
          <p:cNvSpPr txBox="1"/>
          <p:nvPr/>
        </p:nvSpPr>
        <p:spPr>
          <a:xfrm>
            <a:off x="119336" y="6522012"/>
            <a:ext cx="11367814" cy="276999"/>
          </a:xfrm>
          <a:prstGeom prst="rect">
            <a:avLst/>
          </a:prstGeom>
          <a:noFill/>
        </p:spPr>
        <p:txBody>
          <a:bodyPr wrap="square" lIns="0" tIns="0" rIns="0" bIns="0" rtlCol="0">
            <a:spAutoFit/>
          </a:bodyPr>
          <a:lstStyle/>
          <a:p>
            <a:pPr algn="r">
              <a:lnSpc>
                <a:spcPct val="100000"/>
              </a:lnSpc>
              <a:spcBef>
                <a:spcPts val="1100"/>
              </a:spcBef>
            </a:pPr>
            <a:r>
              <a:rPr lang="da-DK" sz="900" dirty="0">
                <a:solidFill>
                  <a:schemeClr val="bg1">
                    <a:lumMod val="50000"/>
                  </a:schemeClr>
                </a:solidFill>
              </a:rPr>
              <a:t>Statens it-projektmodel, Digitaliseringsstyrelsen</a:t>
            </a:r>
            <a:br>
              <a:rPr lang="da-DK" sz="900" dirty="0">
                <a:solidFill>
                  <a:schemeClr val="bg1">
                    <a:lumMod val="50000"/>
                  </a:schemeClr>
                </a:solidFill>
              </a:rPr>
            </a:br>
            <a:r>
              <a:rPr lang="da-DK" sz="900">
                <a:solidFill>
                  <a:schemeClr val="bg1">
                    <a:lumMod val="50000"/>
                  </a:schemeClr>
                </a:solidFill>
              </a:rPr>
              <a:t>version </a:t>
            </a:r>
            <a:r>
              <a:rPr lang="da-DK" sz="900" smtClean="0">
                <a:solidFill>
                  <a:schemeClr val="bg1">
                    <a:lumMod val="50000"/>
                  </a:schemeClr>
                </a:solidFill>
              </a:rPr>
              <a:t>1.1.1</a:t>
            </a:r>
            <a:endParaRPr lang="da-DK" sz="900" dirty="0">
              <a:solidFill>
                <a:schemeClr val="bg1">
                  <a:lumMod val="50000"/>
                </a:schemeClr>
              </a:solidFill>
            </a:endParaRPr>
          </a:p>
        </p:txBody>
      </p:sp>
    </p:spTree>
    <p:extLst>
      <p:ext uri="{BB962C8B-B14F-4D97-AF65-F5344CB8AC3E}">
        <p14:creationId xmlns:p14="http://schemas.microsoft.com/office/powerpoint/2010/main" val="1575217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6F44-F8A9-4F0C-BA60-2AB8CD4FD1AD}"/>
              </a:ext>
            </a:extLst>
          </p:cNvPr>
          <p:cNvSpPr>
            <a:spLocks noGrp="1"/>
          </p:cNvSpPr>
          <p:nvPr>
            <p:ph type="title"/>
          </p:nvPr>
        </p:nvSpPr>
        <p:spPr>
          <a:xfrm>
            <a:off x="701675" y="361840"/>
            <a:ext cx="10785475" cy="936000"/>
          </a:xfrm>
        </p:spPr>
        <p:txBody>
          <a:bodyPr/>
          <a:lstStyle/>
          <a:p>
            <a:r>
              <a:rPr lang="da-DK" dirty="0"/>
              <a:t>Formål</a:t>
            </a:r>
            <a:br>
              <a:rPr lang="da-DK" dirty="0"/>
            </a:br>
            <a:r>
              <a:rPr lang="da-DK" sz="1800" dirty="0"/>
              <a:t>Workshop: Gevinstbeskrivelser</a:t>
            </a:r>
            <a:endParaRPr lang="da-DK" dirty="0"/>
          </a:p>
        </p:txBody>
      </p:sp>
      <p:sp>
        <p:nvSpPr>
          <p:cNvPr id="4" name="Slide Number Placeholder 3">
            <a:extLst>
              <a:ext uri="{FF2B5EF4-FFF2-40B4-BE49-F238E27FC236}">
                <a16:creationId xmlns:a16="http://schemas.microsoft.com/office/drawing/2014/main" id="{4FAF1D54-4853-4755-8BA6-AEF4BD27ECAF}"/>
              </a:ext>
            </a:extLst>
          </p:cNvPr>
          <p:cNvSpPr>
            <a:spLocks noGrp="1"/>
          </p:cNvSpPr>
          <p:nvPr>
            <p:ph type="sldNum" sz="quarter" idx="12"/>
          </p:nvPr>
        </p:nvSpPr>
        <p:spPr>
          <a:xfrm>
            <a:off x="0" y="6912000"/>
            <a:ext cx="0" cy="0"/>
          </a:xfrm>
        </p:spPr>
        <p:txBody>
          <a:bodyPr/>
          <a:lstStyle/>
          <a:p>
            <a:fld id="{80AE25ED-097C-4BDC-A7CE-FA97BD9CA3B5}" type="slidenum">
              <a:rPr lang="da-DK" smtClean="0"/>
              <a:pPr/>
              <a:t>20</a:t>
            </a:fld>
            <a:endParaRPr lang="da-DK" dirty="0"/>
          </a:p>
        </p:txBody>
      </p:sp>
      <p:sp>
        <p:nvSpPr>
          <p:cNvPr id="5" name="Content Placeholder 2">
            <a:extLst>
              <a:ext uri="{FF2B5EF4-FFF2-40B4-BE49-F238E27FC236}">
                <a16:creationId xmlns:a16="http://schemas.microsoft.com/office/drawing/2014/main" id="{A25CB11E-ABC6-46F4-8BAB-86BA236EFCF1}"/>
              </a:ext>
            </a:extLst>
          </p:cNvPr>
          <p:cNvSpPr txBox="1">
            <a:spLocks/>
          </p:cNvSpPr>
          <p:nvPr/>
        </p:nvSpPr>
        <p:spPr bwMode="auto">
          <a:xfrm>
            <a:off x="6406562" y="1449387"/>
            <a:ext cx="4752306" cy="220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endParaRPr lang="da-DK" sz="1100" dirty="0"/>
          </a:p>
        </p:txBody>
      </p:sp>
      <p:sp>
        <p:nvSpPr>
          <p:cNvPr id="6" name="TextBox 5">
            <a:extLst>
              <a:ext uri="{FF2B5EF4-FFF2-40B4-BE49-F238E27FC236}">
                <a16:creationId xmlns:a16="http://schemas.microsoft.com/office/drawing/2014/main" id="{F490A92E-50F8-4805-A208-D653993B5D92}"/>
              </a:ext>
            </a:extLst>
          </p:cNvPr>
          <p:cNvSpPr txBox="1"/>
          <p:nvPr/>
        </p:nvSpPr>
        <p:spPr>
          <a:xfrm>
            <a:off x="695325" y="1449387"/>
            <a:ext cx="5119688" cy="6826549"/>
          </a:xfrm>
          <a:prstGeom prst="rect">
            <a:avLst/>
          </a:prstGeom>
          <a:noFill/>
        </p:spPr>
        <p:txBody>
          <a:bodyPr wrap="square" lIns="0" tIns="0" rIns="0" bIns="0" rtlCol="0">
            <a:spAutoFit/>
          </a:bodyPr>
          <a:lstStyle/>
          <a:p>
            <a:pPr marL="0" indent="0" fontAlgn="auto">
              <a:spcAft>
                <a:spcPts val="0"/>
              </a:spcAft>
              <a:buNone/>
              <a:defRPr/>
            </a:pPr>
            <a:r>
              <a:rPr lang="da-DK" sz="1200" b="1" dirty="0">
                <a:solidFill>
                  <a:srgbClr val="031D5C"/>
                </a:solidFill>
              </a:rPr>
              <a:t>FORMÅL MED WORKSHOPPEN</a:t>
            </a:r>
          </a:p>
          <a:p>
            <a:pPr marL="171450" indent="-171450" fontAlgn="auto">
              <a:spcAft>
                <a:spcPts val="0"/>
              </a:spcAft>
              <a:buFont typeface="Arial" panose="020B0604020202020204" pitchFamily="34" charset="0"/>
              <a:buChar char="•"/>
              <a:defRPr/>
            </a:pPr>
            <a:r>
              <a:rPr lang="da-DK" sz="1200" dirty="0"/>
              <a:t>At projektet bliver skarp på de styrende gevinster, som skal skabe værdien af projektet</a:t>
            </a:r>
          </a:p>
          <a:p>
            <a:pPr marL="171450" indent="-171450" fontAlgn="auto">
              <a:spcAft>
                <a:spcPts val="0"/>
              </a:spcAft>
              <a:buFont typeface="Arial" panose="020B0604020202020204" pitchFamily="34" charset="0"/>
              <a:buChar char="•"/>
              <a:defRPr/>
            </a:pPr>
            <a:r>
              <a:rPr lang="da-DK" sz="1200" dirty="0"/>
              <a:t>At seniorbruger/gevinstejer og eventuelle lokale gevinstejere formulerer de detaljerede beskrivelser af projektets styrende gevinster</a:t>
            </a:r>
          </a:p>
          <a:p>
            <a:pPr marL="171450" indent="-171450" fontAlgn="auto">
              <a:spcAft>
                <a:spcPts val="0"/>
              </a:spcAft>
              <a:buFont typeface="Arial" panose="020B0604020202020204" pitchFamily="34" charset="0"/>
              <a:buChar char="•"/>
              <a:defRPr/>
            </a:pPr>
            <a:r>
              <a:rPr lang="da-DK" sz="1200" dirty="0"/>
              <a:t>At få vurderet og dokumenteret potentialet i gevinsterne</a:t>
            </a:r>
          </a:p>
          <a:p>
            <a:pPr marL="171450" indent="-171450" fontAlgn="auto">
              <a:spcAft>
                <a:spcPts val="0"/>
              </a:spcAft>
              <a:buFont typeface="Arial" panose="020B0604020202020204" pitchFamily="34" charset="0"/>
              <a:buChar char="•"/>
              <a:defRPr/>
            </a:pPr>
            <a:r>
              <a:rPr lang="da-DK" sz="1200" dirty="0"/>
              <a:t>At identificere tidlige indikatorer for gevinsterne</a:t>
            </a:r>
          </a:p>
          <a:p>
            <a:pPr marL="171450" indent="-171450" fontAlgn="auto">
              <a:spcAft>
                <a:spcPts val="0"/>
              </a:spcAft>
              <a:buFont typeface="Arial" panose="020B0604020202020204" pitchFamily="34" charset="0"/>
              <a:buChar char="•"/>
              <a:defRPr/>
            </a:pPr>
            <a:r>
              <a:rPr lang="da-DK" sz="1200" dirty="0"/>
              <a:t>Skabe grundlag for gevinstrealiseringsplanen</a:t>
            </a:r>
          </a:p>
          <a:p>
            <a:pPr marL="0" indent="0" fontAlgn="auto">
              <a:spcAft>
                <a:spcPts val="0"/>
              </a:spcAft>
              <a:buNone/>
              <a:defRPr/>
            </a:pPr>
            <a:endParaRPr lang="da-DK" sz="1200" dirty="0"/>
          </a:p>
          <a:p>
            <a:pPr marL="0" indent="0" fontAlgn="auto">
              <a:spcAft>
                <a:spcPts val="0"/>
              </a:spcAft>
              <a:buNone/>
              <a:defRPr/>
            </a:pPr>
            <a:r>
              <a:rPr lang="da-DK" sz="1200" b="1" dirty="0">
                <a:solidFill>
                  <a:srgbClr val="031D5C"/>
                </a:solidFill>
              </a:rPr>
              <a:t>HVAD ER OUTPUTTET EFTER WORKSHOPPEN?</a:t>
            </a:r>
          </a:p>
          <a:p>
            <a:pPr fontAlgn="auto">
              <a:spcAft>
                <a:spcPts val="0"/>
              </a:spcAft>
              <a:defRPr/>
            </a:pPr>
            <a:r>
              <a:rPr lang="da-DK" sz="1200" dirty="0"/>
              <a:t>Beskrivelser af projektets styrende gevinster herunder:</a:t>
            </a:r>
          </a:p>
          <a:p>
            <a:pPr marL="171450" indent="-171450" fontAlgn="auto">
              <a:spcAft>
                <a:spcPts val="0"/>
              </a:spcAft>
              <a:buFont typeface="Arial" panose="020B0604020202020204" pitchFamily="34" charset="0"/>
              <a:buChar char="•"/>
              <a:defRPr/>
            </a:pPr>
            <a:r>
              <a:rPr lang="da-DK" sz="1200" dirty="0"/>
              <a:t>Vurdering af gevinsternes potentiale, beskrivelse af faktorerne i estimaterne og angivelse af datakilderne til potentialevurderingerne</a:t>
            </a:r>
          </a:p>
          <a:p>
            <a:pPr marL="171450" indent="-171450" fontAlgn="auto">
              <a:spcAft>
                <a:spcPts val="0"/>
              </a:spcAft>
              <a:buFont typeface="Arial" panose="020B0604020202020204" pitchFamily="34" charset="0"/>
              <a:buChar char="•"/>
              <a:defRPr/>
            </a:pPr>
            <a:r>
              <a:rPr lang="da-DK" sz="1200" dirty="0"/>
              <a:t>Identificering af eventuelle lokale gevinstejere og berørte organisationer</a:t>
            </a:r>
          </a:p>
          <a:p>
            <a:pPr marL="171450" indent="-171450" fontAlgn="auto">
              <a:spcAft>
                <a:spcPts val="0"/>
              </a:spcAft>
              <a:buFont typeface="Arial" panose="020B0604020202020204" pitchFamily="34" charset="0"/>
              <a:buChar char="•"/>
              <a:defRPr/>
            </a:pPr>
            <a:r>
              <a:rPr lang="da-DK" sz="1200" dirty="0"/>
              <a:t>Identificering af tidlige indikatorer for projektets gevinster</a:t>
            </a:r>
          </a:p>
          <a:p>
            <a:pPr marL="171450" indent="-171450" fontAlgn="auto">
              <a:spcAft>
                <a:spcPts val="0"/>
              </a:spcAft>
              <a:buFont typeface="Arial" panose="020B0604020202020204" pitchFamily="34" charset="0"/>
              <a:buChar char="•"/>
              <a:defRPr/>
            </a:pPr>
            <a:r>
              <a:rPr lang="da-DK" sz="1200" dirty="0"/>
              <a:t>Beskrivelse af risici for gevinsterne</a:t>
            </a:r>
          </a:p>
          <a:p>
            <a:pPr marL="534988" indent="-261938">
              <a:lnSpc>
                <a:spcPct val="150000"/>
              </a:lnSpc>
              <a:buFont typeface="+mj-lt"/>
              <a:buAutoNum type="arabicPeriod"/>
              <a:defRPr/>
            </a:pPr>
            <a:endParaRPr lang="da-DK" sz="1200" dirty="0"/>
          </a:p>
          <a:p>
            <a:pPr marL="534988" indent="-261938">
              <a:lnSpc>
                <a:spcPct val="150000"/>
              </a:lnSpc>
              <a:buFont typeface="+mj-lt"/>
              <a:buAutoNum type="arabicPeriod"/>
              <a:defRPr/>
            </a:pPr>
            <a:endParaRPr lang="da-DK" sz="1200" dirty="0"/>
          </a:p>
          <a:p>
            <a:pPr marL="273050" indent="0">
              <a:lnSpc>
                <a:spcPct val="150000"/>
              </a:lnSpc>
              <a:buNone/>
              <a:defRPr/>
            </a:pPr>
            <a:endParaRPr lang="da-DK" sz="1200" dirty="0"/>
          </a:p>
          <a:p>
            <a:pPr marL="534988" indent="-261938">
              <a:lnSpc>
                <a:spcPct val="150000"/>
              </a:lnSpc>
              <a:buFont typeface="+mj-lt"/>
              <a:buAutoNum type="arabicPeriod"/>
              <a:defRPr/>
            </a:pPr>
            <a:endParaRPr lang="da-DK" sz="1200" dirty="0"/>
          </a:p>
          <a:p>
            <a:endParaRPr lang="da-DK" sz="1200" dirty="0"/>
          </a:p>
          <a:p>
            <a:pPr>
              <a:lnSpc>
                <a:spcPct val="100000"/>
              </a:lnSpc>
              <a:spcBef>
                <a:spcPts val="1100"/>
              </a:spcBef>
            </a:pPr>
            <a:endParaRPr lang="da-DK" sz="3200" dirty="0" err="1"/>
          </a:p>
        </p:txBody>
      </p:sp>
      <p:sp>
        <p:nvSpPr>
          <p:cNvPr id="7" name="TextBox 6">
            <a:extLst>
              <a:ext uri="{FF2B5EF4-FFF2-40B4-BE49-F238E27FC236}">
                <a16:creationId xmlns:a16="http://schemas.microsoft.com/office/drawing/2014/main" id="{038F1207-EC54-42C1-92DA-E2BB8AD34E3A}"/>
              </a:ext>
            </a:extLst>
          </p:cNvPr>
          <p:cNvSpPr txBox="1"/>
          <p:nvPr/>
        </p:nvSpPr>
        <p:spPr>
          <a:xfrm>
            <a:off x="6406562" y="1449387"/>
            <a:ext cx="5119688" cy="2519279"/>
          </a:xfrm>
          <a:prstGeom prst="rect">
            <a:avLst/>
          </a:prstGeom>
          <a:noFill/>
        </p:spPr>
        <p:txBody>
          <a:bodyPr wrap="square" lIns="0" tIns="0" rIns="0" bIns="0" rtlCol="0">
            <a:spAutoFit/>
          </a:bodyPr>
          <a:lstStyle/>
          <a:p>
            <a:pPr marL="0" indent="0">
              <a:buNone/>
            </a:pPr>
            <a:r>
              <a:rPr lang="da-DK" sz="1200" b="1" dirty="0">
                <a:solidFill>
                  <a:srgbClr val="031D5C"/>
                </a:solidFill>
              </a:rPr>
              <a:t>DELTAGERE</a:t>
            </a:r>
            <a:endParaRPr lang="da-DK" sz="1200" b="1" kern="0" dirty="0">
              <a:solidFill>
                <a:srgbClr val="031D5C"/>
              </a:solidFill>
            </a:endParaRPr>
          </a:p>
          <a:p>
            <a:pPr marL="0" indent="0">
              <a:buNone/>
            </a:pPr>
            <a:r>
              <a:rPr lang="da-DK" sz="1200" dirty="0"/>
              <a:t>Gevinstbeskrivelser udarbejdes i en mindre kreds:</a:t>
            </a:r>
          </a:p>
          <a:p>
            <a:pPr marL="171450" indent="-171450">
              <a:buFont typeface="Arial" panose="020B0604020202020204" pitchFamily="34" charset="0"/>
              <a:buChar char="•"/>
            </a:pPr>
            <a:r>
              <a:rPr lang="da-DK" sz="1200" dirty="0"/>
              <a:t>Overordnet gevinstejere (der sidder i styregruppen)</a:t>
            </a:r>
          </a:p>
          <a:p>
            <a:pPr marL="171450" indent="-171450">
              <a:buFont typeface="Arial" panose="020B0604020202020204" pitchFamily="34" charset="0"/>
              <a:buChar char="•"/>
            </a:pPr>
            <a:r>
              <a:rPr lang="da-DK" sz="1200" dirty="0"/>
              <a:t>Lokale gevinstejere</a:t>
            </a:r>
          </a:p>
          <a:p>
            <a:pPr marL="171450" indent="-171450">
              <a:buFont typeface="Arial" panose="020B0604020202020204" pitchFamily="34" charset="0"/>
              <a:buChar char="•"/>
            </a:pPr>
            <a:r>
              <a:rPr lang="da-DK" sz="1200" dirty="0"/>
              <a:t>Projektleder</a:t>
            </a:r>
          </a:p>
          <a:p>
            <a:pPr marL="0" indent="0">
              <a:buNone/>
            </a:pPr>
            <a:endParaRPr lang="da-DK" sz="1200" dirty="0"/>
          </a:p>
          <a:p>
            <a:pPr marL="0" indent="0">
              <a:buNone/>
            </a:pPr>
            <a:r>
              <a:rPr lang="da-DK" sz="1200" dirty="0"/>
              <a:t>Gevinstejeren kan eventuelt vælge at invitere forretningsspecialister fra modtagerorganisationen med til workshoppen. </a:t>
            </a:r>
          </a:p>
          <a:p>
            <a:pPr>
              <a:lnSpc>
                <a:spcPct val="100000"/>
              </a:lnSpc>
              <a:spcBef>
                <a:spcPts val="1100"/>
              </a:spcBef>
            </a:pPr>
            <a:endParaRPr lang="da-DK" sz="1200" dirty="0" err="1"/>
          </a:p>
        </p:txBody>
      </p:sp>
    </p:spTree>
    <p:extLst>
      <p:ext uri="{BB962C8B-B14F-4D97-AF65-F5344CB8AC3E}">
        <p14:creationId xmlns:p14="http://schemas.microsoft.com/office/powerpoint/2010/main" val="3501873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DBA018-D756-4C62-9B1F-711DBC5685EF}"/>
              </a:ext>
            </a:extLst>
          </p:cNvPr>
          <p:cNvSpPr txBox="1">
            <a:spLocks/>
          </p:cNvSpPr>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kern="0" dirty="0"/>
              <a:t>Projektlederens rolle og ansvar</a:t>
            </a:r>
            <a:br>
              <a:rPr lang="da-DK" kern="0" dirty="0"/>
            </a:br>
            <a:r>
              <a:rPr lang="da-DK" sz="1800" kern="0" dirty="0"/>
              <a:t>Workshop: Gevinstbeskrivelser</a:t>
            </a:r>
          </a:p>
        </p:txBody>
      </p:sp>
      <p:sp>
        <p:nvSpPr>
          <p:cNvPr id="2" name="Arrow: Right 1">
            <a:extLst>
              <a:ext uri="{FF2B5EF4-FFF2-40B4-BE49-F238E27FC236}">
                <a16:creationId xmlns:a16="http://schemas.microsoft.com/office/drawing/2014/main" id="{2B1AE46B-CA58-4B73-98A6-499C7E8AABF1}"/>
              </a:ext>
            </a:extLst>
          </p:cNvPr>
          <p:cNvSpPr/>
          <p:nvPr/>
        </p:nvSpPr>
        <p:spPr bwMode="auto">
          <a:xfrm>
            <a:off x="839416" y="1297284"/>
            <a:ext cx="3168352" cy="864096"/>
          </a:xfrm>
          <a:prstGeom prst="rightArrow">
            <a:avLst>
              <a:gd name="adj1" fmla="val 67849"/>
              <a:gd name="adj2" fmla="val 50000"/>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solidFill>
                  <a:schemeClr val="bg1"/>
                </a:solidFill>
                <a:effectLst/>
                <a:latin typeface="Arial" charset="0"/>
              </a:rPr>
              <a:t>FØR WORKSHOP</a:t>
            </a:r>
          </a:p>
        </p:txBody>
      </p:sp>
      <p:sp>
        <p:nvSpPr>
          <p:cNvPr id="7" name="Arrow: Right 6">
            <a:extLst>
              <a:ext uri="{FF2B5EF4-FFF2-40B4-BE49-F238E27FC236}">
                <a16:creationId xmlns:a16="http://schemas.microsoft.com/office/drawing/2014/main" id="{B660096E-6BA2-4AD9-ADAD-732C668380B7}"/>
              </a:ext>
            </a:extLst>
          </p:cNvPr>
          <p:cNvSpPr/>
          <p:nvPr/>
        </p:nvSpPr>
        <p:spPr bwMode="auto">
          <a:xfrm>
            <a:off x="4295800" y="1297284"/>
            <a:ext cx="3168352" cy="864096"/>
          </a:xfrm>
          <a:prstGeom prst="rightArrow">
            <a:avLst>
              <a:gd name="adj1" fmla="val 67849"/>
              <a:gd name="adj2" fmla="val 50000"/>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lang="da-DK" sz="1200" dirty="0">
                <a:solidFill>
                  <a:schemeClr val="bg1"/>
                </a:solidFill>
              </a:rPr>
              <a:t>UNDER WORKSHOP</a:t>
            </a:r>
            <a:endParaRPr kumimoji="0" lang="da-DK" sz="1200" b="0" i="0" u="none" strike="noStrike" cap="none" normalizeH="0" baseline="0" dirty="0">
              <a:ln>
                <a:noFill/>
              </a:ln>
              <a:solidFill>
                <a:schemeClr val="bg1"/>
              </a:solidFill>
              <a:effectLst/>
              <a:latin typeface="Arial" charset="0"/>
            </a:endParaRPr>
          </a:p>
        </p:txBody>
      </p:sp>
      <p:sp>
        <p:nvSpPr>
          <p:cNvPr id="8" name="Arrow: Right 7">
            <a:extLst>
              <a:ext uri="{FF2B5EF4-FFF2-40B4-BE49-F238E27FC236}">
                <a16:creationId xmlns:a16="http://schemas.microsoft.com/office/drawing/2014/main" id="{9A70C396-6D6F-430D-9DF0-417F81207685}"/>
              </a:ext>
            </a:extLst>
          </p:cNvPr>
          <p:cNvSpPr/>
          <p:nvPr/>
        </p:nvSpPr>
        <p:spPr bwMode="auto">
          <a:xfrm>
            <a:off x="7824192" y="1297284"/>
            <a:ext cx="3168352" cy="864096"/>
          </a:xfrm>
          <a:prstGeom prst="rightArrow">
            <a:avLst>
              <a:gd name="adj1" fmla="val 67849"/>
              <a:gd name="adj2" fmla="val 50000"/>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solidFill>
                  <a:schemeClr val="bg1"/>
                </a:solidFill>
                <a:effectLst/>
                <a:latin typeface="Arial" charset="0"/>
              </a:rPr>
              <a:t>EFTER WORKSHOP</a:t>
            </a:r>
          </a:p>
        </p:txBody>
      </p:sp>
      <p:sp>
        <p:nvSpPr>
          <p:cNvPr id="6" name="Rectangle 5">
            <a:extLst>
              <a:ext uri="{FF2B5EF4-FFF2-40B4-BE49-F238E27FC236}">
                <a16:creationId xmlns:a16="http://schemas.microsoft.com/office/drawing/2014/main" id="{51DCE59B-041B-42D9-B0DA-2486C48731A9}"/>
              </a:ext>
            </a:extLst>
          </p:cNvPr>
          <p:cNvSpPr/>
          <p:nvPr/>
        </p:nvSpPr>
        <p:spPr>
          <a:xfrm>
            <a:off x="7824192" y="2521420"/>
            <a:ext cx="3816425" cy="3268202"/>
          </a:xfrm>
          <a:prstGeom prst="rect">
            <a:avLst/>
          </a:prstGeom>
        </p:spPr>
        <p:txBody>
          <a:bodyPr wrap="square">
            <a:spAutoFit/>
          </a:bodyPr>
          <a:lstStyle/>
          <a:p>
            <a:pPr marL="228600" indent="-228600" eaLnBrk="1" hangingPunct="1">
              <a:buFont typeface="Arial" panose="020B0604020202020204" pitchFamily="34" charset="0"/>
              <a:buChar char="•"/>
            </a:pPr>
            <a:r>
              <a:rPr lang="da-DK" altLang="da-DK" sz="1200" dirty="0"/>
              <a:t>Bruge input på workshoppen til at udfylde relevante afsnit i </a:t>
            </a:r>
            <a:r>
              <a:rPr lang="da-DK" altLang="da-DK" sz="1200" i="1" dirty="0"/>
              <a:t>Business case grundlaget </a:t>
            </a:r>
            <a:r>
              <a:rPr lang="da-DK" altLang="da-DK" sz="1200" dirty="0"/>
              <a:t>samt til at fastslå ejerskab for gevinsterne</a:t>
            </a:r>
          </a:p>
          <a:p>
            <a:pPr marL="228600" indent="-228600" eaLnBrk="1" hangingPunct="1">
              <a:buFont typeface="Arial" panose="020B0604020202020204" pitchFamily="34" charset="0"/>
              <a:buChar char="•"/>
            </a:pPr>
            <a:r>
              <a:rPr lang="da-DK" altLang="da-DK" sz="1200" dirty="0"/>
              <a:t>Sikre deltagernes accept/input </a:t>
            </a:r>
          </a:p>
          <a:p>
            <a:pPr marL="228600" indent="-228600" eaLnBrk="1" hangingPunct="1">
              <a:buFont typeface="Arial" panose="020B0604020202020204" pitchFamily="34" charset="0"/>
              <a:buChar char="•"/>
            </a:pPr>
            <a:r>
              <a:rPr lang="da-DK" altLang="da-DK" sz="1200" dirty="0"/>
              <a:t>Udfylde gevinstbeskrivelserne og sikre ensartet niveau på tværs </a:t>
            </a:r>
          </a:p>
          <a:p>
            <a:pPr marL="228600" indent="-228600" eaLnBrk="1" hangingPunct="1">
              <a:buFont typeface="Arial" panose="020B0604020202020204" pitchFamily="34" charset="0"/>
              <a:buChar char="•"/>
            </a:pPr>
            <a:r>
              <a:rPr lang="da-DK" altLang="da-DK" sz="1200" dirty="0"/>
              <a:t>Indhente foreløbige estimater af gevinstpotentiale og tidlige indikatorer </a:t>
            </a:r>
          </a:p>
          <a:p>
            <a:pPr marL="228600" indent="-228600" eaLnBrk="1" hangingPunct="1">
              <a:buFont typeface="Arial" panose="020B0604020202020204" pitchFamily="34" charset="0"/>
              <a:buChar char="•"/>
            </a:pPr>
            <a:r>
              <a:rPr lang="da-DK" altLang="da-DK" sz="1200" dirty="0"/>
              <a:t>Sørge for, at gevinstbeskrivelserne bliver genbesøgt og opdateret efter behov</a:t>
            </a:r>
          </a:p>
          <a:p>
            <a:pPr marL="228600" indent="-228600" eaLnBrk="1" hangingPunct="1">
              <a:buFont typeface="Arial" panose="020B0604020202020204" pitchFamily="34" charset="0"/>
              <a:buChar char="•"/>
            </a:pPr>
            <a:r>
              <a:rPr lang="da-DK" altLang="da-DK" sz="1200" dirty="0"/>
              <a:t>Opdatere gevinstkortet, med ny viden på baggrund af det detaljerede gevinstarbejde</a:t>
            </a:r>
          </a:p>
          <a:p>
            <a:pPr eaLnBrk="1" hangingPunct="1"/>
            <a:endParaRPr lang="da-DK" altLang="da-DK" sz="1200" dirty="0"/>
          </a:p>
        </p:txBody>
      </p:sp>
      <p:sp>
        <p:nvSpPr>
          <p:cNvPr id="10" name="TextBox 9">
            <a:extLst>
              <a:ext uri="{FF2B5EF4-FFF2-40B4-BE49-F238E27FC236}">
                <a16:creationId xmlns:a16="http://schemas.microsoft.com/office/drawing/2014/main" id="{8EC7FE67-3227-42E8-BD5B-FFC8E7757CB6}"/>
              </a:ext>
            </a:extLst>
          </p:cNvPr>
          <p:cNvSpPr txBox="1"/>
          <p:nvPr/>
        </p:nvSpPr>
        <p:spPr>
          <a:xfrm>
            <a:off x="7824192" y="2305396"/>
            <a:ext cx="2736304"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000" b="1" dirty="0">
                <a:solidFill>
                  <a:schemeClr val="tx2"/>
                </a:solidFill>
                <a:sym typeface="Arial" panose="020B0604020202020204" pitchFamily="34" charset="0"/>
              </a:rPr>
              <a:t>ANSVAR FOR AT…</a:t>
            </a:r>
          </a:p>
        </p:txBody>
      </p:sp>
      <p:sp>
        <p:nvSpPr>
          <p:cNvPr id="15" name="Rectangle 14">
            <a:extLst>
              <a:ext uri="{FF2B5EF4-FFF2-40B4-BE49-F238E27FC236}">
                <a16:creationId xmlns:a16="http://schemas.microsoft.com/office/drawing/2014/main" id="{5CEF21DF-39B2-4181-AD65-FA87E3FF42F5}"/>
              </a:ext>
            </a:extLst>
          </p:cNvPr>
          <p:cNvSpPr/>
          <p:nvPr/>
        </p:nvSpPr>
        <p:spPr>
          <a:xfrm>
            <a:off x="839416" y="2521420"/>
            <a:ext cx="3024336" cy="2370842"/>
          </a:xfrm>
          <a:prstGeom prst="rect">
            <a:avLst/>
          </a:prstGeom>
        </p:spPr>
        <p:txBody>
          <a:bodyPr wrap="square">
            <a:spAutoFit/>
          </a:bodyPr>
          <a:lstStyle/>
          <a:p>
            <a:pPr marL="228600" indent="-228600" eaLnBrk="1" hangingPunct="1">
              <a:buFont typeface="Arial" panose="020B0604020202020204" pitchFamily="34" charset="0"/>
              <a:buChar char="•"/>
            </a:pPr>
            <a:r>
              <a:rPr lang="da-DK" altLang="da-DK" sz="1200" dirty="0"/>
              <a:t>Identificere deltagere i samarbejde med styregruppen og sende invitationer ud</a:t>
            </a:r>
          </a:p>
          <a:p>
            <a:pPr marL="228600" indent="-228600" eaLnBrk="1" hangingPunct="1">
              <a:buFont typeface="Arial" panose="020B0604020202020204" pitchFamily="34" charset="0"/>
              <a:buChar char="•"/>
            </a:pPr>
            <a:r>
              <a:rPr lang="da-DK" altLang="da-DK" sz="1200" dirty="0"/>
              <a:t>Planlægge og designe workshoppen, evt. i samarbejde med en facilitator</a:t>
            </a:r>
          </a:p>
          <a:p>
            <a:pPr marL="228600" indent="-228600" eaLnBrk="1" hangingPunct="1">
              <a:buFont typeface="Arial" panose="020B0604020202020204" pitchFamily="34" charset="0"/>
              <a:buChar char="•"/>
            </a:pPr>
            <a:r>
              <a:rPr lang="da-DK" altLang="da-DK" sz="1200" dirty="0"/>
              <a:t>Evt. finde en facilitator til at facilitere workshoppen</a:t>
            </a:r>
          </a:p>
          <a:p>
            <a:pPr marL="228600" indent="-228600" eaLnBrk="1" hangingPunct="1">
              <a:buFont typeface="Arial" panose="020B0604020202020204" pitchFamily="34" charset="0"/>
              <a:buChar char="•"/>
            </a:pPr>
            <a:r>
              <a:rPr lang="da-DK" altLang="da-DK" sz="1200" dirty="0"/>
              <a:t>Sørge for alle de praktiske detaljer inkl. booking af mødelokale, forplejning, print af materiale</a:t>
            </a:r>
          </a:p>
        </p:txBody>
      </p:sp>
      <p:sp>
        <p:nvSpPr>
          <p:cNvPr id="16" name="TextBox 15">
            <a:extLst>
              <a:ext uri="{FF2B5EF4-FFF2-40B4-BE49-F238E27FC236}">
                <a16:creationId xmlns:a16="http://schemas.microsoft.com/office/drawing/2014/main" id="{A8CE61FB-43B3-4AC0-9AB8-21B6C96B9B40}"/>
              </a:ext>
            </a:extLst>
          </p:cNvPr>
          <p:cNvSpPr txBox="1"/>
          <p:nvPr/>
        </p:nvSpPr>
        <p:spPr>
          <a:xfrm>
            <a:off x="839416" y="2305396"/>
            <a:ext cx="2736304"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000" b="1" dirty="0">
                <a:solidFill>
                  <a:schemeClr val="tx2"/>
                </a:solidFill>
                <a:sym typeface="Arial" panose="020B0604020202020204" pitchFamily="34" charset="0"/>
              </a:rPr>
              <a:t>ANSVAR FOR AT…</a:t>
            </a:r>
          </a:p>
        </p:txBody>
      </p:sp>
      <p:sp>
        <p:nvSpPr>
          <p:cNvPr id="17" name="Rectangle 16">
            <a:extLst>
              <a:ext uri="{FF2B5EF4-FFF2-40B4-BE49-F238E27FC236}">
                <a16:creationId xmlns:a16="http://schemas.microsoft.com/office/drawing/2014/main" id="{0733443C-C818-422A-B617-A1B044F80B8C}"/>
              </a:ext>
            </a:extLst>
          </p:cNvPr>
          <p:cNvSpPr/>
          <p:nvPr/>
        </p:nvSpPr>
        <p:spPr>
          <a:xfrm>
            <a:off x="4295800" y="2521420"/>
            <a:ext cx="3168352" cy="2071721"/>
          </a:xfrm>
          <a:prstGeom prst="rect">
            <a:avLst/>
          </a:prstGeom>
        </p:spPr>
        <p:txBody>
          <a:bodyPr wrap="square">
            <a:spAutoFit/>
          </a:bodyPr>
          <a:lstStyle/>
          <a:p>
            <a:pPr marL="228600" indent="-228600" eaLnBrk="1" hangingPunct="1">
              <a:buFont typeface="Arial" panose="020B0604020202020204" pitchFamily="34" charset="0"/>
              <a:buChar char="•"/>
            </a:pPr>
            <a:r>
              <a:rPr lang="da-DK" altLang="da-DK" sz="1200" dirty="0"/>
              <a:t>Bidrage til workshoppen på lige vilkår med de andre workshopdeltagere (hvis workshop bliver faciliteret af en facilitator)</a:t>
            </a:r>
          </a:p>
          <a:p>
            <a:pPr marL="228600" indent="-228600">
              <a:buFont typeface="Arial" panose="020B0604020202020204" pitchFamily="34" charset="0"/>
              <a:buChar char="•"/>
            </a:pPr>
            <a:r>
              <a:rPr lang="da-DK" altLang="da-DK" sz="1200" dirty="0"/>
              <a:t>Facilitere workshoppen med fokus på at skabe en god proces for arbejdet og skabe engagement og energi (hvis projektlederen er facilitator)</a:t>
            </a:r>
          </a:p>
          <a:p>
            <a:pPr marL="228600" indent="-228600" eaLnBrk="1" hangingPunct="1">
              <a:buFont typeface="Arial" panose="020B0604020202020204" pitchFamily="34" charset="0"/>
              <a:buChar char="•"/>
            </a:pPr>
            <a:endParaRPr lang="da-DK" altLang="da-DK" sz="1200" dirty="0">
              <a:highlight>
                <a:srgbClr val="FFFF00"/>
              </a:highlight>
            </a:endParaRPr>
          </a:p>
        </p:txBody>
      </p:sp>
      <p:sp>
        <p:nvSpPr>
          <p:cNvPr id="18" name="TextBox 17">
            <a:extLst>
              <a:ext uri="{FF2B5EF4-FFF2-40B4-BE49-F238E27FC236}">
                <a16:creationId xmlns:a16="http://schemas.microsoft.com/office/drawing/2014/main" id="{47073CB6-C717-4DBD-9838-894A74890F8F}"/>
              </a:ext>
            </a:extLst>
          </p:cNvPr>
          <p:cNvSpPr txBox="1"/>
          <p:nvPr/>
        </p:nvSpPr>
        <p:spPr>
          <a:xfrm>
            <a:off x="4295800" y="2305396"/>
            <a:ext cx="2736304"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000" b="1" dirty="0">
                <a:solidFill>
                  <a:schemeClr val="tx2"/>
                </a:solidFill>
                <a:sym typeface="Arial" panose="020B0604020202020204" pitchFamily="34" charset="0"/>
              </a:rPr>
              <a:t>ANSVAR FOR AT…</a:t>
            </a:r>
          </a:p>
        </p:txBody>
      </p:sp>
      <p:sp>
        <p:nvSpPr>
          <p:cNvPr id="3" name="Slide Number Placeholder 2">
            <a:extLst>
              <a:ext uri="{FF2B5EF4-FFF2-40B4-BE49-F238E27FC236}">
                <a16:creationId xmlns:a16="http://schemas.microsoft.com/office/drawing/2014/main" id="{26124E39-4286-49D9-8118-F37F2E58A7DA}"/>
              </a:ext>
            </a:extLst>
          </p:cNvPr>
          <p:cNvSpPr>
            <a:spLocks noGrp="1"/>
          </p:cNvSpPr>
          <p:nvPr>
            <p:ph type="sldNum" sz="quarter" idx="12"/>
          </p:nvPr>
        </p:nvSpPr>
        <p:spPr/>
        <p:txBody>
          <a:bodyPr/>
          <a:lstStyle/>
          <a:p>
            <a:fld id="{80AE25ED-097C-4BDC-A7CE-FA97BD9CA3B5}" type="slidenum">
              <a:rPr lang="da-DK" smtClean="0"/>
              <a:pPr/>
              <a:t>21</a:t>
            </a:fld>
            <a:endParaRPr lang="da-DK" dirty="0"/>
          </a:p>
        </p:txBody>
      </p:sp>
    </p:spTree>
    <p:extLst>
      <p:ext uri="{BB962C8B-B14F-4D97-AF65-F5344CB8AC3E}">
        <p14:creationId xmlns:p14="http://schemas.microsoft.com/office/powerpoint/2010/main" val="321152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1E5F-509B-4C82-8C3E-AE245AFA940E}"/>
              </a:ext>
            </a:extLst>
          </p:cNvPr>
          <p:cNvSpPr>
            <a:spLocks noGrp="1"/>
          </p:cNvSpPr>
          <p:nvPr>
            <p:ph type="title"/>
          </p:nvPr>
        </p:nvSpPr>
        <p:spPr/>
        <p:txBody>
          <a:bodyPr/>
          <a:lstStyle/>
          <a:p>
            <a:r>
              <a:rPr lang="da-DK" dirty="0"/>
              <a:t>Forslag til program</a:t>
            </a:r>
            <a:br>
              <a:rPr lang="da-DK" dirty="0"/>
            </a:br>
            <a:r>
              <a:rPr lang="da-DK" sz="1800" dirty="0"/>
              <a:t>Workshop: Gevinstbeskrivelser</a:t>
            </a:r>
          </a:p>
        </p:txBody>
      </p:sp>
      <p:sp>
        <p:nvSpPr>
          <p:cNvPr id="4" name="Slide Number Placeholder 3">
            <a:extLst>
              <a:ext uri="{FF2B5EF4-FFF2-40B4-BE49-F238E27FC236}">
                <a16:creationId xmlns:a16="http://schemas.microsoft.com/office/drawing/2014/main" id="{17EB0125-937F-4DE2-B2ED-F146D2109FE5}"/>
              </a:ext>
            </a:extLst>
          </p:cNvPr>
          <p:cNvSpPr>
            <a:spLocks noGrp="1"/>
          </p:cNvSpPr>
          <p:nvPr>
            <p:ph type="sldNum" sz="quarter" idx="12"/>
          </p:nvPr>
        </p:nvSpPr>
        <p:spPr>
          <a:xfrm>
            <a:off x="0" y="6912000"/>
            <a:ext cx="0" cy="0"/>
          </a:xfrm>
        </p:spPr>
        <p:txBody>
          <a:bodyPr/>
          <a:lstStyle/>
          <a:p>
            <a:fld id="{80AE25ED-097C-4BDC-A7CE-FA97BD9CA3B5}" type="slidenum">
              <a:rPr lang="da-DK" smtClean="0"/>
              <a:pPr/>
              <a:t>22</a:t>
            </a:fld>
            <a:endParaRPr lang="da-DK" dirty="0"/>
          </a:p>
        </p:txBody>
      </p:sp>
      <p:graphicFrame>
        <p:nvGraphicFramePr>
          <p:cNvPr id="5" name="Table 4">
            <a:extLst>
              <a:ext uri="{FF2B5EF4-FFF2-40B4-BE49-F238E27FC236}">
                <a16:creationId xmlns:a16="http://schemas.microsoft.com/office/drawing/2014/main" id="{57332814-A03A-4D0A-A054-0D48C24180F8}"/>
              </a:ext>
            </a:extLst>
          </p:cNvPr>
          <p:cNvGraphicFramePr>
            <a:graphicFrameLocks noGrp="1"/>
          </p:cNvGraphicFramePr>
          <p:nvPr>
            <p:extLst>
              <p:ext uri="{D42A27DB-BD31-4B8C-83A1-F6EECF244321}">
                <p14:modId xmlns:p14="http://schemas.microsoft.com/office/powerpoint/2010/main" val="212967530"/>
              </p:ext>
            </p:extLst>
          </p:nvPr>
        </p:nvGraphicFramePr>
        <p:xfrm>
          <a:off x="698501" y="1454152"/>
          <a:ext cx="6117579" cy="3485651"/>
        </p:xfrm>
        <a:graphic>
          <a:graphicData uri="http://schemas.openxmlformats.org/drawingml/2006/table">
            <a:tbl>
              <a:tblPr firstRow="1" bandRow="1">
                <a:tableStyleId>{7E9639D4-E3E2-4D34-9284-5A2195B3D0D7}</a:tableStyleId>
              </a:tblPr>
              <a:tblGrid>
                <a:gridCol w="724217">
                  <a:extLst>
                    <a:ext uri="{9D8B030D-6E8A-4147-A177-3AD203B41FA5}">
                      <a16:colId xmlns:a16="http://schemas.microsoft.com/office/drawing/2014/main" val="368765325"/>
                    </a:ext>
                  </a:extLst>
                </a:gridCol>
                <a:gridCol w="5393362">
                  <a:extLst>
                    <a:ext uri="{9D8B030D-6E8A-4147-A177-3AD203B41FA5}">
                      <a16:colId xmlns:a16="http://schemas.microsoft.com/office/drawing/2014/main" val="2569352132"/>
                    </a:ext>
                  </a:extLst>
                </a:gridCol>
              </a:tblGrid>
              <a:tr h="305777">
                <a:tc>
                  <a:txBody>
                    <a:bodyPr/>
                    <a:lstStyle/>
                    <a:p>
                      <a:r>
                        <a:rPr lang="da-DK" sz="1200" b="0" dirty="0"/>
                        <a:t>TID</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200" b="0" dirty="0"/>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95966889"/>
                  </a:ext>
                </a:extLst>
              </a:tr>
              <a:tr h="305770">
                <a:tc>
                  <a:txBody>
                    <a:bodyPr/>
                    <a:lstStyle/>
                    <a:p>
                      <a:r>
                        <a:rPr lang="da-DK" sz="1200" dirty="0"/>
                        <a:t>10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Velkomst </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38300580"/>
                  </a:ext>
                </a:extLst>
              </a:tr>
              <a:tr h="305770">
                <a:tc>
                  <a:txBody>
                    <a:bodyPr/>
                    <a:lstStyle/>
                    <a:p>
                      <a:r>
                        <a:rPr lang="da-DK" sz="1200" dirty="0"/>
                        <a:t>10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Formålet med dagen og rollen som gevinstejer</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99826858"/>
                  </a:ext>
                </a:extLst>
              </a:tr>
              <a:tr h="30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20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Kort gennemgang af gevinstkort og gevinstoversigt</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13466266"/>
                  </a:ext>
                </a:extLst>
              </a:tr>
              <a:tr h="30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10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i="1" dirty="0"/>
                        <a:t>Pause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97183831"/>
                  </a:ext>
                </a:extLst>
              </a:tr>
              <a:tr h="30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60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Øvelse: Gevinstrunde 1</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78780801"/>
                  </a:ext>
                </a:extLst>
              </a:tr>
              <a:tr h="30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10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i="1" dirty="0"/>
                        <a:t>Pause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29662923"/>
                  </a:ext>
                </a:extLst>
              </a:tr>
              <a:tr h="305770">
                <a:tc>
                  <a:txBody>
                    <a:bodyPr/>
                    <a:lstStyle/>
                    <a:p>
                      <a:r>
                        <a:rPr lang="da-DK" sz="1200" dirty="0"/>
                        <a:t>45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Øvelse: Gevinstrunde 2</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77983130"/>
                  </a:ext>
                </a:extLst>
              </a:tr>
              <a:tr h="366857">
                <a:tc>
                  <a:txBody>
                    <a:bodyPr/>
                    <a:lstStyle/>
                    <a:p>
                      <a:r>
                        <a:rPr lang="da-DK" sz="1200" dirty="0"/>
                        <a:t>45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i="1" dirty="0"/>
                        <a:t>Frokost</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04119831"/>
                  </a:ext>
                </a:extLst>
              </a:tr>
              <a:tr h="305770">
                <a:tc>
                  <a:txBody>
                    <a:bodyPr/>
                    <a:lstStyle/>
                    <a:p>
                      <a:r>
                        <a:rPr lang="da-DK" sz="1200" dirty="0"/>
                        <a:t>45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Øvelse: Gevinstrunde 3</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30157782"/>
                  </a:ext>
                </a:extLst>
              </a:tr>
              <a:tr h="366857">
                <a:tc>
                  <a:txBody>
                    <a:bodyPr/>
                    <a:lstStyle/>
                    <a:p>
                      <a:r>
                        <a:rPr lang="da-DK" sz="1200" dirty="0"/>
                        <a:t>15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Opsamling og afrunding</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97657107"/>
                  </a:ext>
                </a:extLst>
              </a:tr>
            </a:tbl>
          </a:graphicData>
        </a:graphic>
      </p:graphicFrame>
      <p:sp>
        <p:nvSpPr>
          <p:cNvPr id="6" name="Rectangle 5">
            <a:extLst>
              <a:ext uri="{FF2B5EF4-FFF2-40B4-BE49-F238E27FC236}">
                <a16:creationId xmlns:a16="http://schemas.microsoft.com/office/drawing/2014/main" id="{83CD5978-4EE1-47D5-B2A8-F6489B3D34E9}"/>
              </a:ext>
            </a:extLst>
          </p:cNvPr>
          <p:cNvSpPr/>
          <p:nvPr/>
        </p:nvSpPr>
        <p:spPr bwMode="auto">
          <a:xfrm>
            <a:off x="7536160" y="1454152"/>
            <a:ext cx="3952578" cy="4457698"/>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solidFill>
                  <a:schemeClr val="bg1"/>
                </a:solidFill>
                <a:effectLst/>
                <a:latin typeface="Arial" charset="0"/>
              </a:rPr>
              <a:t>TIPS OG TRICKS</a:t>
            </a:r>
            <a:endParaRPr lang="da-DK" sz="1200" dirty="0">
              <a:solidFill>
                <a:schemeClr val="bg1"/>
              </a:solidFill>
            </a:endParaRPr>
          </a:p>
          <a:p>
            <a:pPr marL="171450" indent="-171450">
              <a:lnSpc>
                <a:spcPct val="100000"/>
              </a:lnSpc>
              <a:spcBef>
                <a:spcPts val="1100"/>
              </a:spcBef>
              <a:buFont typeface="Arial" panose="020B0604020202020204" pitchFamily="34" charset="0"/>
              <a:buChar char="•"/>
            </a:pPr>
            <a:r>
              <a:rPr lang="da-DK" sz="1200" dirty="0">
                <a:solidFill>
                  <a:schemeClr val="bg1"/>
                </a:solidFill>
                <a:latin typeface="+mj-lt"/>
              </a:rPr>
              <a:t>Når der er flere gevinstejere – både en overordnet gevinstejer </a:t>
            </a:r>
            <a:r>
              <a:rPr lang="da-DK" sz="1200">
                <a:solidFill>
                  <a:schemeClr val="bg1"/>
                </a:solidFill>
                <a:latin typeface="+mj-lt"/>
              </a:rPr>
              <a:t>og lokale gevinstejere </a:t>
            </a:r>
            <a:r>
              <a:rPr lang="da-DK" sz="1200" dirty="0">
                <a:solidFill>
                  <a:schemeClr val="bg1"/>
                </a:solidFill>
                <a:latin typeface="+mj-lt"/>
              </a:rPr>
              <a:t>- og mange gevinster, vil det give god mening </a:t>
            </a:r>
            <a:r>
              <a:rPr lang="da-DK" sz="1200">
                <a:solidFill>
                  <a:schemeClr val="bg1"/>
                </a:solidFill>
                <a:latin typeface="+mj-lt"/>
              </a:rPr>
              <a:t>at afholde sessionen </a:t>
            </a:r>
            <a:r>
              <a:rPr lang="da-DK" sz="1200" dirty="0">
                <a:solidFill>
                  <a:schemeClr val="bg1"/>
                </a:solidFill>
                <a:latin typeface="+mj-lt"/>
              </a:rPr>
              <a:t>som en workshop.</a:t>
            </a:r>
          </a:p>
          <a:p>
            <a:pPr marL="171450" indent="-171450">
              <a:lnSpc>
                <a:spcPct val="100000"/>
              </a:lnSpc>
              <a:spcBef>
                <a:spcPts val="1100"/>
              </a:spcBef>
              <a:buFont typeface="Arial" panose="020B0604020202020204" pitchFamily="34" charset="0"/>
              <a:buChar char="•"/>
            </a:pPr>
            <a:r>
              <a:rPr lang="da-DK" sz="1200" dirty="0">
                <a:solidFill>
                  <a:schemeClr val="bg1"/>
                </a:solidFill>
                <a:latin typeface="+mj-lt"/>
              </a:rPr>
              <a:t>Hvis der derimod kun er én gevinstejer, så anbefales det, at workshoppen blot er et arbejdsmøde mellem fx projektleder og gevinstejer, som sammen udarbejder gevinstbeskrivelsen. Eventuelt kan der på forhånd udarbejdes et udkast, som så gøres færdigt på mødet.</a:t>
            </a:r>
          </a:p>
          <a:p>
            <a:pPr marL="171450" indent="-171450">
              <a:lnSpc>
                <a:spcPct val="100000"/>
              </a:lnSpc>
              <a:spcBef>
                <a:spcPts val="1100"/>
              </a:spcBef>
              <a:buFont typeface="Arial" panose="020B0604020202020204" pitchFamily="34" charset="0"/>
              <a:buChar char="•"/>
            </a:pPr>
            <a:r>
              <a:rPr lang="da-DK" altLang="da-DK" sz="1200" dirty="0">
                <a:solidFill>
                  <a:schemeClr val="bg1"/>
                </a:solidFill>
                <a:latin typeface="+mj-lt"/>
              </a:rPr>
              <a:t>Tilpas agendaen til den tid, du har til rådighed.</a:t>
            </a:r>
            <a:endParaRPr kumimoji="0" lang="da-DK" sz="1200" b="0" i="0" u="none" strike="noStrike" cap="none" normalizeH="0" baseline="0" dirty="0">
              <a:ln>
                <a:noFill/>
              </a:ln>
              <a:solidFill>
                <a:schemeClr val="bg1"/>
              </a:solidFill>
              <a:effectLst/>
              <a:latin typeface="+mj-lt"/>
            </a:endParaRPr>
          </a:p>
          <a:p>
            <a:pPr marL="171450" indent="-171450">
              <a:lnSpc>
                <a:spcPct val="100000"/>
              </a:lnSpc>
              <a:spcBef>
                <a:spcPts val="1100"/>
              </a:spcBef>
              <a:buFont typeface="Arial" panose="020B0604020202020204" pitchFamily="34" charset="0"/>
              <a:buChar char="•"/>
            </a:pPr>
            <a:r>
              <a:rPr lang="da-DK" altLang="da-DK" sz="1200" dirty="0">
                <a:solidFill>
                  <a:schemeClr val="bg1"/>
                </a:solidFill>
                <a:latin typeface="+mj-lt"/>
              </a:rPr>
              <a:t>Indlæg pauser med passende mellemrum, fx ca. hver time.</a:t>
            </a:r>
          </a:p>
          <a:p>
            <a:pPr marR="0" defTabSz="914400" rtl="0" eaLnBrk="1" fontAlgn="base" latinLnBrk="0" hangingPunct="1">
              <a:lnSpc>
                <a:spcPct val="100000"/>
              </a:lnSpc>
              <a:spcBef>
                <a:spcPts val="1100"/>
              </a:spcBef>
              <a:spcAft>
                <a:spcPct val="0"/>
              </a:spcAft>
              <a:buClrTx/>
              <a:buSzTx/>
              <a:tabLst/>
            </a:pPr>
            <a:endParaRPr kumimoji="0" lang="da-DK" sz="1200" b="0" i="0" u="none" strike="noStrike" cap="none" normalizeH="0" baseline="0" dirty="0">
              <a:ln>
                <a:noFill/>
              </a:ln>
              <a:solidFill>
                <a:schemeClr val="bg1"/>
              </a:solidFill>
              <a:effectLst/>
              <a:latin typeface="Arial" charset="0"/>
            </a:endParaRPr>
          </a:p>
          <a:p>
            <a:pPr marL="171450" marR="0" indent="-171450" defTabSz="914400" rtl="0" eaLnBrk="1" fontAlgn="base" latinLnBrk="0" hangingPunct="1">
              <a:lnSpc>
                <a:spcPct val="100000"/>
              </a:lnSpc>
              <a:spcBef>
                <a:spcPts val="1100"/>
              </a:spcBef>
              <a:spcAft>
                <a:spcPct val="0"/>
              </a:spcAft>
              <a:buClrTx/>
              <a:buSzTx/>
              <a:buFont typeface="Arial" panose="020B0604020202020204" pitchFamily="34" charset="0"/>
              <a:buChar char="•"/>
              <a:tabLst/>
            </a:pPr>
            <a:endParaRPr kumimoji="0" lang="da-DK" sz="1200" b="0" i="0" u="none" strike="noStrike" cap="none" normalizeH="0" baseline="0" dirty="0">
              <a:ln>
                <a:noFill/>
              </a:ln>
              <a:solidFill>
                <a:schemeClr val="bg1"/>
              </a:solidFill>
              <a:effectLst/>
              <a:latin typeface="Arial" charset="0"/>
            </a:endParaRPr>
          </a:p>
        </p:txBody>
      </p:sp>
      <p:sp>
        <p:nvSpPr>
          <p:cNvPr id="7" name="TextBox 6">
            <a:extLst>
              <a:ext uri="{FF2B5EF4-FFF2-40B4-BE49-F238E27FC236}">
                <a16:creationId xmlns:a16="http://schemas.microsoft.com/office/drawing/2014/main" id="{1D09946E-BC49-4BAD-9E85-372EFE63A43A}"/>
              </a:ext>
            </a:extLst>
          </p:cNvPr>
          <p:cNvSpPr txBox="1"/>
          <p:nvPr/>
        </p:nvSpPr>
        <p:spPr>
          <a:xfrm>
            <a:off x="698501" y="5229200"/>
            <a:ext cx="6114405"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200" i="1" dirty="0">
                <a:sym typeface="Arial" panose="020B0604020202020204" pitchFamily="34" charset="0"/>
              </a:rPr>
              <a:t>Ovenstående forslag til program varer 4,5 timer i alt. For eksempel fra kl. 9.00 til 13.30.</a:t>
            </a:r>
          </a:p>
        </p:txBody>
      </p:sp>
    </p:spTree>
    <p:extLst>
      <p:ext uri="{BB962C8B-B14F-4D97-AF65-F5344CB8AC3E}">
        <p14:creationId xmlns:p14="http://schemas.microsoft.com/office/powerpoint/2010/main" val="406704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Pladsholder til diasnummer 3"/>
          <p:cNvSpPr>
            <a:spLocks noGrp="1"/>
          </p:cNvSpPr>
          <p:nvPr>
            <p:ph type="sldNum" sz="quarter" idx="12"/>
          </p:nvPr>
        </p:nvSpPr>
        <p:spPr bwMode="auto">
          <a:xfrm>
            <a:off x="8462963" y="6635751"/>
            <a:ext cx="2133600" cy="365125"/>
          </a:xfrm>
          <a:noFill/>
          <a:ln>
            <a:miter lim="800000"/>
            <a:headEnd/>
            <a:tailEnd/>
          </a:ln>
        </p:spPr>
        <p:txBody>
          <a:bodyPr/>
          <a:lstStyle/>
          <a:p>
            <a:fld id="{C7AE9762-85F0-4592-900B-9B01EADDD05E}" type="slidenum">
              <a:rPr lang="da-DK" altLang="da-DK" sz="800" smtClean="0">
                <a:solidFill>
                  <a:srgbClr val="929292"/>
                </a:solidFill>
                <a:ea typeface="ヒラギノ角ゴ Pro W3"/>
                <a:cs typeface="ヒラギノ角ゴ Pro W3"/>
              </a:rPr>
              <a:pPr/>
              <a:t>23</a:t>
            </a:fld>
            <a:endParaRPr lang="da-DK" altLang="da-DK" sz="800" dirty="0">
              <a:solidFill>
                <a:srgbClr val="929292"/>
              </a:solidFill>
              <a:ea typeface="ヒラギノ角ゴ Pro W3"/>
              <a:cs typeface="ヒラギノ角ゴ Pro W3"/>
            </a:endParaRPr>
          </a:p>
        </p:txBody>
      </p:sp>
      <p:sp>
        <p:nvSpPr>
          <p:cNvPr id="5" name="Title 1">
            <a:extLst>
              <a:ext uri="{FF2B5EF4-FFF2-40B4-BE49-F238E27FC236}">
                <a16:creationId xmlns:a16="http://schemas.microsoft.com/office/drawing/2014/main" id="{D3DBA018-D756-4C62-9B1F-711DBC5685EF}"/>
              </a:ext>
            </a:extLst>
          </p:cNvPr>
          <p:cNvSpPr txBox="1">
            <a:spLocks/>
          </p:cNvSpPr>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kern="0" dirty="0"/>
              <a:t>Projektlederens rolle og ansvar</a:t>
            </a:r>
            <a:br>
              <a:rPr lang="da-DK" kern="0" dirty="0"/>
            </a:br>
            <a:r>
              <a:rPr lang="da-DK" sz="1800" kern="0" dirty="0"/>
              <a:t>Workshop: Gevinstbeskrivelser</a:t>
            </a:r>
          </a:p>
        </p:txBody>
      </p:sp>
      <p:grpSp>
        <p:nvGrpSpPr>
          <p:cNvPr id="11" name="Group 10">
            <a:extLst>
              <a:ext uri="{FF2B5EF4-FFF2-40B4-BE49-F238E27FC236}">
                <a16:creationId xmlns:a16="http://schemas.microsoft.com/office/drawing/2014/main" id="{0791A1D8-A4E5-4590-9E57-1D5EF350B431}"/>
              </a:ext>
            </a:extLst>
          </p:cNvPr>
          <p:cNvGrpSpPr/>
          <p:nvPr/>
        </p:nvGrpSpPr>
        <p:grpSpPr>
          <a:xfrm>
            <a:off x="1055440" y="1556792"/>
            <a:ext cx="10081120" cy="864096"/>
            <a:chOff x="1055440" y="1772816"/>
            <a:chExt cx="10081120" cy="864096"/>
          </a:xfrm>
        </p:grpSpPr>
        <p:sp>
          <p:nvSpPr>
            <p:cNvPr id="2" name="Arrow: Right 1">
              <a:extLst>
                <a:ext uri="{FF2B5EF4-FFF2-40B4-BE49-F238E27FC236}">
                  <a16:creationId xmlns:a16="http://schemas.microsoft.com/office/drawing/2014/main" id="{2B1AE46B-CA58-4B73-98A6-499C7E8AABF1}"/>
                </a:ext>
              </a:extLst>
            </p:cNvPr>
            <p:cNvSpPr/>
            <p:nvPr/>
          </p:nvSpPr>
          <p:spPr bwMode="auto">
            <a:xfrm>
              <a:off x="1055440" y="1772816"/>
              <a:ext cx="2880320" cy="864096"/>
            </a:xfrm>
            <a:prstGeom prst="rightArrow">
              <a:avLst>
                <a:gd name="adj1" fmla="val 67849"/>
                <a:gd name="adj2" fmla="val 50000"/>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solidFill>
                    <a:schemeClr val="bg1"/>
                  </a:solidFill>
                  <a:effectLst/>
                  <a:latin typeface="Arial" charset="0"/>
                </a:rPr>
                <a:t>FØR WORKSHOP</a:t>
              </a:r>
            </a:p>
          </p:txBody>
        </p:sp>
        <p:sp>
          <p:nvSpPr>
            <p:cNvPr id="7" name="Arrow: Right 6">
              <a:extLst>
                <a:ext uri="{FF2B5EF4-FFF2-40B4-BE49-F238E27FC236}">
                  <a16:creationId xmlns:a16="http://schemas.microsoft.com/office/drawing/2014/main" id="{B660096E-6BA2-4AD9-ADAD-732C668380B7}"/>
                </a:ext>
              </a:extLst>
            </p:cNvPr>
            <p:cNvSpPr/>
            <p:nvPr/>
          </p:nvSpPr>
          <p:spPr bwMode="auto">
            <a:xfrm>
              <a:off x="4655840" y="1772816"/>
              <a:ext cx="2880320" cy="864096"/>
            </a:xfrm>
            <a:prstGeom prst="rightArrow">
              <a:avLst>
                <a:gd name="adj1" fmla="val 67849"/>
                <a:gd name="adj2" fmla="val 50000"/>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lang="da-DK" sz="1200" dirty="0">
                  <a:solidFill>
                    <a:schemeClr val="bg1"/>
                  </a:solidFill>
                </a:rPr>
                <a:t>UNDER WORKSHOP</a:t>
              </a:r>
              <a:endParaRPr kumimoji="0" lang="da-DK" sz="1200" b="0" i="0" u="none" strike="noStrike" cap="none" normalizeH="0" baseline="0" dirty="0">
                <a:ln>
                  <a:noFill/>
                </a:ln>
                <a:solidFill>
                  <a:schemeClr val="bg1"/>
                </a:solidFill>
                <a:effectLst/>
                <a:latin typeface="Arial" charset="0"/>
              </a:endParaRPr>
            </a:p>
          </p:txBody>
        </p:sp>
        <p:sp>
          <p:nvSpPr>
            <p:cNvPr id="8" name="Arrow: Right 7">
              <a:extLst>
                <a:ext uri="{FF2B5EF4-FFF2-40B4-BE49-F238E27FC236}">
                  <a16:creationId xmlns:a16="http://schemas.microsoft.com/office/drawing/2014/main" id="{9A70C396-6D6F-430D-9DF0-417F81207685}"/>
                </a:ext>
              </a:extLst>
            </p:cNvPr>
            <p:cNvSpPr/>
            <p:nvPr/>
          </p:nvSpPr>
          <p:spPr bwMode="auto">
            <a:xfrm>
              <a:off x="8256240" y="1772816"/>
              <a:ext cx="2880320" cy="864096"/>
            </a:xfrm>
            <a:prstGeom prst="rightArrow">
              <a:avLst>
                <a:gd name="adj1" fmla="val 67849"/>
                <a:gd name="adj2" fmla="val 50000"/>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solidFill>
                    <a:schemeClr val="bg1"/>
                  </a:solidFill>
                  <a:effectLst/>
                  <a:latin typeface="Arial" charset="0"/>
                </a:rPr>
                <a:t>EFTER WORKSHOP</a:t>
              </a:r>
            </a:p>
          </p:txBody>
        </p:sp>
      </p:grpSp>
      <p:sp>
        <p:nvSpPr>
          <p:cNvPr id="6" name="Rectangle 5">
            <a:extLst>
              <a:ext uri="{FF2B5EF4-FFF2-40B4-BE49-F238E27FC236}">
                <a16:creationId xmlns:a16="http://schemas.microsoft.com/office/drawing/2014/main" id="{51DCE59B-041B-42D9-B0DA-2486C48731A9}"/>
              </a:ext>
            </a:extLst>
          </p:cNvPr>
          <p:cNvSpPr/>
          <p:nvPr/>
        </p:nvSpPr>
        <p:spPr>
          <a:xfrm>
            <a:off x="8256240" y="2780928"/>
            <a:ext cx="2880320" cy="2271135"/>
          </a:xfrm>
          <a:prstGeom prst="rect">
            <a:avLst/>
          </a:prstGeom>
        </p:spPr>
        <p:txBody>
          <a:bodyPr wrap="square">
            <a:spAutoFit/>
          </a:bodyPr>
          <a:lstStyle/>
          <a:p>
            <a:pPr marL="228600" indent="-228600" eaLnBrk="1" hangingPunct="1">
              <a:buFont typeface="Arial" panose="020B0604020202020204" pitchFamily="34" charset="0"/>
              <a:buChar char="•"/>
            </a:pPr>
            <a:r>
              <a:rPr lang="da-DK" altLang="da-DK" sz="1200" dirty="0"/>
              <a:t>Bruge inputtet på workshoppen til at udfylde gevinstbeskrivelses-dokumentet</a:t>
            </a:r>
          </a:p>
          <a:p>
            <a:pPr marL="228600" indent="-228600" eaLnBrk="1" hangingPunct="1">
              <a:buFont typeface="Arial" panose="020B0604020202020204" pitchFamily="34" charset="0"/>
              <a:buChar char="•"/>
            </a:pPr>
            <a:r>
              <a:rPr lang="da-DK" altLang="da-DK" sz="1200" dirty="0"/>
              <a:t>Sikre deltagernes accept af/input til indholdet i gevinstbeskrivelserne</a:t>
            </a:r>
          </a:p>
          <a:p>
            <a:pPr marL="228600" indent="-228600" eaLnBrk="1" hangingPunct="1">
              <a:buFont typeface="Arial" panose="020B0604020202020204" pitchFamily="34" charset="0"/>
              <a:buChar char="•"/>
            </a:pPr>
            <a:r>
              <a:rPr lang="da-DK" altLang="da-DK" sz="1200" dirty="0"/>
              <a:t>Opdatere gevinstdiagrammet efter behov</a:t>
            </a:r>
          </a:p>
          <a:p>
            <a:pPr marL="228600" indent="-228600" eaLnBrk="1" hangingPunct="1">
              <a:buFont typeface="Arial" panose="020B0604020202020204" pitchFamily="34" charset="0"/>
              <a:buChar char="•"/>
            </a:pPr>
            <a:endParaRPr lang="da-DK" altLang="da-DK" sz="1200" dirty="0"/>
          </a:p>
          <a:p>
            <a:pPr eaLnBrk="1" hangingPunct="1"/>
            <a:endParaRPr lang="da-DK" altLang="da-DK" sz="1200" dirty="0"/>
          </a:p>
        </p:txBody>
      </p:sp>
      <p:sp>
        <p:nvSpPr>
          <p:cNvPr id="10" name="TextBox 9">
            <a:extLst>
              <a:ext uri="{FF2B5EF4-FFF2-40B4-BE49-F238E27FC236}">
                <a16:creationId xmlns:a16="http://schemas.microsoft.com/office/drawing/2014/main" id="{8EC7FE67-3227-42E8-BD5B-FFC8E7757CB6}"/>
              </a:ext>
            </a:extLst>
          </p:cNvPr>
          <p:cNvSpPr txBox="1"/>
          <p:nvPr/>
        </p:nvSpPr>
        <p:spPr>
          <a:xfrm>
            <a:off x="8256240" y="2564904"/>
            <a:ext cx="2736304"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200" b="1" dirty="0">
                <a:solidFill>
                  <a:schemeClr val="tx2"/>
                </a:solidFill>
                <a:sym typeface="Arial" panose="020B0604020202020204" pitchFamily="34" charset="0"/>
              </a:rPr>
              <a:t>ANSVAR FOR AT…</a:t>
            </a:r>
          </a:p>
        </p:txBody>
      </p:sp>
      <p:sp>
        <p:nvSpPr>
          <p:cNvPr id="15" name="Rectangle 14">
            <a:extLst>
              <a:ext uri="{FF2B5EF4-FFF2-40B4-BE49-F238E27FC236}">
                <a16:creationId xmlns:a16="http://schemas.microsoft.com/office/drawing/2014/main" id="{5CEF21DF-39B2-4181-AD65-FA87E3FF42F5}"/>
              </a:ext>
            </a:extLst>
          </p:cNvPr>
          <p:cNvSpPr/>
          <p:nvPr/>
        </p:nvSpPr>
        <p:spPr>
          <a:xfrm>
            <a:off x="1055440" y="2780928"/>
            <a:ext cx="3024336" cy="2186176"/>
          </a:xfrm>
          <a:prstGeom prst="rect">
            <a:avLst/>
          </a:prstGeom>
        </p:spPr>
        <p:txBody>
          <a:bodyPr wrap="square">
            <a:spAutoFit/>
          </a:bodyPr>
          <a:lstStyle/>
          <a:p>
            <a:pPr marL="228600" indent="-228600" eaLnBrk="1" hangingPunct="1">
              <a:buFont typeface="Arial" panose="020B0604020202020204" pitchFamily="34" charset="0"/>
              <a:buChar char="•"/>
            </a:pPr>
            <a:r>
              <a:rPr lang="da-DK" altLang="da-DK" sz="1200" dirty="0"/>
              <a:t>Identificere deltagere og sende invitationer ud</a:t>
            </a:r>
          </a:p>
          <a:p>
            <a:pPr marL="228600" indent="-228600" eaLnBrk="1" hangingPunct="1">
              <a:buFont typeface="Arial" panose="020B0604020202020204" pitchFamily="34" charset="0"/>
              <a:buChar char="•"/>
            </a:pPr>
            <a:r>
              <a:rPr lang="da-DK" altLang="da-DK" sz="1200" smtClean="0"/>
              <a:t>Planlægge </a:t>
            </a:r>
            <a:r>
              <a:rPr lang="da-DK" altLang="da-DK" sz="1200" dirty="0"/>
              <a:t>og designe workshoppen – evt. i samarbejde med en facilitator</a:t>
            </a:r>
          </a:p>
          <a:p>
            <a:pPr marL="228600" indent="-228600" eaLnBrk="1" hangingPunct="1">
              <a:buFont typeface="Arial" panose="020B0604020202020204" pitchFamily="34" charset="0"/>
              <a:buChar char="•"/>
            </a:pPr>
            <a:r>
              <a:rPr lang="da-DK" altLang="da-DK" sz="1200" dirty="0"/>
              <a:t>Finde en facilitator til at facilitere workshoppen</a:t>
            </a:r>
          </a:p>
          <a:p>
            <a:pPr marL="228600" indent="-228600" eaLnBrk="1" hangingPunct="1">
              <a:buFont typeface="Arial" panose="020B0604020202020204" pitchFamily="34" charset="0"/>
              <a:buChar char="•"/>
            </a:pPr>
            <a:r>
              <a:rPr lang="da-DK" altLang="da-DK" sz="1200" dirty="0"/>
              <a:t>Sørge for alle de praktiske detaljer inkl. booking af mødelokale, forplejning, print af materiale</a:t>
            </a:r>
          </a:p>
        </p:txBody>
      </p:sp>
      <p:sp>
        <p:nvSpPr>
          <p:cNvPr id="16" name="TextBox 15">
            <a:extLst>
              <a:ext uri="{FF2B5EF4-FFF2-40B4-BE49-F238E27FC236}">
                <a16:creationId xmlns:a16="http://schemas.microsoft.com/office/drawing/2014/main" id="{A8CE61FB-43B3-4AC0-9AB8-21B6C96B9B40}"/>
              </a:ext>
            </a:extLst>
          </p:cNvPr>
          <p:cNvSpPr txBox="1"/>
          <p:nvPr/>
        </p:nvSpPr>
        <p:spPr>
          <a:xfrm>
            <a:off x="1055440" y="2564904"/>
            <a:ext cx="2736304"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200" b="1" dirty="0">
                <a:solidFill>
                  <a:schemeClr val="tx2"/>
                </a:solidFill>
                <a:sym typeface="Arial" panose="020B0604020202020204" pitchFamily="34" charset="0"/>
              </a:rPr>
              <a:t>ANSVAR FOR AT…</a:t>
            </a:r>
          </a:p>
        </p:txBody>
      </p:sp>
      <p:sp>
        <p:nvSpPr>
          <p:cNvPr id="17" name="Rectangle 16">
            <a:extLst>
              <a:ext uri="{FF2B5EF4-FFF2-40B4-BE49-F238E27FC236}">
                <a16:creationId xmlns:a16="http://schemas.microsoft.com/office/drawing/2014/main" id="{0733443C-C818-422A-B617-A1B044F80B8C}"/>
              </a:ext>
            </a:extLst>
          </p:cNvPr>
          <p:cNvSpPr/>
          <p:nvPr/>
        </p:nvSpPr>
        <p:spPr>
          <a:xfrm>
            <a:off x="4655840" y="2780928"/>
            <a:ext cx="2880320" cy="2271135"/>
          </a:xfrm>
          <a:prstGeom prst="rect">
            <a:avLst/>
          </a:prstGeom>
        </p:spPr>
        <p:txBody>
          <a:bodyPr wrap="square">
            <a:spAutoFit/>
          </a:bodyPr>
          <a:lstStyle/>
          <a:p>
            <a:pPr marL="228600" indent="-228600" eaLnBrk="1" hangingPunct="1">
              <a:buFont typeface="Arial" panose="020B0604020202020204" pitchFamily="34" charset="0"/>
              <a:buChar char="•"/>
            </a:pPr>
            <a:r>
              <a:rPr lang="da-DK" altLang="da-DK" sz="1200" dirty="0"/>
              <a:t>Bidrage til workshoppen på lige vilkår med de andre workshop-deltagere (hvis workshop bliver faciliteret af en facilitator)</a:t>
            </a:r>
          </a:p>
          <a:p>
            <a:pPr marL="228600" indent="-228600">
              <a:buFont typeface="Arial" panose="020B0604020202020204" pitchFamily="34" charset="0"/>
              <a:buChar char="•"/>
            </a:pPr>
            <a:r>
              <a:rPr lang="da-DK" altLang="da-DK" sz="1200" dirty="0"/>
              <a:t>Facilitere workshoppen med fokus på at skabe en god proces for arbejdet og skabe engagement og god energi (hvis projektlederen er facilitator)</a:t>
            </a:r>
          </a:p>
          <a:p>
            <a:pPr marL="228600" indent="-228600" eaLnBrk="1" hangingPunct="1">
              <a:buFont typeface="Arial" panose="020B0604020202020204" pitchFamily="34" charset="0"/>
              <a:buChar char="•"/>
            </a:pPr>
            <a:endParaRPr lang="da-DK" altLang="da-DK" sz="1200" dirty="0">
              <a:highlight>
                <a:srgbClr val="FFFF00"/>
              </a:highlight>
            </a:endParaRPr>
          </a:p>
        </p:txBody>
      </p:sp>
      <p:sp>
        <p:nvSpPr>
          <p:cNvPr id="18" name="TextBox 17">
            <a:extLst>
              <a:ext uri="{FF2B5EF4-FFF2-40B4-BE49-F238E27FC236}">
                <a16:creationId xmlns:a16="http://schemas.microsoft.com/office/drawing/2014/main" id="{47073CB6-C717-4DBD-9838-894A74890F8F}"/>
              </a:ext>
            </a:extLst>
          </p:cNvPr>
          <p:cNvSpPr txBox="1"/>
          <p:nvPr/>
        </p:nvSpPr>
        <p:spPr>
          <a:xfrm>
            <a:off x="4655840" y="2564904"/>
            <a:ext cx="2736304"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200" b="1" dirty="0">
                <a:solidFill>
                  <a:schemeClr val="tx2"/>
                </a:solidFill>
                <a:sym typeface="Arial" panose="020B0604020202020204" pitchFamily="34" charset="0"/>
              </a:rPr>
              <a:t>ANSVAR FOR AT…</a:t>
            </a:r>
          </a:p>
        </p:txBody>
      </p:sp>
    </p:spTree>
    <p:extLst>
      <p:ext uri="{BB962C8B-B14F-4D97-AF65-F5344CB8AC3E}">
        <p14:creationId xmlns:p14="http://schemas.microsoft.com/office/powerpoint/2010/main" val="2326288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03242" y="430848"/>
            <a:ext cx="9713237" cy="762000"/>
          </a:xfrm>
        </p:spPr>
        <p:txBody>
          <a:bodyPr/>
          <a:lstStyle/>
          <a:p>
            <a:r>
              <a:rPr lang="da-DK" altLang="da-DK" dirty="0"/>
              <a:t>Forslag til drejebog </a:t>
            </a:r>
            <a:br>
              <a:rPr lang="da-DK" altLang="da-DK" dirty="0"/>
            </a:br>
            <a:r>
              <a:rPr lang="da-DK" sz="1800" dirty="0"/>
              <a:t>Workshop: Gevinstbeskrivelser</a:t>
            </a:r>
            <a:endParaRPr lang="da-DK" altLang="da-DK" sz="1800" dirty="0"/>
          </a:p>
        </p:txBody>
      </p:sp>
      <p:graphicFrame>
        <p:nvGraphicFramePr>
          <p:cNvPr id="2" name="Table 1">
            <a:extLst>
              <a:ext uri="{FF2B5EF4-FFF2-40B4-BE49-F238E27FC236}">
                <a16:creationId xmlns:a16="http://schemas.microsoft.com/office/drawing/2014/main" id="{4465A066-92A8-4330-91E0-16EC04D9E2BC}"/>
              </a:ext>
            </a:extLst>
          </p:cNvPr>
          <p:cNvGraphicFramePr>
            <a:graphicFrameLocks noGrp="1"/>
          </p:cNvGraphicFramePr>
          <p:nvPr>
            <p:extLst>
              <p:ext uri="{D42A27DB-BD31-4B8C-83A1-F6EECF244321}">
                <p14:modId xmlns:p14="http://schemas.microsoft.com/office/powerpoint/2010/main" val="3285167825"/>
              </p:ext>
            </p:extLst>
          </p:nvPr>
        </p:nvGraphicFramePr>
        <p:xfrm>
          <a:off x="715101" y="1453988"/>
          <a:ext cx="10783907" cy="4738746"/>
        </p:xfrm>
        <a:graphic>
          <a:graphicData uri="http://schemas.openxmlformats.org/drawingml/2006/table">
            <a:tbl>
              <a:tblPr firstRow="1" bandRow="1">
                <a:tableStyleId>{7E9639D4-E3E2-4D34-9284-5A2195B3D0D7}</a:tableStyleId>
              </a:tblPr>
              <a:tblGrid>
                <a:gridCol w="640230">
                  <a:extLst>
                    <a:ext uri="{9D8B030D-6E8A-4147-A177-3AD203B41FA5}">
                      <a16:colId xmlns:a16="http://schemas.microsoft.com/office/drawing/2014/main" val="1281089233"/>
                    </a:ext>
                  </a:extLst>
                </a:gridCol>
                <a:gridCol w="1368152">
                  <a:extLst>
                    <a:ext uri="{9D8B030D-6E8A-4147-A177-3AD203B41FA5}">
                      <a16:colId xmlns:a16="http://schemas.microsoft.com/office/drawing/2014/main" val="673618399"/>
                    </a:ext>
                  </a:extLst>
                </a:gridCol>
                <a:gridCol w="1944216">
                  <a:extLst>
                    <a:ext uri="{9D8B030D-6E8A-4147-A177-3AD203B41FA5}">
                      <a16:colId xmlns:a16="http://schemas.microsoft.com/office/drawing/2014/main" val="272363041"/>
                    </a:ext>
                  </a:extLst>
                </a:gridCol>
                <a:gridCol w="6831309">
                  <a:extLst>
                    <a:ext uri="{9D8B030D-6E8A-4147-A177-3AD203B41FA5}">
                      <a16:colId xmlns:a16="http://schemas.microsoft.com/office/drawing/2014/main" val="3851267216"/>
                    </a:ext>
                  </a:extLst>
                </a:gridCol>
              </a:tblGrid>
              <a:tr h="414591">
                <a:tc>
                  <a:txBody>
                    <a:bodyPr/>
                    <a:lstStyle/>
                    <a:p>
                      <a:r>
                        <a:rPr lang="da-DK" sz="1050" b="0" dirty="0"/>
                        <a:t>TID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t>FORMÅL MED 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da-DK" sz="1050" b="0" dirty="0"/>
                        <a:t>FACILITERING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792034988"/>
                  </a:ext>
                </a:extLst>
              </a:tr>
              <a:tr h="399235">
                <a:tc>
                  <a:txBody>
                    <a:bodyPr/>
                    <a:lstStyle/>
                    <a:p>
                      <a:r>
                        <a:rPr lang="da-DK" sz="1000" dirty="0"/>
                        <a:t>10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Velkomst </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At skabe klarhed om, hvad der skal ske og hvem, der deltager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t>Velkommen til alle og præsentation af deltagere</a:t>
                      </a:r>
                    </a:p>
                    <a:p>
                      <a:pPr marL="171450" indent="-171450">
                        <a:buFontTx/>
                        <a:buChar char="-"/>
                      </a:pPr>
                      <a:r>
                        <a:rPr lang="da-DK" sz="1000" dirty="0"/>
                        <a:t>Gennemgang af program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89680157"/>
                  </a:ext>
                </a:extLst>
              </a:tr>
              <a:tr h="554326">
                <a:tc>
                  <a:txBody>
                    <a:bodyPr/>
                    <a:lstStyle/>
                    <a:p>
                      <a:r>
                        <a:rPr lang="da-DK" sz="1000" dirty="0"/>
                        <a:t>10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Formålet med dagen og rollen som gevinstejer</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At skabe en fælles forståelse af formål med workshop og rollen som gevinstejer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t>Gennemgang af formål med dagen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ltLang="da-DK" sz="1000" dirty="0"/>
                        <a:t>Kort oprids af status på gevinstarbejdet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ltLang="da-DK" sz="1000" dirty="0"/>
                        <a:t>Forklar hvad rollen som gevinstejer indebærer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341920"/>
                  </a:ext>
                </a:extLst>
              </a:tr>
              <a:tr h="399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20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Kort gennemgang af gevinstdiagram og gevinstoversigt</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lnSpc>
                          <a:spcPct val="100000"/>
                        </a:lnSpc>
                        <a:spcBef>
                          <a:spcPts val="600"/>
                        </a:spcBef>
                        <a:buFont typeface="+mj-lt"/>
                        <a:buNone/>
                        <a:defRPr/>
                      </a:pPr>
                      <a:r>
                        <a:rPr lang="da-DK" sz="1000" dirty="0"/>
                        <a:t>At sikre et fælles udgangspunkt for workshoppen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t>Præsenter gevinstdiagrammet. Fremhæv evt. nogle af de drøftelser, deltagerne havde på gevinstdiagram-workshoppen, som er væsentlige for udarbejdelse af gevinstbeskrivelserne</a:t>
                      </a:r>
                    </a:p>
                    <a:p>
                      <a:pPr marL="171450" indent="-171450">
                        <a:buFontTx/>
                        <a:buChar char="-"/>
                      </a:pPr>
                      <a:r>
                        <a:rPr lang="da-DK" sz="1000" dirty="0"/>
                        <a:t>Præsenter gevinstoversigten</a:t>
                      </a:r>
                    </a:p>
                    <a:p>
                      <a:pPr marL="171450" indent="-171450">
                        <a:buFontTx/>
                        <a:buChar char="-"/>
                      </a:pPr>
                      <a:r>
                        <a:rPr lang="da-DK" sz="1000" dirty="0"/>
                        <a:t>Forklar formålet med tidlige indikatorer for gevinsterne og gevinstpotentialet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33589865"/>
                  </a:ext>
                </a:extLst>
              </a:tr>
              <a:tr h="26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10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i="1" dirty="0"/>
                        <a:t>Pause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28600" indent="-228600">
                        <a:buFont typeface="+mj-lt"/>
                        <a:buAutoNum type="arabicPeriod"/>
                      </a:pPr>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46611129"/>
                  </a:ext>
                </a:extLst>
              </a:tr>
              <a:tr h="9501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60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Gevinstbeskrivelser - runde 1</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t>At udarbejde et udkast til de enkelte gevinstbeskrivelser og afklare, hvad der skal til for at de kan færdiggøres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t>Der gives et eksempel</a:t>
                      </a:r>
                      <a:r>
                        <a:rPr lang="da-DK" sz="1000" baseline="0" dirty="0"/>
                        <a:t> på en </a:t>
                      </a:r>
                      <a:r>
                        <a:rPr lang="da-DK" sz="1000" dirty="0"/>
                        <a:t>gevinstbeskrivelse af en af projektets gevinster. Hav et på forhånd forberedt eksempel på en gevinstbeskrivelse til fremvisning.</a:t>
                      </a:r>
                    </a:p>
                    <a:p>
                      <a:pPr marL="0" indent="0">
                        <a:buFontTx/>
                        <a:buNone/>
                      </a:pPr>
                      <a:r>
                        <a:rPr lang="da-DK" sz="1000" dirty="0"/>
                        <a:t>Øvelse: Beskrivelse af gevinster</a:t>
                      </a:r>
                    </a:p>
                    <a:p>
                      <a:pPr marL="228600" indent="-228600">
                        <a:buFont typeface="+mj-lt"/>
                        <a:buAutoNum type="arabicPeriod"/>
                      </a:pPr>
                      <a:r>
                        <a:rPr lang="da-DK" sz="1000" dirty="0"/>
                        <a:t>Deltagerne arbejder enkeltvis eller i grupper på deres gevinstbeskrivelser</a:t>
                      </a:r>
                    </a:p>
                    <a:p>
                      <a:pPr marL="228600" indent="-228600">
                        <a:buFont typeface="+mj-lt"/>
                        <a:buAutoNum type="arabicPeriod"/>
                      </a:pPr>
                      <a:r>
                        <a:rPr lang="da-DK" sz="1000" dirty="0"/>
                        <a:t>Facilitatoren går rundt mellem deltagerne, svarer på spørgsmål og hjælper til</a:t>
                      </a:r>
                    </a:p>
                    <a:p>
                      <a:pPr marL="228600" indent="-228600">
                        <a:buFont typeface="+mj-lt"/>
                        <a:buAutoNum type="arabicPeriod"/>
                      </a:pPr>
                      <a:r>
                        <a:rPr lang="da-DK" sz="1000" dirty="0"/>
                        <a:t>Når tiden er gået, gøres der status på hver gevinstbeskrivelse: (i) færdiggørelsesgrad; og (ii) eventuelt hjemmearbejde for gevinstejer eller projektleder for at gøre beskrivelsen færdig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52129159"/>
                  </a:ext>
                </a:extLst>
              </a:tr>
              <a:tr h="362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15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i="1" dirty="0"/>
                        <a:t>Pause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57451693"/>
                  </a:ext>
                </a:extLst>
              </a:tr>
              <a:tr h="883142">
                <a:tc>
                  <a:txBody>
                    <a:bodyPr/>
                    <a:lstStyle/>
                    <a:p>
                      <a:r>
                        <a:rPr lang="da-DK" sz="1000" dirty="0"/>
                        <a:t>50 min.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Gevinstbeskrivelser -runde 2</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t>At udarbejde et udkast til de enkelte gevinstbeskrivelser og afklare, hvad der skal til for at de kan færdiggøres</a:t>
                      </a:r>
                    </a:p>
                    <a:p>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buFontTx/>
                        <a:buNone/>
                      </a:pPr>
                      <a:r>
                        <a:rPr lang="da-DK" sz="1000" dirty="0"/>
                        <a:t>Øvelse: Beskrivelse af gevinster</a:t>
                      </a:r>
                    </a:p>
                    <a:p>
                      <a:pPr marL="228600" indent="-228600">
                        <a:buFont typeface="+mj-lt"/>
                        <a:buAutoNum type="arabicPeriod"/>
                      </a:pPr>
                      <a:r>
                        <a:rPr lang="da-DK" sz="1000" dirty="0"/>
                        <a:t>Deltagerne arbejder enkeltvis eller i grupper på deres gevinstbeskrivelser</a:t>
                      </a:r>
                    </a:p>
                    <a:p>
                      <a:pPr marL="228600" indent="-228600">
                        <a:buFont typeface="+mj-lt"/>
                        <a:buAutoNum type="arabicPeriod"/>
                      </a:pPr>
                      <a:r>
                        <a:rPr lang="da-DK" sz="1000" dirty="0"/>
                        <a:t>Facilitatoren går rundt mellem deltagerne, svarer på spørgsmål og hjælper til</a:t>
                      </a:r>
                    </a:p>
                    <a:p>
                      <a:pPr marL="228600" indent="-228600">
                        <a:buFont typeface="+mj-lt"/>
                        <a:buAutoNum type="arabicPeriod"/>
                      </a:pPr>
                      <a:r>
                        <a:rPr lang="da-DK" sz="1000" dirty="0"/>
                        <a:t>Når tiden er gået, gøres der status på hver gevinstbeskrivelse: (i) færdiggørelsesgrad; og (ii) eventuelt hjemmearbejde for gevinstejer eller projektleder for at gøre beskrivelsen færdig</a:t>
                      </a:r>
                      <a:endParaRPr lang="da-DK" alt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65898788"/>
                  </a:ext>
                </a:extLst>
              </a:tr>
            </a:tbl>
          </a:graphicData>
        </a:graphic>
      </p:graphicFrame>
      <p:sp>
        <p:nvSpPr>
          <p:cNvPr id="4" name="TextBox 3">
            <a:extLst>
              <a:ext uri="{FF2B5EF4-FFF2-40B4-BE49-F238E27FC236}">
                <a16:creationId xmlns:a16="http://schemas.microsoft.com/office/drawing/2014/main" id="{A622CDF6-F0CE-4924-BF4D-7BB1EF56D9FB}"/>
              </a:ext>
            </a:extLst>
          </p:cNvPr>
          <p:cNvSpPr txBox="1"/>
          <p:nvPr/>
        </p:nvSpPr>
        <p:spPr>
          <a:xfrm>
            <a:off x="10914239" y="461703"/>
            <a:ext cx="576064" cy="153888"/>
          </a:xfrm>
          <a:prstGeom prst="rect">
            <a:avLst/>
          </a:prstGeom>
          <a:noFill/>
        </p:spPr>
        <p:txBody>
          <a:bodyPr wrap="square" lIns="0" tIns="0" rIns="0" bIns="0" rtlCol="0">
            <a:spAutoFit/>
          </a:bodyPr>
          <a:lstStyle/>
          <a:p>
            <a:pPr>
              <a:lnSpc>
                <a:spcPct val="100000"/>
              </a:lnSpc>
              <a:spcBef>
                <a:spcPts val="1100"/>
              </a:spcBef>
            </a:pPr>
            <a:r>
              <a:rPr lang="da-DK" sz="1000" dirty="0"/>
              <a:t>Side 1/2</a:t>
            </a:r>
          </a:p>
        </p:txBody>
      </p:sp>
      <p:sp>
        <p:nvSpPr>
          <p:cNvPr id="3" name="Slide Number Placeholder 2">
            <a:extLst>
              <a:ext uri="{FF2B5EF4-FFF2-40B4-BE49-F238E27FC236}">
                <a16:creationId xmlns:a16="http://schemas.microsoft.com/office/drawing/2014/main" id="{85F3565B-F1B8-4BA3-AC08-606FD1A81290}"/>
              </a:ext>
            </a:extLst>
          </p:cNvPr>
          <p:cNvSpPr>
            <a:spLocks noGrp="1"/>
          </p:cNvSpPr>
          <p:nvPr>
            <p:ph type="sldNum" sz="quarter" idx="12"/>
          </p:nvPr>
        </p:nvSpPr>
        <p:spPr/>
        <p:txBody>
          <a:bodyPr/>
          <a:lstStyle/>
          <a:p>
            <a:fld id="{80AE25ED-097C-4BDC-A7CE-FA97BD9CA3B5}" type="slidenum">
              <a:rPr lang="da-DK" smtClean="0"/>
              <a:pPr/>
              <a:t>24</a:t>
            </a:fld>
            <a:endParaRPr lang="da-DK" dirty="0"/>
          </a:p>
        </p:txBody>
      </p:sp>
    </p:spTree>
    <p:extLst>
      <p:ext uri="{BB962C8B-B14F-4D97-AF65-F5344CB8AC3E}">
        <p14:creationId xmlns:p14="http://schemas.microsoft.com/office/powerpoint/2010/main" val="266344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03242" y="430848"/>
            <a:ext cx="9713237" cy="762000"/>
          </a:xfrm>
        </p:spPr>
        <p:txBody>
          <a:bodyPr/>
          <a:lstStyle/>
          <a:p>
            <a:r>
              <a:rPr lang="da-DK" altLang="da-DK" dirty="0"/>
              <a:t>Drejebog </a:t>
            </a:r>
            <a:br>
              <a:rPr lang="da-DK" altLang="da-DK" dirty="0"/>
            </a:br>
            <a:r>
              <a:rPr lang="da-DK" sz="1800" dirty="0"/>
              <a:t>Workshop: Gevinstbeskrivelser</a:t>
            </a:r>
            <a:endParaRPr lang="da-DK" altLang="da-DK" sz="1800" dirty="0"/>
          </a:p>
        </p:txBody>
      </p:sp>
      <p:graphicFrame>
        <p:nvGraphicFramePr>
          <p:cNvPr id="2" name="Table 1">
            <a:extLst>
              <a:ext uri="{FF2B5EF4-FFF2-40B4-BE49-F238E27FC236}">
                <a16:creationId xmlns:a16="http://schemas.microsoft.com/office/drawing/2014/main" id="{4465A066-92A8-4330-91E0-16EC04D9E2BC}"/>
              </a:ext>
            </a:extLst>
          </p:cNvPr>
          <p:cNvGraphicFramePr>
            <a:graphicFrameLocks noGrp="1"/>
          </p:cNvGraphicFramePr>
          <p:nvPr>
            <p:extLst>
              <p:ext uri="{D42A27DB-BD31-4B8C-83A1-F6EECF244321}">
                <p14:modId xmlns:p14="http://schemas.microsoft.com/office/powerpoint/2010/main" val="2399507166"/>
              </p:ext>
            </p:extLst>
          </p:nvPr>
        </p:nvGraphicFramePr>
        <p:xfrm>
          <a:off x="706396" y="1459929"/>
          <a:ext cx="10783907" cy="1969071"/>
        </p:xfrm>
        <a:graphic>
          <a:graphicData uri="http://schemas.openxmlformats.org/drawingml/2006/table">
            <a:tbl>
              <a:tblPr firstRow="1" bandRow="1">
                <a:tableStyleId>{7E9639D4-E3E2-4D34-9284-5A2195B3D0D7}</a:tableStyleId>
              </a:tblPr>
              <a:tblGrid>
                <a:gridCol w="640230">
                  <a:extLst>
                    <a:ext uri="{9D8B030D-6E8A-4147-A177-3AD203B41FA5}">
                      <a16:colId xmlns:a16="http://schemas.microsoft.com/office/drawing/2014/main" val="1281089233"/>
                    </a:ext>
                  </a:extLst>
                </a:gridCol>
                <a:gridCol w="1368152">
                  <a:extLst>
                    <a:ext uri="{9D8B030D-6E8A-4147-A177-3AD203B41FA5}">
                      <a16:colId xmlns:a16="http://schemas.microsoft.com/office/drawing/2014/main" val="673618399"/>
                    </a:ext>
                  </a:extLst>
                </a:gridCol>
                <a:gridCol w="1944216">
                  <a:extLst>
                    <a:ext uri="{9D8B030D-6E8A-4147-A177-3AD203B41FA5}">
                      <a16:colId xmlns:a16="http://schemas.microsoft.com/office/drawing/2014/main" val="272363041"/>
                    </a:ext>
                  </a:extLst>
                </a:gridCol>
                <a:gridCol w="6831309">
                  <a:extLst>
                    <a:ext uri="{9D8B030D-6E8A-4147-A177-3AD203B41FA5}">
                      <a16:colId xmlns:a16="http://schemas.microsoft.com/office/drawing/2014/main" val="3851267216"/>
                    </a:ext>
                  </a:extLst>
                </a:gridCol>
              </a:tblGrid>
              <a:tr h="414591">
                <a:tc>
                  <a:txBody>
                    <a:bodyPr/>
                    <a:lstStyle/>
                    <a:p>
                      <a:r>
                        <a:rPr lang="da-DK" sz="1050" b="0" dirty="0"/>
                        <a:t>TID</a:t>
                      </a:r>
                    </a:p>
                  </a:txBody>
                  <a:tcPr>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050" b="0" dirty="0"/>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050" b="0" dirty="0"/>
                        <a:t>FORMÅL MED 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050" b="0" dirty="0"/>
                        <a:t>FACILITERING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792034988"/>
                  </a:ext>
                </a:extLst>
              </a:tr>
              <a:tr h="399235">
                <a:tc>
                  <a:txBody>
                    <a:bodyPr/>
                    <a:lstStyle/>
                    <a:p>
                      <a:r>
                        <a:rPr lang="da-DK" sz="1000" dirty="0"/>
                        <a:t>45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Gevinstbeskrivelser – runde 3 </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t>At udarbejde et udkast til de enkelte gevinstbeskrivelser og afklare, hvad der skal til for at de kan færdiggøres</a:t>
                      </a:r>
                    </a:p>
                    <a:p>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buFontTx/>
                        <a:buNone/>
                      </a:pPr>
                      <a:r>
                        <a:rPr lang="da-DK" sz="1000" dirty="0"/>
                        <a:t>Øvelse: Beskrivelse af gevinster</a:t>
                      </a:r>
                    </a:p>
                    <a:p>
                      <a:pPr marL="228600" indent="-228600">
                        <a:buFont typeface="+mj-lt"/>
                        <a:buAutoNum type="arabicPeriod"/>
                      </a:pPr>
                      <a:r>
                        <a:rPr lang="da-DK" sz="1000" dirty="0"/>
                        <a:t>Deltagerne arbejder enkeltvis eller i grupper på deres gevinstbeskrivelser</a:t>
                      </a:r>
                    </a:p>
                    <a:p>
                      <a:pPr marL="228600" indent="-228600">
                        <a:buFont typeface="+mj-lt"/>
                        <a:buAutoNum type="arabicPeriod"/>
                      </a:pPr>
                      <a:r>
                        <a:rPr lang="da-DK" sz="1000" dirty="0"/>
                        <a:t>Facilitatoren går rundt mellem deltagerne, svarer på spørgsmål og hjælper til</a:t>
                      </a:r>
                    </a:p>
                    <a:p>
                      <a:pPr marL="228600" indent="-228600">
                        <a:buFont typeface="+mj-lt"/>
                        <a:buAutoNum type="arabicPeriod"/>
                      </a:pPr>
                      <a:r>
                        <a:rPr lang="da-DK" sz="1000" dirty="0"/>
                        <a:t>Når tiden er gået, gøres der status på hver gevinstbeskrivelse: (i) færdiggørelsesgrad; og (ii) eventuelt hjemmearbejde for gevinstejer eller projektleder for at gøre beskrivelsen færdig</a:t>
                      </a:r>
                      <a:endParaRPr lang="da-DK" alt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89680157"/>
                  </a:ext>
                </a:extLst>
              </a:tr>
              <a:tr h="554326">
                <a:tc>
                  <a:txBody>
                    <a:bodyPr/>
                    <a:lstStyle/>
                    <a:p>
                      <a:r>
                        <a:rPr lang="da-DK" sz="1000" dirty="0"/>
                        <a:t>15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Opsamling og afrunding</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t>At samle op på arbejdet i dag og skabe klarhed om de næste skridt i gevinstarbejdet</a:t>
                      </a:r>
                    </a:p>
                    <a:p>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latin typeface="+mj-lt"/>
                        </a:rPr>
                        <a:t>Saml </a:t>
                      </a:r>
                      <a:r>
                        <a:rPr lang="da-DK" altLang="da-DK" sz="1000" dirty="0">
                          <a:latin typeface="+mj-lt"/>
                        </a:rPr>
                        <a:t>op på det gennemførte arbejde og synliggør det arbejde, som udestår. </a:t>
                      </a:r>
                    </a:p>
                    <a:p>
                      <a:pPr marL="171450" indent="-171450">
                        <a:buFontTx/>
                        <a:buChar char="-"/>
                      </a:pPr>
                      <a:r>
                        <a:rPr lang="da-DK" altLang="da-DK" sz="1000" dirty="0">
                          <a:latin typeface="+mj-lt"/>
                        </a:rPr>
                        <a:t>Husk at lave aftaler med gevinstejere om udestående arbejde.</a:t>
                      </a:r>
                    </a:p>
                    <a:p>
                      <a:pPr marL="171450" indent="-171450">
                        <a:buFontTx/>
                        <a:buChar char="-"/>
                      </a:pPr>
                      <a:r>
                        <a:rPr lang="da-DK" altLang="da-DK" sz="1000" dirty="0">
                          <a:latin typeface="+mj-lt"/>
                        </a:rPr>
                        <a:t>Fortæl hvordan der skal arbejdes videre med workshoppens output samt om deltagerne bliver indkaldt til flere workshops.</a:t>
                      </a:r>
                      <a:endParaRPr lang="da-DK" alt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341920"/>
                  </a:ext>
                </a:extLst>
              </a:tr>
            </a:tbl>
          </a:graphicData>
        </a:graphic>
      </p:graphicFrame>
      <p:sp>
        <p:nvSpPr>
          <p:cNvPr id="4" name="TextBox 3">
            <a:extLst>
              <a:ext uri="{FF2B5EF4-FFF2-40B4-BE49-F238E27FC236}">
                <a16:creationId xmlns:a16="http://schemas.microsoft.com/office/drawing/2014/main" id="{A622CDF6-F0CE-4924-BF4D-7BB1EF56D9FB}"/>
              </a:ext>
            </a:extLst>
          </p:cNvPr>
          <p:cNvSpPr txBox="1"/>
          <p:nvPr/>
        </p:nvSpPr>
        <p:spPr>
          <a:xfrm>
            <a:off x="10914239" y="461703"/>
            <a:ext cx="576064" cy="153888"/>
          </a:xfrm>
          <a:prstGeom prst="rect">
            <a:avLst/>
          </a:prstGeom>
          <a:noFill/>
        </p:spPr>
        <p:txBody>
          <a:bodyPr wrap="square" lIns="0" tIns="0" rIns="0" bIns="0" rtlCol="0">
            <a:spAutoFit/>
          </a:bodyPr>
          <a:lstStyle/>
          <a:p>
            <a:pPr>
              <a:lnSpc>
                <a:spcPct val="100000"/>
              </a:lnSpc>
              <a:spcBef>
                <a:spcPts val="1100"/>
              </a:spcBef>
            </a:pPr>
            <a:r>
              <a:rPr lang="da-DK" sz="1000" dirty="0"/>
              <a:t>Side 2/2</a:t>
            </a:r>
          </a:p>
        </p:txBody>
      </p:sp>
      <p:sp>
        <p:nvSpPr>
          <p:cNvPr id="3" name="Slide Number Placeholder 2">
            <a:extLst>
              <a:ext uri="{FF2B5EF4-FFF2-40B4-BE49-F238E27FC236}">
                <a16:creationId xmlns:a16="http://schemas.microsoft.com/office/drawing/2014/main" id="{A02E98B0-C51D-4662-ABEE-D30573EE4B40}"/>
              </a:ext>
            </a:extLst>
          </p:cNvPr>
          <p:cNvSpPr>
            <a:spLocks noGrp="1"/>
          </p:cNvSpPr>
          <p:nvPr>
            <p:ph type="sldNum" sz="quarter" idx="12"/>
          </p:nvPr>
        </p:nvSpPr>
        <p:spPr/>
        <p:txBody>
          <a:bodyPr/>
          <a:lstStyle/>
          <a:p>
            <a:fld id="{80AE25ED-097C-4BDC-A7CE-FA97BD9CA3B5}" type="slidenum">
              <a:rPr lang="da-DK" smtClean="0"/>
              <a:pPr/>
              <a:t>25</a:t>
            </a:fld>
            <a:endParaRPr lang="da-DK" dirty="0"/>
          </a:p>
        </p:txBody>
      </p:sp>
    </p:spTree>
    <p:extLst>
      <p:ext uri="{BB962C8B-B14F-4D97-AF65-F5344CB8AC3E}">
        <p14:creationId xmlns:p14="http://schemas.microsoft.com/office/powerpoint/2010/main" val="404847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1"/>
          </p:nvPr>
        </p:nvSpPr>
        <p:spPr/>
        <p:txBody>
          <a:bodyPr/>
          <a:lstStyle/>
          <a:p>
            <a:r>
              <a:rPr lang="da-DK" dirty="0"/>
              <a:t>September 2018</a:t>
            </a:r>
          </a:p>
        </p:txBody>
      </p:sp>
      <p:sp>
        <p:nvSpPr>
          <p:cNvPr id="3" name="Titel 2"/>
          <p:cNvSpPr>
            <a:spLocks noGrp="1"/>
          </p:cNvSpPr>
          <p:nvPr>
            <p:ph type="title"/>
          </p:nvPr>
        </p:nvSpPr>
        <p:spPr/>
        <p:txBody>
          <a:bodyPr>
            <a:normAutofit fontScale="90000"/>
          </a:bodyPr>
          <a:lstStyle/>
          <a:p>
            <a:r>
              <a:rPr lang="da-DK" sz="3600" dirty="0"/>
              <a:t>Workshop Implementeringsaktiviteter</a:t>
            </a:r>
          </a:p>
        </p:txBody>
      </p:sp>
      <p:sp>
        <p:nvSpPr>
          <p:cNvPr id="6" name="Pladsholder til tekst 5"/>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1450574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6F44-F8A9-4F0C-BA60-2AB8CD4FD1AD}"/>
              </a:ext>
            </a:extLst>
          </p:cNvPr>
          <p:cNvSpPr>
            <a:spLocks noGrp="1"/>
          </p:cNvSpPr>
          <p:nvPr>
            <p:ph type="title"/>
          </p:nvPr>
        </p:nvSpPr>
        <p:spPr>
          <a:xfrm>
            <a:off x="701675" y="361840"/>
            <a:ext cx="10785475" cy="936000"/>
          </a:xfrm>
        </p:spPr>
        <p:txBody>
          <a:bodyPr/>
          <a:lstStyle/>
          <a:p>
            <a:r>
              <a:rPr lang="da-DK" dirty="0"/>
              <a:t>Formål</a:t>
            </a:r>
            <a:br>
              <a:rPr lang="da-DK" dirty="0"/>
            </a:br>
            <a:r>
              <a:rPr lang="da-DK" sz="1800" dirty="0"/>
              <a:t>Workshop: Implementeringsaktiviteter</a:t>
            </a:r>
            <a:endParaRPr lang="da-DK" dirty="0"/>
          </a:p>
        </p:txBody>
      </p:sp>
      <p:sp>
        <p:nvSpPr>
          <p:cNvPr id="3" name="Content Placeholder 2">
            <a:extLst>
              <a:ext uri="{FF2B5EF4-FFF2-40B4-BE49-F238E27FC236}">
                <a16:creationId xmlns:a16="http://schemas.microsoft.com/office/drawing/2014/main" id="{2216D40C-9BE7-41C3-AFB6-DFEC24115C8E}"/>
              </a:ext>
            </a:extLst>
          </p:cNvPr>
          <p:cNvSpPr>
            <a:spLocks noGrp="1"/>
          </p:cNvSpPr>
          <p:nvPr>
            <p:ph idx="1"/>
          </p:nvPr>
        </p:nvSpPr>
        <p:spPr>
          <a:xfrm>
            <a:off x="702668" y="1449388"/>
            <a:ext cx="5112346" cy="2201381"/>
          </a:xfrm>
        </p:spPr>
        <p:txBody>
          <a:bodyPr/>
          <a:lstStyle/>
          <a:p>
            <a:pPr marL="0" indent="0" fontAlgn="auto">
              <a:spcAft>
                <a:spcPts val="0"/>
              </a:spcAft>
              <a:buNone/>
              <a:defRPr/>
            </a:pPr>
            <a:r>
              <a:rPr lang="da-DK" sz="1200" b="1" dirty="0">
                <a:solidFill>
                  <a:srgbClr val="031D5C"/>
                </a:solidFill>
                <a:latin typeface="+mj-lt"/>
              </a:rPr>
              <a:t>FORMÅL MED WORKSHOPPEN</a:t>
            </a:r>
          </a:p>
          <a:p>
            <a:pPr fontAlgn="auto">
              <a:spcAft>
                <a:spcPts val="0"/>
              </a:spcAft>
              <a:defRPr/>
            </a:pPr>
            <a:r>
              <a:rPr lang="da-DK" sz="1200" dirty="0">
                <a:latin typeface="+mj-lt"/>
              </a:rPr>
              <a:t>At sikre at modtagerorganisationen har de optimale muligheder for at realisere de ønskede gevinster, ved at:</a:t>
            </a:r>
          </a:p>
          <a:p>
            <a:pPr lvl="1" fontAlgn="auto">
              <a:spcAft>
                <a:spcPts val="0"/>
              </a:spcAft>
              <a:defRPr/>
            </a:pPr>
            <a:r>
              <a:rPr lang="da-DK" sz="1200" dirty="0">
                <a:latin typeface="+mj-lt"/>
              </a:rPr>
              <a:t>Tydeliggøre projektet og modtagerorganisationens fælles ansvar for organisatorisk implementering og ibrugtagning af projektets løsninger</a:t>
            </a:r>
          </a:p>
          <a:p>
            <a:pPr lvl="1" fontAlgn="auto">
              <a:spcAft>
                <a:spcPts val="0"/>
              </a:spcAft>
              <a:defRPr/>
            </a:pPr>
            <a:r>
              <a:rPr lang="da-DK" sz="1200" dirty="0">
                <a:latin typeface="+mj-lt"/>
              </a:rPr>
              <a:t>Klargøre snittet imellem de implementeringsaktiviteter, der gennemføres som en del af projektet og med projektressourcer og de aktiviteter, som modtagerorganisationen skal stå for</a:t>
            </a:r>
          </a:p>
          <a:p>
            <a:pPr lvl="1" fontAlgn="auto">
              <a:spcAft>
                <a:spcPts val="0"/>
              </a:spcAft>
              <a:defRPr/>
            </a:pPr>
            <a:r>
              <a:rPr lang="da-DK" sz="1200" dirty="0">
                <a:latin typeface="+mj-lt"/>
              </a:rPr>
              <a:t>Formulere effektive og forpligtende implementeringsaktiviteter i modtagerorganisationen</a:t>
            </a:r>
          </a:p>
          <a:p>
            <a:pPr marL="0" indent="0" fontAlgn="auto">
              <a:spcAft>
                <a:spcPts val="0"/>
              </a:spcAft>
              <a:buNone/>
              <a:defRPr/>
            </a:pPr>
            <a:r>
              <a:rPr lang="da-DK" sz="1200" b="1" dirty="0">
                <a:solidFill>
                  <a:srgbClr val="031D5C"/>
                </a:solidFill>
                <a:latin typeface="+mj-lt"/>
              </a:rPr>
              <a:t>HVAD ER OUTPUTTET EFTER WORKSHOPPEN?</a:t>
            </a:r>
          </a:p>
          <a:p>
            <a:pPr fontAlgn="auto">
              <a:spcAft>
                <a:spcPts val="0"/>
              </a:spcAft>
              <a:defRPr/>
            </a:pPr>
            <a:r>
              <a:rPr lang="da-DK" sz="1200" dirty="0">
                <a:latin typeface="+mj-lt"/>
              </a:rPr>
              <a:t>En beskrivelse af og beslutning om implementeringsaktiviteter efter projektets afslutning:</a:t>
            </a:r>
          </a:p>
          <a:p>
            <a:pPr lvl="1" fontAlgn="auto">
              <a:spcAft>
                <a:spcPts val="0"/>
              </a:spcAft>
              <a:defRPr/>
            </a:pPr>
            <a:r>
              <a:rPr lang="da-DK" sz="1200" dirty="0">
                <a:latin typeface="+mj-lt"/>
              </a:rPr>
              <a:t>Fælles overblik over projektets implementeringsplan</a:t>
            </a:r>
          </a:p>
          <a:p>
            <a:pPr lvl="1" fontAlgn="auto">
              <a:spcAft>
                <a:spcPts val="0"/>
              </a:spcAft>
              <a:defRPr/>
            </a:pPr>
            <a:r>
              <a:rPr lang="da-DK" sz="1200" dirty="0">
                <a:latin typeface="+mj-lt"/>
              </a:rPr>
              <a:t>Drøftelse af behovene for yderligere understøttende implementeringsaktiviteter i modtagerorganisationen</a:t>
            </a:r>
          </a:p>
          <a:p>
            <a:pPr lvl="1" fontAlgn="auto">
              <a:spcAft>
                <a:spcPts val="0"/>
              </a:spcAft>
              <a:defRPr/>
            </a:pPr>
            <a:r>
              <a:rPr lang="da-DK" sz="1200" dirty="0">
                <a:latin typeface="+mj-lt"/>
              </a:rPr>
              <a:t>Beskrivelse af implementeringsaktiviteter efter projektafslutning</a:t>
            </a:r>
          </a:p>
          <a:p>
            <a:pPr marL="808588" lvl="1" indent="-261938">
              <a:lnSpc>
                <a:spcPct val="150000"/>
              </a:lnSpc>
              <a:buFont typeface="+mj-lt"/>
              <a:buAutoNum type="arabicPeriod"/>
              <a:defRPr/>
            </a:pPr>
            <a:endParaRPr lang="da-DK" sz="1200" dirty="0">
              <a:latin typeface="+mj-lt"/>
            </a:endParaRPr>
          </a:p>
          <a:p>
            <a:pPr marL="534988" indent="-261938">
              <a:lnSpc>
                <a:spcPct val="150000"/>
              </a:lnSpc>
              <a:buFont typeface="+mj-lt"/>
              <a:buAutoNum type="arabicPeriod"/>
              <a:defRPr/>
            </a:pPr>
            <a:endParaRPr lang="da-DK" sz="1200" dirty="0">
              <a:latin typeface="+mj-lt"/>
            </a:endParaRPr>
          </a:p>
          <a:p>
            <a:pPr marL="273050" indent="0">
              <a:lnSpc>
                <a:spcPct val="150000"/>
              </a:lnSpc>
              <a:buNone/>
              <a:defRPr/>
            </a:pPr>
            <a:endParaRPr lang="da-DK" sz="1200" dirty="0">
              <a:latin typeface="+mj-lt"/>
            </a:endParaRPr>
          </a:p>
          <a:p>
            <a:pPr marL="534988" indent="-261938">
              <a:lnSpc>
                <a:spcPct val="150000"/>
              </a:lnSpc>
              <a:buFont typeface="+mj-lt"/>
              <a:buAutoNum type="arabicPeriod"/>
              <a:defRPr/>
            </a:pPr>
            <a:endParaRPr lang="da-DK" sz="1200" dirty="0">
              <a:latin typeface="+mj-lt"/>
            </a:endParaRPr>
          </a:p>
          <a:p>
            <a:endParaRPr lang="da-DK" sz="1200" dirty="0">
              <a:latin typeface="+mj-lt"/>
            </a:endParaRPr>
          </a:p>
        </p:txBody>
      </p:sp>
      <p:sp>
        <p:nvSpPr>
          <p:cNvPr id="4" name="Slide Number Placeholder 3">
            <a:extLst>
              <a:ext uri="{FF2B5EF4-FFF2-40B4-BE49-F238E27FC236}">
                <a16:creationId xmlns:a16="http://schemas.microsoft.com/office/drawing/2014/main" id="{4FAF1D54-4853-4755-8BA6-AEF4BD27ECAF}"/>
              </a:ext>
            </a:extLst>
          </p:cNvPr>
          <p:cNvSpPr>
            <a:spLocks noGrp="1"/>
          </p:cNvSpPr>
          <p:nvPr>
            <p:ph type="sldNum" sz="quarter" idx="12"/>
          </p:nvPr>
        </p:nvSpPr>
        <p:spPr>
          <a:xfrm>
            <a:off x="0" y="6912000"/>
            <a:ext cx="0" cy="0"/>
          </a:xfrm>
        </p:spPr>
        <p:txBody>
          <a:bodyPr/>
          <a:lstStyle/>
          <a:p>
            <a:fld id="{80AE25ED-097C-4BDC-A7CE-FA97BD9CA3B5}" type="slidenum">
              <a:rPr lang="da-DK" smtClean="0"/>
              <a:pPr/>
              <a:t>27</a:t>
            </a:fld>
            <a:endParaRPr lang="da-DK" dirty="0"/>
          </a:p>
        </p:txBody>
      </p:sp>
      <p:sp>
        <p:nvSpPr>
          <p:cNvPr id="5" name="Content Placeholder 2">
            <a:extLst>
              <a:ext uri="{FF2B5EF4-FFF2-40B4-BE49-F238E27FC236}">
                <a16:creationId xmlns:a16="http://schemas.microsoft.com/office/drawing/2014/main" id="{A25CB11E-ABC6-46F4-8BAB-86BA236EFCF1}"/>
              </a:ext>
            </a:extLst>
          </p:cNvPr>
          <p:cNvSpPr txBox="1">
            <a:spLocks/>
          </p:cNvSpPr>
          <p:nvPr/>
        </p:nvSpPr>
        <p:spPr bwMode="auto">
          <a:xfrm>
            <a:off x="6406562" y="1449387"/>
            <a:ext cx="4752306" cy="220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r>
              <a:rPr lang="da-DK" sz="1200" b="1" dirty="0">
                <a:solidFill>
                  <a:srgbClr val="031D5C"/>
                </a:solidFill>
                <a:latin typeface="+mj-lt"/>
              </a:rPr>
              <a:t>DELTAGERE</a:t>
            </a:r>
            <a:endParaRPr lang="da-DK" sz="1200" b="1" kern="0" dirty="0">
              <a:solidFill>
                <a:srgbClr val="031D5C"/>
              </a:solidFill>
              <a:latin typeface="+mj-lt"/>
            </a:endParaRPr>
          </a:p>
          <a:p>
            <a:pPr marL="0" indent="0">
              <a:buNone/>
            </a:pPr>
            <a:r>
              <a:rPr lang="da-DK" sz="1200" dirty="0">
                <a:latin typeface="+mj-lt"/>
              </a:rPr>
              <a:t>Deltagere til workshoppen:</a:t>
            </a:r>
          </a:p>
          <a:p>
            <a:pPr marL="171450" indent="-171450"/>
            <a:r>
              <a:rPr lang="da-DK" sz="1200" dirty="0">
                <a:latin typeface="+mj-lt"/>
              </a:rPr>
              <a:t>Seniorbruger/gevinstejer </a:t>
            </a:r>
          </a:p>
          <a:p>
            <a:pPr marL="171450" indent="-171450"/>
            <a:r>
              <a:rPr lang="da-DK" sz="1200" dirty="0">
                <a:latin typeface="+mj-lt"/>
              </a:rPr>
              <a:t>Lokale gevinstejere</a:t>
            </a:r>
          </a:p>
          <a:p>
            <a:pPr marL="171450" indent="-171450"/>
            <a:r>
              <a:rPr lang="da-DK" sz="1200" dirty="0">
                <a:latin typeface="+mj-lt"/>
              </a:rPr>
              <a:t>Relevante ledere fra modtagerorganisationer (Kontorchef/Afdelingsleder/teamkoordinator mv.)</a:t>
            </a:r>
          </a:p>
          <a:p>
            <a:pPr marL="171450" indent="-171450"/>
            <a:r>
              <a:rPr lang="da-DK" sz="1200" dirty="0">
                <a:latin typeface="+mj-lt"/>
              </a:rPr>
              <a:t>Evt. forretningsspecialister i modtagerorganisationen</a:t>
            </a:r>
          </a:p>
          <a:p>
            <a:pPr marL="171450" indent="-171450"/>
            <a:r>
              <a:rPr lang="da-DK" sz="1200" dirty="0">
                <a:latin typeface="+mj-lt"/>
              </a:rPr>
              <a:t>Projektleder</a:t>
            </a:r>
          </a:p>
        </p:txBody>
      </p:sp>
    </p:spTree>
    <p:extLst>
      <p:ext uri="{BB962C8B-B14F-4D97-AF65-F5344CB8AC3E}">
        <p14:creationId xmlns:p14="http://schemas.microsoft.com/office/powerpoint/2010/main" val="395098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1E5F-509B-4C82-8C3E-AE245AFA940E}"/>
              </a:ext>
            </a:extLst>
          </p:cNvPr>
          <p:cNvSpPr>
            <a:spLocks noGrp="1"/>
          </p:cNvSpPr>
          <p:nvPr>
            <p:ph type="title"/>
          </p:nvPr>
        </p:nvSpPr>
        <p:spPr/>
        <p:txBody>
          <a:bodyPr/>
          <a:lstStyle/>
          <a:p>
            <a:r>
              <a:rPr lang="da-DK" dirty="0"/>
              <a:t>Forslag til program</a:t>
            </a:r>
            <a:br>
              <a:rPr lang="da-DK" dirty="0"/>
            </a:br>
            <a:r>
              <a:rPr lang="da-DK" sz="1800" dirty="0"/>
              <a:t>Workshop: Implementeringsaktiviteter</a:t>
            </a:r>
          </a:p>
        </p:txBody>
      </p:sp>
      <p:sp>
        <p:nvSpPr>
          <p:cNvPr id="4" name="Slide Number Placeholder 3">
            <a:extLst>
              <a:ext uri="{FF2B5EF4-FFF2-40B4-BE49-F238E27FC236}">
                <a16:creationId xmlns:a16="http://schemas.microsoft.com/office/drawing/2014/main" id="{17EB0125-937F-4DE2-B2ED-F146D2109FE5}"/>
              </a:ext>
            </a:extLst>
          </p:cNvPr>
          <p:cNvSpPr>
            <a:spLocks noGrp="1"/>
          </p:cNvSpPr>
          <p:nvPr>
            <p:ph type="sldNum" sz="quarter" idx="12"/>
          </p:nvPr>
        </p:nvSpPr>
        <p:spPr>
          <a:xfrm>
            <a:off x="0" y="6912000"/>
            <a:ext cx="0" cy="0"/>
          </a:xfrm>
        </p:spPr>
        <p:txBody>
          <a:bodyPr/>
          <a:lstStyle/>
          <a:p>
            <a:fld id="{80AE25ED-097C-4BDC-A7CE-FA97BD9CA3B5}" type="slidenum">
              <a:rPr lang="da-DK" smtClean="0"/>
              <a:pPr/>
              <a:t>28</a:t>
            </a:fld>
            <a:endParaRPr lang="da-DK" dirty="0"/>
          </a:p>
        </p:txBody>
      </p:sp>
      <p:graphicFrame>
        <p:nvGraphicFramePr>
          <p:cNvPr id="5" name="Table 4">
            <a:extLst>
              <a:ext uri="{FF2B5EF4-FFF2-40B4-BE49-F238E27FC236}">
                <a16:creationId xmlns:a16="http://schemas.microsoft.com/office/drawing/2014/main" id="{57332814-A03A-4D0A-A054-0D48C24180F8}"/>
              </a:ext>
            </a:extLst>
          </p:cNvPr>
          <p:cNvGraphicFramePr>
            <a:graphicFrameLocks noGrp="1"/>
          </p:cNvGraphicFramePr>
          <p:nvPr>
            <p:extLst>
              <p:ext uri="{D42A27DB-BD31-4B8C-83A1-F6EECF244321}">
                <p14:modId xmlns:p14="http://schemas.microsoft.com/office/powerpoint/2010/main" val="2799598724"/>
              </p:ext>
            </p:extLst>
          </p:nvPr>
        </p:nvGraphicFramePr>
        <p:xfrm>
          <a:off x="698501" y="1454152"/>
          <a:ext cx="6117579" cy="3485651"/>
        </p:xfrm>
        <a:graphic>
          <a:graphicData uri="http://schemas.openxmlformats.org/drawingml/2006/table">
            <a:tbl>
              <a:tblPr firstRow="1" bandRow="1">
                <a:tableStyleId>{7E9639D4-E3E2-4D34-9284-5A2195B3D0D7}</a:tableStyleId>
              </a:tblPr>
              <a:tblGrid>
                <a:gridCol w="724217">
                  <a:extLst>
                    <a:ext uri="{9D8B030D-6E8A-4147-A177-3AD203B41FA5}">
                      <a16:colId xmlns:a16="http://schemas.microsoft.com/office/drawing/2014/main" val="368765325"/>
                    </a:ext>
                  </a:extLst>
                </a:gridCol>
                <a:gridCol w="5393362">
                  <a:extLst>
                    <a:ext uri="{9D8B030D-6E8A-4147-A177-3AD203B41FA5}">
                      <a16:colId xmlns:a16="http://schemas.microsoft.com/office/drawing/2014/main" val="2569352132"/>
                    </a:ext>
                  </a:extLst>
                </a:gridCol>
              </a:tblGrid>
              <a:tr h="305777">
                <a:tc>
                  <a:txBody>
                    <a:bodyPr/>
                    <a:lstStyle/>
                    <a:p>
                      <a:r>
                        <a:rPr lang="da-DK" sz="1200" b="0" dirty="0"/>
                        <a:t>TID</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200" b="0" dirty="0"/>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95966889"/>
                  </a:ext>
                </a:extLst>
              </a:tr>
              <a:tr h="305770">
                <a:tc>
                  <a:txBody>
                    <a:bodyPr/>
                    <a:lstStyle/>
                    <a:p>
                      <a:r>
                        <a:rPr lang="da-DK" sz="1200" dirty="0"/>
                        <a:t>10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Velkomst </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38300580"/>
                  </a:ext>
                </a:extLst>
              </a:tr>
              <a:tr h="305770">
                <a:tc>
                  <a:txBody>
                    <a:bodyPr/>
                    <a:lstStyle/>
                    <a:p>
                      <a:r>
                        <a:rPr lang="da-DK" sz="1200" dirty="0"/>
                        <a:t>10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Formålet med dagen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99826858"/>
                  </a:ext>
                </a:extLst>
              </a:tr>
              <a:tr h="30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15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Kort gennemgang af projektets gevinstdiagram</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13466266"/>
                  </a:ext>
                </a:extLst>
              </a:tr>
              <a:tr h="30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25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Fælles gennemgang af projektets implementeringsplan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78780801"/>
                  </a:ext>
                </a:extLst>
              </a:tr>
              <a:tr h="30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15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i="1" dirty="0"/>
                        <a:t>Pause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29662923"/>
                  </a:ext>
                </a:extLst>
              </a:tr>
              <a:tr h="305770">
                <a:tc>
                  <a:txBody>
                    <a:bodyPr/>
                    <a:lstStyle/>
                    <a:p>
                      <a:r>
                        <a:rPr lang="da-DK" sz="1200" dirty="0"/>
                        <a:t>20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Vurdering; udfordringsniveau i berørte organisationer</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77983130"/>
                  </a:ext>
                </a:extLst>
              </a:tr>
              <a:tr h="366857">
                <a:tc>
                  <a:txBody>
                    <a:bodyPr/>
                    <a:lstStyle/>
                    <a:p>
                      <a:r>
                        <a:rPr lang="da-DK" sz="1200" dirty="0"/>
                        <a:t>35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Mulige implementeringsaktiviteter</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04119831"/>
                  </a:ext>
                </a:extLst>
              </a:tr>
              <a:tr h="305770">
                <a:tc>
                  <a:txBody>
                    <a:bodyPr/>
                    <a:lstStyle/>
                    <a:p>
                      <a:r>
                        <a:rPr lang="da-DK" sz="1200" dirty="0"/>
                        <a:t>15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i="1" dirty="0"/>
                        <a:t>Pause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55168268"/>
                  </a:ext>
                </a:extLst>
              </a:tr>
              <a:tr h="305770">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Prioritering og udvælgelse af implementeringsaktiviteter</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30157782"/>
                  </a:ext>
                </a:extLst>
              </a:tr>
              <a:tr h="366857">
                <a:tc>
                  <a:txBody>
                    <a:bodyPr/>
                    <a:lstStyle/>
                    <a:p>
                      <a:r>
                        <a:rPr lang="da-DK" sz="1200" dirty="0"/>
                        <a:t>15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Afrunding og aftale om næste skridt</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97657107"/>
                  </a:ext>
                </a:extLst>
              </a:tr>
            </a:tbl>
          </a:graphicData>
        </a:graphic>
      </p:graphicFrame>
      <p:sp>
        <p:nvSpPr>
          <p:cNvPr id="6" name="Rectangle 5">
            <a:extLst>
              <a:ext uri="{FF2B5EF4-FFF2-40B4-BE49-F238E27FC236}">
                <a16:creationId xmlns:a16="http://schemas.microsoft.com/office/drawing/2014/main" id="{83CD5978-4EE1-47D5-B2A8-F6489B3D34E9}"/>
              </a:ext>
            </a:extLst>
          </p:cNvPr>
          <p:cNvSpPr/>
          <p:nvPr/>
        </p:nvSpPr>
        <p:spPr bwMode="auto">
          <a:xfrm>
            <a:off x="7536160" y="1454152"/>
            <a:ext cx="3952578" cy="4457698"/>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solidFill>
                  <a:schemeClr val="bg1"/>
                </a:solidFill>
                <a:effectLst/>
                <a:latin typeface="Arial" charset="0"/>
              </a:rPr>
              <a:t>TIPS OG TRICKS</a:t>
            </a:r>
            <a:endParaRPr lang="da-DK" sz="1200" dirty="0">
              <a:solidFill>
                <a:schemeClr val="bg1"/>
              </a:solidFill>
            </a:endParaRPr>
          </a:p>
          <a:p>
            <a:pPr marL="171450" indent="-171450">
              <a:lnSpc>
                <a:spcPct val="100000"/>
              </a:lnSpc>
              <a:spcBef>
                <a:spcPts val="1100"/>
              </a:spcBef>
              <a:buFont typeface="Arial" panose="020B0604020202020204" pitchFamily="34" charset="0"/>
              <a:buChar char="•"/>
            </a:pPr>
            <a:r>
              <a:rPr lang="da-DK" sz="1200" dirty="0">
                <a:solidFill>
                  <a:schemeClr val="bg1"/>
                </a:solidFill>
              </a:rPr>
              <a:t>Tænk over, hvor mange forskellige organisationer eller områder/enheder, som bliver omfattet af implementeringsaktiviteter</a:t>
            </a:r>
          </a:p>
          <a:p>
            <a:pPr marL="171450" indent="-171450">
              <a:lnSpc>
                <a:spcPct val="100000"/>
              </a:lnSpc>
              <a:spcBef>
                <a:spcPts val="1100"/>
              </a:spcBef>
              <a:buFont typeface="Arial" panose="020B0604020202020204" pitchFamily="34" charset="0"/>
              <a:buChar char="•"/>
            </a:pPr>
            <a:r>
              <a:rPr lang="da-DK" sz="1200" dirty="0">
                <a:solidFill>
                  <a:schemeClr val="bg1"/>
                </a:solidFill>
              </a:rPr>
              <a:t>Tænk over, hvilket arbejde, der udføres som en del af projektet og hvad modtagerorganisationen selv skal </a:t>
            </a:r>
            <a:r>
              <a:rPr lang="da-DK" sz="1200">
                <a:solidFill>
                  <a:schemeClr val="bg1"/>
                </a:solidFill>
              </a:rPr>
              <a:t>stå for</a:t>
            </a:r>
            <a:endParaRPr lang="da-DK" sz="1200" dirty="0">
              <a:solidFill>
                <a:schemeClr val="bg1"/>
              </a:solidFill>
            </a:endParaRPr>
          </a:p>
          <a:p>
            <a:pPr marL="171450" indent="-171450">
              <a:lnSpc>
                <a:spcPct val="100000"/>
              </a:lnSpc>
              <a:spcBef>
                <a:spcPts val="1100"/>
              </a:spcBef>
              <a:buFont typeface="Arial" panose="020B0604020202020204" pitchFamily="34" charset="0"/>
              <a:buChar char="•"/>
            </a:pPr>
            <a:r>
              <a:rPr lang="da-DK" sz="1200" dirty="0">
                <a:solidFill>
                  <a:schemeClr val="bg1"/>
                </a:solidFill>
              </a:rPr>
              <a:t>Hvis der er tale om mange selvstændige dele af organisationen kan det give god mening at lave selvstændige workshops med lederne i hver del af organisationen for sig (f.eks. for hver lokation eller forretningsområde)</a:t>
            </a:r>
          </a:p>
          <a:p>
            <a:pPr marL="171450" indent="-171450">
              <a:lnSpc>
                <a:spcPct val="100000"/>
              </a:lnSpc>
              <a:spcBef>
                <a:spcPts val="1100"/>
              </a:spcBef>
              <a:buFont typeface="Arial" panose="020B0604020202020204" pitchFamily="34" charset="0"/>
              <a:buChar char="•"/>
            </a:pPr>
            <a:r>
              <a:rPr lang="da-DK" sz="1200" dirty="0">
                <a:solidFill>
                  <a:schemeClr val="bg1"/>
                </a:solidFill>
                <a:latin typeface="+mj-lt"/>
              </a:rPr>
              <a:t>Gevinstejere bør altid deltage i dette arbejde for at sikre, at aktiviteterne støtter gevinstrealiseringen</a:t>
            </a:r>
          </a:p>
          <a:p>
            <a:pPr marL="171450" indent="-171450">
              <a:lnSpc>
                <a:spcPct val="100000"/>
              </a:lnSpc>
              <a:spcBef>
                <a:spcPts val="1100"/>
              </a:spcBef>
              <a:buFont typeface="Arial" panose="020B0604020202020204" pitchFamily="34" charset="0"/>
              <a:buChar char="•"/>
            </a:pPr>
            <a:r>
              <a:rPr lang="da-DK" altLang="da-DK" sz="1200" dirty="0">
                <a:solidFill>
                  <a:schemeClr val="bg1"/>
                </a:solidFill>
                <a:latin typeface="+mj-lt"/>
              </a:rPr>
              <a:t>Tilpas agendaen til den tid, du har </a:t>
            </a:r>
            <a:r>
              <a:rPr lang="da-DK" altLang="da-DK" sz="1200">
                <a:solidFill>
                  <a:schemeClr val="bg1"/>
                </a:solidFill>
                <a:latin typeface="+mj-lt"/>
              </a:rPr>
              <a:t>til rådighed</a:t>
            </a:r>
            <a:endParaRPr kumimoji="0" lang="da-DK" sz="1200" b="0" i="0" u="none" strike="noStrike" cap="none" normalizeH="0" baseline="0" dirty="0">
              <a:ln>
                <a:noFill/>
              </a:ln>
              <a:solidFill>
                <a:schemeClr val="bg1"/>
              </a:solidFill>
              <a:effectLst/>
              <a:latin typeface="+mj-lt"/>
            </a:endParaRPr>
          </a:p>
          <a:p>
            <a:pPr marL="171450" indent="-171450">
              <a:lnSpc>
                <a:spcPct val="100000"/>
              </a:lnSpc>
              <a:spcBef>
                <a:spcPts val="1100"/>
              </a:spcBef>
              <a:buFont typeface="Arial" panose="020B0604020202020204" pitchFamily="34" charset="0"/>
              <a:buChar char="•"/>
            </a:pPr>
            <a:r>
              <a:rPr lang="da-DK" altLang="da-DK" sz="1200" dirty="0">
                <a:solidFill>
                  <a:schemeClr val="bg1"/>
                </a:solidFill>
                <a:latin typeface="+mj-lt"/>
              </a:rPr>
              <a:t>Indlæg pauser med passende mellemrum, fx ca. </a:t>
            </a:r>
            <a:r>
              <a:rPr lang="da-DK" altLang="da-DK" sz="1200">
                <a:solidFill>
                  <a:schemeClr val="bg1"/>
                </a:solidFill>
                <a:latin typeface="+mj-lt"/>
              </a:rPr>
              <a:t>hver time</a:t>
            </a:r>
            <a:endParaRPr kumimoji="0" lang="da-DK" sz="1200" b="0" i="0" u="none" strike="noStrike" cap="none" normalizeH="0" baseline="0" dirty="0">
              <a:ln>
                <a:noFill/>
              </a:ln>
              <a:solidFill>
                <a:schemeClr val="bg1"/>
              </a:solidFill>
              <a:effectLst/>
              <a:latin typeface="Arial" charset="0"/>
            </a:endParaRPr>
          </a:p>
          <a:p>
            <a:pPr marL="171450" marR="0" indent="-171450" defTabSz="914400" rtl="0" eaLnBrk="1" fontAlgn="base" latinLnBrk="0" hangingPunct="1">
              <a:lnSpc>
                <a:spcPct val="100000"/>
              </a:lnSpc>
              <a:spcBef>
                <a:spcPts val="1100"/>
              </a:spcBef>
              <a:spcAft>
                <a:spcPct val="0"/>
              </a:spcAft>
              <a:buClrTx/>
              <a:buSzTx/>
              <a:buFont typeface="Arial" panose="020B0604020202020204" pitchFamily="34" charset="0"/>
              <a:buChar char="•"/>
              <a:tabLst/>
            </a:pPr>
            <a:endParaRPr kumimoji="0" lang="da-DK" sz="1200" b="0" i="0" u="none" strike="noStrike" cap="none" normalizeH="0" baseline="0" dirty="0">
              <a:ln>
                <a:noFill/>
              </a:ln>
              <a:solidFill>
                <a:schemeClr val="bg1"/>
              </a:solidFill>
              <a:effectLst/>
              <a:latin typeface="Arial" charset="0"/>
            </a:endParaRPr>
          </a:p>
        </p:txBody>
      </p:sp>
      <p:sp>
        <p:nvSpPr>
          <p:cNvPr id="7" name="TextBox 6">
            <a:extLst>
              <a:ext uri="{FF2B5EF4-FFF2-40B4-BE49-F238E27FC236}">
                <a16:creationId xmlns:a16="http://schemas.microsoft.com/office/drawing/2014/main" id="{3B16186D-B203-48FE-A9EA-6205C0E8C515}"/>
              </a:ext>
            </a:extLst>
          </p:cNvPr>
          <p:cNvSpPr txBox="1"/>
          <p:nvPr/>
        </p:nvSpPr>
        <p:spPr>
          <a:xfrm>
            <a:off x="704923" y="5336705"/>
            <a:ext cx="6114405"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200" i="1" dirty="0">
                <a:sym typeface="Arial" panose="020B0604020202020204" pitchFamily="34" charset="0"/>
              </a:rPr>
              <a:t>Ovenstående forslag til program varer 3 timer i alt. For eksempel fra kl. 9.00 til 12.00.</a:t>
            </a:r>
          </a:p>
        </p:txBody>
      </p:sp>
    </p:spTree>
    <p:extLst>
      <p:ext uri="{BB962C8B-B14F-4D97-AF65-F5344CB8AC3E}">
        <p14:creationId xmlns:p14="http://schemas.microsoft.com/office/powerpoint/2010/main" val="361516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03242" y="430848"/>
            <a:ext cx="9713237" cy="762000"/>
          </a:xfrm>
        </p:spPr>
        <p:txBody>
          <a:bodyPr/>
          <a:lstStyle/>
          <a:p>
            <a:r>
              <a:rPr lang="da-DK" altLang="da-DK" dirty="0"/>
              <a:t>Forslag til drejebog </a:t>
            </a:r>
            <a:br>
              <a:rPr lang="da-DK" altLang="da-DK" dirty="0"/>
            </a:br>
            <a:r>
              <a:rPr lang="da-DK" sz="1800" dirty="0"/>
              <a:t>Workshop: Implementeringsaktiviteter</a:t>
            </a:r>
            <a:endParaRPr lang="da-DK" altLang="da-DK" sz="1800" dirty="0"/>
          </a:p>
        </p:txBody>
      </p:sp>
      <p:graphicFrame>
        <p:nvGraphicFramePr>
          <p:cNvPr id="2" name="Table 1">
            <a:extLst>
              <a:ext uri="{FF2B5EF4-FFF2-40B4-BE49-F238E27FC236}">
                <a16:creationId xmlns:a16="http://schemas.microsoft.com/office/drawing/2014/main" id="{4465A066-92A8-4330-91E0-16EC04D9E2BC}"/>
              </a:ext>
            </a:extLst>
          </p:cNvPr>
          <p:cNvGraphicFramePr>
            <a:graphicFrameLocks noGrp="1"/>
          </p:cNvGraphicFramePr>
          <p:nvPr>
            <p:extLst>
              <p:ext uri="{D42A27DB-BD31-4B8C-83A1-F6EECF244321}">
                <p14:modId xmlns:p14="http://schemas.microsoft.com/office/powerpoint/2010/main" val="1505067900"/>
              </p:ext>
            </p:extLst>
          </p:nvPr>
        </p:nvGraphicFramePr>
        <p:xfrm>
          <a:off x="715848" y="1449388"/>
          <a:ext cx="10783907" cy="4581088"/>
        </p:xfrm>
        <a:graphic>
          <a:graphicData uri="http://schemas.openxmlformats.org/drawingml/2006/table">
            <a:tbl>
              <a:tblPr firstRow="1" bandRow="1">
                <a:tableStyleId>{7E9639D4-E3E2-4D34-9284-5A2195B3D0D7}</a:tableStyleId>
              </a:tblPr>
              <a:tblGrid>
                <a:gridCol w="640230">
                  <a:extLst>
                    <a:ext uri="{9D8B030D-6E8A-4147-A177-3AD203B41FA5}">
                      <a16:colId xmlns:a16="http://schemas.microsoft.com/office/drawing/2014/main" val="1281089233"/>
                    </a:ext>
                  </a:extLst>
                </a:gridCol>
                <a:gridCol w="1368152">
                  <a:extLst>
                    <a:ext uri="{9D8B030D-6E8A-4147-A177-3AD203B41FA5}">
                      <a16:colId xmlns:a16="http://schemas.microsoft.com/office/drawing/2014/main" val="673618399"/>
                    </a:ext>
                  </a:extLst>
                </a:gridCol>
                <a:gridCol w="1944216">
                  <a:extLst>
                    <a:ext uri="{9D8B030D-6E8A-4147-A177-3AD203B41FA5}">
                      <a16:colId xmlns:a16="http://schemas.microsoft.com/office/drawing/2014/main" val="272363041"/>
                    </a:ext>
                  </a:extLst>
                </a:gridCol>
                <a:gridCol w="6831309">
                  <a:extLst>
                    <a:ext uri="{9D8B030D-6E8A-4147-A177-3AD203B41FA5}">
                      <a16:colId xmlns:a16="http://schemas.microsoft.com/office/drawing/2014/main" val="3851267216"/>
                    </a:ext>
                  </a:extLst>
                </a:gridCol>
              </a:tblGrid>
              <a:tr h="414591">
                <a:tc>
                  <a:txBody>
                    <a:bodyPr/>
                    <a:lstStyle/>
                    <a:p>
                      <a:r>
                        <a:rPr lang="da-DK" sz="1050" b="0" dirty="0"/>
                        <a:t>TID</a:t>
                      </a:r>
                    </a:p>
                  </a:txBody>
                  <a:tcPr>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050" b="0" dirty="0"/>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050" b="0" dirty="0"/>
                        <a:t>FORMÅL MED 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050" b="0" dirty="0"/>
                        <a:t>FACILITERING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792034988"/>
                  </a:ext>
                </a:extLst>
              </a:tr>
              <a:tr h="399235">
                <a:tc>
                  <a:txBody>
                    <a:bodyPr/>
                    <a:lstStyle/>
                    <a:p>
                      <a:r>
                        <a:rPr lang="da-DK" sz="1000" dirty="0"/>
                        <a:t>10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Velkomst </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At skabe </a:t>
                      </a:r>
                      <a:r>
                        <a:rPr lang="da-DK" sz="1000"/>
                        <a:t>klarhed om,hvad </a:t>
                      </a:r>
                      <a:r>
                        <a:rPr lang="da-DK" sz="1000" dirty="0"/>
                        <a:t>der skal ske og hvem, der deltager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t>Velkommen til alle og præsentation af deltagere</a:t>
                      </a:r>
                    </a:p>
                    <a:p>
                      <a:pPr marL="171450" indent="-171450">
                        <a:buFontTx/>
                        <a:buChar char="-"/>
                      </a:pPr>
                      <a:r>
                        <a:rPr lang="da-DK" sz="1000" dirty="0"/>
                        <a:t>Gennemgang af program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89680157"/>
                  </a:ext>
                </a:extLst>
              </a:tr>
              <a:tr h="706340">
                <a:tc>
                  <a:txBody>
                    <a:bodyPr/>
                    <a:lstStyle/>
                    <a:p>
                      <a:r>
                        <a:rPr lang="da-DK" sz="1000" dirty="0"/>
                        <a:t>10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Formålet med dagen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At skabe en fælles forståelse af formål med workshop</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t>Gennemgang af formål med dagen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ltLang="da-DK" sz="1000" dirty="0"/>
                        <a:t>Kort oprids af status på gevinstarbejdet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altLang="da-DK" sz="1000" dirty="0"/>
                        <a:t>Forklar sammenhængen mellem implementeringsaktiviteter og gevinstrealisering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341920"/>
                  </a:ext>
                </a:extLst>
              </a:tr>
              <a:tr h="399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15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Kort gennemgang af projektets gevinstdiagram</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lnSpc>
                          <a:spcPct val="100000"/>
                        </a:lnSpc>
                        <a:spcBef>
                          <a:spcPts val="600"/>
                        </a:spcBef>
                        <a:buFont typeface="+mj-lt"/>
                        <a:buNone/>
                        <a:defRPr/>
                      </a:pPr>
                      <a:r>
                        <a:rPr lang="da-DK" sz="1000" dirty="0">
                          <a:latin typeface="Arial" charset="0"/>
                        </a:rPr>
                        <a:t>At rammesætte projektet og give status på den indledende proces</a:t>
                      </a:r>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t>Gennemgang af gevinstdiagram</a:t>
                      </a:r>
                    </a:p>
                    <a:p>
                      <a:pPr marL="171450" indent="-171450">
                        <a:buFontTx/>
                        <a:buChar char="-"/>
                      </a:pPr>
                      <a:r>
                        <a:rPr lang="da-DK" sz="1000" dirty="0"/>
                        <a:t>Spørgsmål og refleksioner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33589865"/>
                  </a:ext>
                </a:extLst>
              </a:tr>
              <a:tr h="595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25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Fælles gennemgang af projektets implementeringsplan</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Arial" charset="0"/>
                        </a:rPr>
                        <a:t>At skabe en fælles forståelse for projektets implementeringsplan</a:t>
                      </a:r>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000" dirty="0"/>
                        <a:t>Gennemgå projektplanen og fremhæv, hvornår leverancerne skal tages i brug og hvilke implementeringsaktiviteter, der udføres som en del af projektet.</a:t>
                      </a:r>
                      <a:endParaRPr lang="da-DK" alt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52129159"/>
                  </a:ext>
                </a:extLst>
              </a:tr>
              <a:tr h="362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15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i="1" dirty="0"/>
                        <a:t>Pause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57451693"/>
                  </a:ext>
                </a:extLst>
              </a:tr>
              <a:tr h="689580">
                <a:tc>
                  <a:txBody>
                    <a:bodyPr/>
                    <a:lstStyle/>
                    <a:p>
                      <a:r>
                        <a:rPr lang="da-DK" sz="1000" dirty="0"/>
                        <a:t>20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t>Vurdering af udfordringsniveau i berørte organisationer</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Arial" charset="0"/>
                        </a:rPr>
                        <a:t>At opnå enighed om projektets overordnede formål og den forandring, som projektet forventes at skabe. </a:t>
                      </a:r>
                      <a:endParaRPr lang="da-DK" sz="1000" dirty="0"/>
                    </a:p>
                    <a:p>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dirty="0"/>
                        <a:t>Øvelse: Udfordringsvurdering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sz="1000" b="0" dirty="0"/>
                        <a:t>Liste med modtagerorganisationer eller berørte brugergrupper mv. udarbejdes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sz="1000" b="0" dirty="0"/>
                        <a:t>For hver enhed på listen giver deltagerne deres vurdering af, hvor stor forandringsudfordringen er, efter projektets implementeringsplan er gennemført. Dvs. hvor stor er opgaven for forretningen efter projektafslutningen?</a:t>
                      </a:r>
                      <a:endParaRPr lang="da-DK" alt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65898788"/>
                  </a:ext>
                </a:extLst>
              </a:tr>
              <a:tr h="274364">
                <a:tc>
                  <a:txBody>
                    <a:bodyPr/>
                    <a:lstStyle/>
                    <a:p>
                      <a:r>
                        <a:rPr lang="da-DK" sz="1000" dirty="0"/>
                        <a:t>35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rgbClr val="031D5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t>Mulige implementerings-aktiviteter</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rgbClr val="031D5C"/>
                      </a:solidFill>
                      <a:prstDash val="solid"/>
                      <a:round/>
                      <a:headEnd type="none" w="med" len="med"/>
                      <a:tailEnd type="none" w="med" len="med"/>
                    </a:lnB>
                  </a:tcPr>
                </a:tc>
                <a:tc>
                  <a:txBody>
                    <a:bodyPr/>
                    <a:lstStyle/>
                    <a:p>
                      <a:r>
                        <a:rPr lang="da-DK" sz="1000" dirty="0"/>
                        <a:t>At</a:t>
                      </a:r>
                      <a:r>
                        <a:rPr lang="da-DK" sz="1000" baseline="0" dirty="0"/>
                        <a:t> skabe ideer til implementeringsaktiviteter</a:t>
                      </a:r>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rgbClr val="031D5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000" dirty="0"/>
                        <a:t>Øvelse 2: Brainstorm implementeringsaktiviteter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altLang="da-DK" sz="1000" dirty="0"/>
                        <a:t>Med udgangspunkt i udfordringsvurderingen </a:t>
                      </a:r>
                      <a:r>
                        <a:rPr lang="da-DK" altLang="da-DK" sz="1000" dirty="0" err="1"/>
                        <a:t>brainstormer</a:t>
                      </a:r>
                      <a:r>
                        <a:rPr lang="da-DK" altLang="da-DK" sz="1000" dirty="0"/>
                        <a:t> deltagerne enkeltvis eller i mindre grupper på implementeringstiltag (skrives på papkort)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altLang="da-DK" sz="1000" dirty="0"/>
                        <a:t>Der præsenteres </a:t>
                      </a:r>
                      <a:r>
                        <a:rPr lang="da-DK" altLang="da-DK" sz="1000"/>
                        <a:t>i plenum,og </a:t>
                      </a:r>
                      <a:r>
                        <a:rPr lang="da-DK" altLang="da-DK" sz="1000" dirty="0"/>
                        <a:t>papkortene med implementeringsaktiviteter hænges op på de relevante enheder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9525" cap="flat" cmpd="sng" algn="ctr">
                      <a:solidFill>
                        <a:srgbClr val="031D5C"/>
                      </a:solidFill>
                      <a:prstDash val="solid"/>
                      <a:round/>
                      <a:headEnd type="none" w="med" len="med"/>
                      <a:tailEnd type="none" w="med" len="med"/>
                    </a:lnB>
                  </a:tcPr>
                </a:tc>
                <a:extLst>
                  <a:ext uri="{0D108BD9-81ED-4DB2-BD59-A6C34878D82A}">
                    <a16:rowId xmlns:a16="http://schemas.microsoft.com/office/drawing/2014/main" val="1946528681"/>
                  </a:ext>
                </a:extLst>
              </a:tr>
            </a:tbl>
          </a:graphicData>
        </a:graphic>
      </p:graphicFrame>
      <p:sp>
        <p:nvSpPr>
          <p:cNvPr id="4" name="TextBox 3">
            <a:extLst>
              <a:ext uri="{FF2B5EF4-FFF2-40B4-BE49-F238E27FC236}">
                <a16:creationId xmlns:a16="http://schemas.microsoft.com/office/drawing/2014/main" id="{A622CDF6-F0CE-4924-BF4D-7BB1EF56D9FB}"/>
              </a:ext>
            </a:extLst>
          </p:cNvPr>
          <p:cNvSpPr txBox="1"/>
          <p:nvPr/>
        </p:nvSpPr>
        <p:spPr>
          <a:xfrm>
            <a:off x="10914239" y="461703"/>
            <a:ext cx="576064" cy="153888"/>
          </a:xfrm>
          <a:prstGeom prst="rect">
            <a:avLst/>
          </a:prstGeom>
          <a:noFill/>
        </p:spPr>
        <p:txBody>
          <a:bodyPr wrap="square" lIns="0" tIns="0" rIns="0" bIns="0" rtlCol="0">
            <a:spAutoFit/>
          </a:bodyPr>
          <a:lstStyle/>
          <a:p>
            <a:pPr>
              <a:lnSpc>
                <a:spcPct val="100000"/>
              </a:lnSpc>
              <a:spcBef>
                <a:spcPts val="1100"/>
              </a:spcBef>
            </a:pPr>
            <a:r>
              <a:rPr lang="da-DK" sz="1000" dirty="0"/>
              <a:t>Side 1/3</a:t>
            </a:r>
          </a:p>
        </p:txBody>
      </p:sp>
      <p:sp>
        <p:nvSpPr>
          <p:cNvPr id="3" name="Slide Number Placeholder 2">
            <a:extLst>
              <a:ext uri="{FF2B5EF4-FFF2-40B4-BE49-F238E27FC236}">
                <a16:creationId xmlns:a16="http://schemas.microsoft.com/office/drawing/2014/main" id="{ADD7B327-2E83-4B9C-9799-8C743ABED0C7}"/>
              </a:ext>
            </a:extLst>
          </p:cNvPr>
          <p:cNvSpPr>
            <a:spLocks noGrp="1"/>
          </p:cNvSpPr>
          <p:nvPr>
            <p:ph type="sldNum" sz="quarter" idx="12"/>
          </p:nvPr>
        </p:nvSpPr>
        <p:spPr/>
        <p:txBody>
          <a:bodyPr/>
          <a:lstStyle/>
          <a:p>
            <a:fld id="{80AE25ED-097C-4BDC-A7CE-FA97BD9CA3B5}" type="slidenum">
              <a:rPr lang="da-DK" smtClean="0"/>
              <a:pPr/>
              <a:t>29</a:t>
            </a:fld>
            <a:endParaRPr lang="da-DK" dirty="0"/>
          </a:p>
        </p:txBody>
      </p:sp>
    </p:spTree>
    <p:extLst>
      <p:ext uri="{BB962C8B-B14F-4D97-AF65-F5344CB8AC3E}">
        <p14:creationId xmlns:p14="http://schemas.microsoft.com/office/powerpoint/2010/main" val="233882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4BCD34F3-38C7-4979-A4E8-01D08B893C61}"/>
              </a:ext>
            </a:extLst>
          </p:cNvPr>
          <p:cNvSpPr txBox="1"/>
          <p:nvPr/>
        </p:nvSpPr>
        <p:spPr>
          <a:xfrm>
            <a:off x="6096000" y="1124744"/>
            <a:ext cx="5397500" cy="5070299"/>
          </a:xfrm>
          <a:prstGeom prst="rect">
            <a:avLst/>
          </a:prstGeom>
          <a:noFill/>
        </p:spPr>
        <p:txBody>
          <a:bodyPr wrap="square" lIns="0" tIns="0" rIns="0" bIns="0" rtlCol="0">
            <a:spAutoFit/>
          </a:bodyPr>
          <a:lstStyle/>
          <a:p>
            <a:pPr marL="0" indent="0">
              <a:buFont typeface="Arial" panose="020B0604020202020204" pitchFamily="34" charset="0"/>
              <a:buNone/>
            </a:pPr>
            <a:r>
              <a:rPr lang="da-DK" sz="1200" b="1" kern="0" dirty="0">
                <a:solidFill>
                  <a:srgbClr val="031D5C"/>
                </a:solidFill>
              </a:rPr>
              <a:t>TRIN I GEVINSTREALISERINGSPROCESSEN</a:t>
            </a:r>
          </a:p>
          <a:p>
            <a:pPr marL="0" indent="0">
              <a:buFont typeface="Arial" panose="020B0604020202020204" pitchFamily="34" charset="0"/>
              <a:buNone/>
            </a:pPr>
            <a:r>
              <a:rPr lang="da-DK" sz="1200" kern="0" dirty="0"/>
              <a:t>Da gevinstrealisering er en iterativ proces, kan de enkelte workshops med fordel afholdes flere gange i projektforløbet med henblik på at opdatere </a:t>
            </a:r>
            <a:r>
              <a:rPr lang="da-DK" sz="1200" i="1" kern="0" dirty="0"/>
              <a:t>Projektgrundlaget</a:t>
            </a:r>
            <a:r>
              <a:rPr lang="da-DK" sz="1200" kern="0" dirty="0"/>
              <a:t> og </a:t>
            </a:r>
            <a:r>
              <a:rPr lang="da-DK" sz="1200" i="1" kern="0" dirty="0"/>
              <a:t>Business </a:t>
            </a:r>
            <a:r>
              <a:rPr lang="da-DK" sz="1200" i="1" kern="0"/>
              <a:t>case-grundlaget</a:t>
            </a:r>
            <a:r>
              <a:rPr lang="da-DK" sz="1200" kern="0"/>
              <a:t>. </a:t>
            </a:r>
            <a:endParaRPr lang="da-DK" sz="1200" kern="0" dirty="0"/>
          </a:p>
          <a:p>
            <a:pPr marL="0" indent="0">
              <a:buFont typeface="Arial" panose="020B0604020202020204" pitchFamily="34" charset="0"/>
              <a:buNone/>
            </a:pPr>
            <a:endParaRPr lang="da-DK" sz="1200" kern="0" dirty="0"/>
          </a:p>
          <a:p>
            <a:pPr marL="0" indent="0">
              <a:buFont typeface="Arial" panose="020B0604020202020204" pitchFamily="34" charset="0"/>
              <a:buNone/>
            </a:pPr>
            <a:endParaRPr lang="da-DK" sz="1200" kern="0" dirty="0"/>
          </a:p>
          <a:p>
            <a:pPr marL="0" indent="0">
              <a:buFont typeface="Arial" panose="020B0604020202020204" pitchFamily="34" charset="0"/>
              <a:buNone/>
            </a:pPr>
            <a:endParaRPr lang="da-DK" sz="1200" kern="0" dirty="0"/>
          </a:p>
          <a:p>
            <a:pPr marL="0" indent="0">
              <a:buFont typeface="Arial" panose="020B0604020202020204" pitchFamily="34" charset="0"/>
              <a:buNone/>
            </a:pPr>
            <a:endParaRPr lang="da-DK" sz="1200" kern="0" dirty="0"/>
          </a:p>
          <a:p>
            <a:pPr marL="0" indent="0">
              <a:buFont typeface="Arial" panose="020B0604020202020204" pitchFamily="34" charset="0"/>
              <a:buNone/>
            </a:pPr>
            <a:endParaRPr lang="da-DK" sz="1200" kern="0" dirty="0"/>
          </a:p>
          <a:p>
            <a:pPr marL="0" indent="0">
              <a:buFont typeface="Arial" panose="020B0604020202020204" pitchFamily="34" charset="0"/>
              <a:buNone/>
            </a:pPr>
            <a:endParaRPr lang="da-DK" sz="1200" kern="0" dirty="0"/>
          </a:p>
          <a:p>
            <a:pPr marL="0" indent="0">
              <a:buFont typeface="Arial" panose="020B0604020202020204" pitchFamily="34" charset="0"/>
              <a:buNone/>
            </a:pPr>
            <a:endParaRPr lang="da-DK" sz="1200" kern="0" dirty="0"/>
          </a:p>
          <a:p>
            <a:pPr marL="0" indent="0">
              <a:buFont typeface="Arial" panose="020B0604020202020204" pitchFamily="34" charset="0"/>
              <a:buNone/>
            </a:pPr>
            <a:endParaRPr lang="da-DK" sz="1200" kern="0" dirty="0"/>
          </a:p>
          <a:p>
            <a:pPr marL="0" indent="0">
              <a:buFont typeface="Arial" panose="020B0604020202020204" pitchFamily="34" charset="0"/>
              <a:buNone/>
            </a:pPr>
            <a:endParaRPr lang="da-DK" sz="1200" kern="0" dirty="0"/>
          </a:p>
          <a:p>
            <a:endParaRPr lang="da-DK" sz="400" dirty="0"/>
          </a:p>
          <a:p>
            <a:r>
              <a:rPr lang="da-DK" sz="1200" dirty="0"/>
              <a:t>Det er god praksis, at projektlederen får hjælp fra en facilitator til at planlægge og afholde de enkelte workshop. Det giver projektlederen mulighed for at være en aktiv del af workshoppen og kunne byde ind med input og perspektiver på lige vilkår med de andre workshopdeltagere. </a:t>
            </a:r>
          </a:p>
          <a:p>
            <a:r>
              <a:rPr lang="da-DK" sz="1200" dirty="0"/>
              <a:t>Drejebogen omhandler gevinstrealisering på projektniveau. Gevinstrealisering på programniveau kræver skalering og tilpasning.</a:t>
            </a:r>
          </a:p>
        </p:txBody>
      </p:sp>
      <p:sp>
        <p:nvSpPr>
          <p:cNvPr id="2" name="Title 1">
            <a:extLst>
              <a:ext uri="{FF2B5EF4-FFF2-40B4-BE49-F238E27FC236}">
                <a16:creationId xmlns:a16="http://schemas.microsoft.com/office/drawing/2014/main" id="{E5E8CBB9-65D1-41B1-8629-E0DBB3BFC09E}"/>
              </a:ext>
            </a:extLst>
          </p:cNvPr>
          <p:cNvSpPr>
            <a:spLocks noGrp="1"/>
          </p:cNvSpPr>
          <p:nvPr>
            <p:ph type="title"/>
          </p:nvPr>
        </p:nvSpPr>
        <p:spPr/>
        <p:txBody>
          <a:bodyPr/>
          <a:lstStyle/>
          <a:p>
            <a:r>
              <a:rPr lang="da-DK" dirty="0"/>
              <a:t>Introduktion</a:t>
            </a:r>
          </a:p>
        </p:txBody>
      </p:sp>
      <p:sp>
        <p:nvSpPr>
          <p:cNvPr id="4" name="Slide Number Placeholder 3">
            <a:extLst>
              <a:ext uri="{FF2B5EF4-FFF2-40B4-BE49-F238E27FC236}">
                <a16:creationId xmlns:a16="http://schemas.microsoft.com/office/drawing/2014/main" id="{F8585DDD-D750-45AD-8B19-0823ECC94379}"/>
              </a:ext>
            </a:extLst>
          </p:cNvPr>
          <p:cNvSpPr>
            <a:spLocks noGrp="1"/>
          </p:cNvSpPr>
          <p:nvPr>
            <p:ph type="sldNum" sz="quarter" idx="12"/>
          </p:nvPr>
        </p:nvSpPr>
        <p:spPr>
          <a:xfrm>
            <a:off x="0" y="6695976"/>
            <a:ext cx="0" cy="0"/>
          </a:xfrm>
        </p:spPr>
        <p:txBody>
          <a:bodyPr/>
          <a:lstStyle/>
          <a:p>
            <a:fld id="{80AE25ED-097C-4BDC-A7CE-FA97BD9CA3B5}" type="slidenum">
              <a:rPr lang="da-DK" smtClean="0"/>
              <a:pPr/>
              <a:t>3</a:t>
            </a:fld>
            <a:endParaRPr lang="da-DK" dirty="0"/>
          </a:p>
        </p:txBody>
      </p:sp>
      <p:sp>
        <p:nvSpPr>
          <p:cNvPr id="9" name="TextBox 8">
            <a:extLst>
              <a:ext uri="{FF2B5EF4-FFF2-40B4-BE49-F238E27FC236}">
                <a16:creationId xmlns:a16="http://schemas.microsoft.com/office/drawing/2014/main" id="{103E4573-3A54-4D85-95F9-9A3FD877CF7C}"/>
              </a:ext>
            </a:extLst>
          </p:cNvPr>
          <p:cNvSpPr txBox="1"/>
          <p:nvPr/>
        </p:nvSpPr>
        <p:spPr>
          <a:xfrm>
            <a:off x="695325" y="1124744"/>
            <a:ext cx="5119688" cy="5224187"/>
          </a:xfrm>
          <a:prstGeom prst="rect">
            <a:avLst/>
          </a:prstGeom>
          <a:noFill/>
        </p:spPr>
        <p:txBody>
          <a:bodyPr wrap="square" lIns="0" tIns="0" rIns="0" bIns="0" rtlCol="0">
            <a:spAutoFit/>
          </a:bodyPr>
          <a:lstStyle/>
          <a:p>
            <a:pPr marL="0" indent="0">
              <a:buNone/>
            </a:pPr>
            <a:r>
              <a:rPr lang="da-DK" sz="1200" b="1" dirty="0">
                <a:solidFill>
                  <a:srgbClr val="031D5C"/>
                </a:solidFill>
              </a:rPr>
              <a:t>FORMÅL</a:t>
            </a:r>
          </a:p>
          <a:p>
            <a:pPr marL="0" indent="0">
              <a:buNone/>
            </a:pPr>
            <a:r>
              <a:rPr lang="da-DK" sz="1200" dirty="0"/>
              <a:t>Drejebogen har til formål at give projektlederen og facilitatorer af workshops i gevinstrealiseringsforløbet en konkret ‘</a:t>
            </a:r>
            <a:r>
              <a:rPr lang="da-DK" sz="1200" dirty="0" err="1"/>
              <a:t>hands-on</a:t>
            </a:r>
            <a:r>
              <a:rPr lang="da-DK" sz="1200" dirty="0"/>
              <a:t>’-guide til at arbejde med gevinster i statslige it-projekter.</a:t>
            </a:r>
          </a:p>
          <a:p>
            <a:pPr marL="0" indent="0">
              <a:buNone/>
            </a:pPr>
            <a:r>
              <a:rPr lang="da-DK" sz="1200" dirty="0"/>
              <a:t>Afholdelse af de beskrevne workshops og arbejdsmøder vil give projektet et solidt grundlag for at udarbejde de afsnit i </a:t>
            </a:r>
            <a:r>
              <a:rPr lang="da-DK" sz="1200" i="1" dirty="0"/>
              <a:t>Projektgrundlaget</a:t>
            </a:r>
            <a:r>
              <a:rPr lang="da-DK" sz="1200" dirty="0"/>
              <a:t> og </a:t>
            </a:r>
            <a:r>
              <a:rPr lang="da-DK" sz="1200" i="1" dirty="0"/>
              <a:t>Business case-grundlaget</a:t>
            </a:r>
            <a:r>
              <a:rPr lang="da-DK" sz="1200" dirty="0"/>
              <a:t>, der omhandler gevinstrealisering.</a:t>
            </a:r>
          </a:p>
          <a:p>
            <a:pPr marL="0" indent="0">
              <a:buNone/>
            </a:pPr>
            <a:r>
              <a:rPr lang="da-DK" sz="1200" dirty="0"/>
              <a:t>Hensigten er at give inspiration til planlægning og </a:t>
            </a:r>
            <a:r>
              <a:rPr lang="da-DK" sz="1200" dirty="0" err="1"/>
              <a:t>facilitering</a:t>
            </a:r>
            <a:r>
              <a:rPr lang="da-DK" sz="1200" dirty="0"/>
              <a:t> af workshops. Drejebogen er ikke en facitliste. Projektet kan vælge at køre flere eller færre workshops og må naturligvis også gerne definere egne dagsordener og fremgangsmåder. </a:t>
            </a:r>
          </a:p>
          <a:p>
            <a:pPr marL="0" indent="0">
              <a:buNone/>
            </a:pPr>
            <a:r>
              <a:rPr lang="da-DK" sz="1200" b="1" dirty="0">
                <a:solidFill>
                  <a:srgbClr val="031D5C"/>
                </a:solidFill>
              </a:rPr>
              <a:t>INDHOLD</a:t>
            </a:r>
          </a:p>
          <a:p>
            <a:pPr marL="0" indent="0">
              <a:buNone/>
            </a:pPr>
            <a:r>
              <a:rPr lang="da-DK" sz="1200" dirty="0"/>
              <a:t>Drejebogen indeholder detaljerede beskrivelser af fire anbefalede workshops. </a:t>
            </a:r>
          </a:p>
          <a:p>
            <a:pPr marL="228600" indent="-228600">
              <a:spcBef>
                <a:spcPts val="300"/>
              </a:spcBef>
              <a:buFont typeface="+mj-lt"/>
              <a:buAutoNum type="arabicPeriod"/>
            </a:pPr>
            <a:r>
              <a:rPr lang="da-DK" sz="1200" b="1" dirty="0"/>
              <a:t>Potentialevurdering</a:t>
            </a:r>
            <a:r>
              <a:rPr lang="da-DK" sz="1200" dirty="0"/>
              <a:t>, der egner sig til en tidlig analyse af projektets gevinstpotentiale. Output er et overordnet gevinstdiagram, der viser sammenhæng mellem formål, gevinster og leverancer.</a:t>
            </a:r>
          </a:p>
          <a:p>
            <a:pPr marL="228600" indent="-228600">
              <a:spcBef>
                <a:spcPts val="300"/>
              </a:spcBef>
              <a:buFont typeface="+mj-lt"/>
              <a:buAutoNum type="arabicPeriod"/>
            </a:pPr>
            <a:r>
              <a:rPr lang="da-DK" sz="1200" b="1" dirty="0"/>
              <a:t>Gevinstdiagram</a:t>
            </a:r>
            <a:r>
              <a:rPr lang="da-DK" sz="1200" dirty="0"/>
              <a:t>, der resulterer i udarbejdelsen af et fuldt gevinstdiagram inkl. kompetencer og adfærd.</a:t>
            </a:r>
          </a:p>
          <a:p>
            <a:pPr marL="228600" indent="-228600">
              <a:spcBef>
                <a:spcPts val="300"/>
              </a:spcBef>
              <a:buFont typeface="+mj-lt"/>
              <a:buAutoNum type="arabicPeriod"/>
            </a:pPr>
            <a:r>
              <a:rPr lang="da-DK" sz="1200" b="1" dirty="0"/>
              <a:t>Gevinstbeskrivelser</a:t>
            </a:r>
            <a:r>
              <a:rPr lang="da-DK" sz="1200" dirty="0"/>
              <a:t>, der støtter en nærmere analyse af projektets gevinster.</a:t>
            </a:r>
          </a:p>
          <a:p>
            <a:pPr marL="228600" indent="-228600">
              <a:spcBef>
                <a:spcPts val="300"/>
              </a:spcBef>
              <a:buFont typeface="+mj-lt"/>
              <a:buAutoNum type="arabicPeriod"/>
            </a:pPr>
            <a:r>
              <a:rPr lang="da-DK" sz="1200" b="1" dirty="0"/>
              <a:t>Implementeringsaktiviteter</a:t>
            </a:r>
            <a:r>
              <a:rPr lang="da-DK" sz="1200" dirty="0"/>
              <a:t>, som resulterer i en beskrivelse af de nødvendige aktiviteter til at sikre en god organisatorisk implementering.</a:t>
            </a:r>
          </a:p>
        </p:txBody>
      </p:sp>
      <p:sp>
        <p:nvSpPr>
          <p:cNvPr id="5" name="TextBox 4">
            <a:extLst>
              <a:ext uri="{FF2B5EF4-FFF2-40B4-BE49-F238E27FC236}">
                <a16:creationId xmlns:a16="http://schemas.microsoft.com/office/drawing/2014/main" id="{AC694374-45C1-481E-A274-24BB5F91BB63}"/>
              </a:ext>
            </a:extLst>
          </p:cNvPr>
          <p:cNvSpPr txBox="1"/>
          <p:nvPr/>
        </p:nvSpPr>
        <p:spPr>
          <a:xfrm>
            <a:off x="-2688975" y="3429000"/>
            <a:ext cx="2232248" cy="3632405"/>
          </a:xfrm>
          <a:prstGeom prst="rect">
            <a:avLst/>
          </a:prstGeom>
          <a:noFill/>
        </p:spPr>
        <p:txBody>
          <a:bodyPr wrap="square" lIns="0" tIns="0" rIns="0" bIns="0" rtlCol="0">
            <a:spAutoFit/>
          </a:bodyPr>
          <a:lstStyle/>
          <a:p>
            <a:pPr marL="171450" lvl="0" indent="-171450">
              <a:spcBef>
                <a:spcPts val="300"/>
              </a:spcBef>
              <a:buFont typeface="Arial" panose="020B0604020202020204" pitchFamily="34" charset="0"/>
              <a:buChar char="•"/>
            </a:pPr>
            <a:r>
              <a:rPr lang="da-DK" sz="1200" dirty="0">
                <a:solidFill>
                  <a:srgbClr val="000000"/>
                </a:solidFill>
              </a:rPr>
              <a:t>Formål og output fra workshop</a:t>
            </a:r>
          </a:p>
          <a:p>
            <a:pPr marL="171450" lvl="0" indent="-171450">
              <a:spcBef>
                <a:spcPts val="300"/>
              </a:spcBef>
              <a:buFont typeface="Arial" panose="020B0604020202020204" pitchFamily="34" charset="0"/>
              <a:buChar char="•"/>
            </a:pPr>
            <a:r>
              <a:rPr lang="da-DK" sz="1200" dirty="0">
                <a:solidFill>
                  <a:srgbClr val="000000"/>
                </a:solidFill>
              </a:rPr>
              <a:t>Anbefalinger til deltagerkredsen</a:t>
            </a:r>
          </a:p>
          <a:p>
            <a:pPr marL="171450" lvl="0" indent="-171450">
              <a:spcBef>
                <a:spcPts val="300"/>
              </a:spcBef>
              <a:buFont typeface="Arial" panose="020B0604020202020204" pitchFamily="34" charset="0"/>
              <a:buChar char="•"/>
            </a:pPr>
            <a:r>
              <a:rPr lang="da-DK" sz="1200" dirty="0">
                <a:solidFill>
                  <a:srgbClr val="000000"/>
                </a:solidFill>
              </a:rPr>
              <a:t>Forslag til program og tidsestimat for de enkelte programpunkter</a:t>
            </a:r>
          </a:p>
          <a:p>
            <a:pPr marL="171450" lvl="0" indent="-171450">
              <a:spcBef>
                <a:spcPts val="300"/>
              </a:spcBef>
              <a:buFont typeface="Arial" panose="020B0604020202020204" pitchFamily="34" charset="0"/>
              <a:buChar char="•"/>
            </a:pPr>
            <a:r>
              <a:rPr lang="da-DK" sz="1200" dirty="0">
                <a:solidFill>
                  <a:srgbClr val="000000"/>
                </a:solidFill>
              </a:rPr>
              <a:t>Projektlederens rolle før, under og efter workshoppen</a:t>
            </a:r>
          </a:p>
          <a:p>
            <a:pPr marL="171450" lvl="0" indent="-171450">
              <a:spcBef>
                <a:spcPts val="300"/>
              </a:spcBef>
              <a:buFont typeface="Arial" panose="020B0604020202020204" pitchFamily="34" charset="0"/>
              <a:buChar char="•"/>
            </a:pPr>
            <a:r>
              <a:rPr lang="da-DK" sz="1200" dirty="0">
                <a:solidFill>
                  <a:srgbClr val="000000"/>
                </a:solidFill>
              </a:rPr>
              <a:t>Forslag til drejebog med trinvis guide til </a:t>
            </a:r>
            <a:r>
              <a:rPr lang="da-DK" sz="1200" dirty="0" err="1">
                <a:solidFill>
                  <a:srgbClr val="000000"/>
                </a:solidFill>
              </a:rPr>
              <a:t>facilitering</a:t>
            </a:r>
            <a:r>
              <a:rPr lang="da-DK" sz="1200" dirty="0">
                <a:solidFill>
                  <a:srgbClr val="000000"/>
                </a:solidFill>
              </a:rPr>
              <a:t> af workshoppen</a:t>
            </a:r>
          </a:p>
          <a:p>
            <a:pPr marL="171450" lvl="0" indent="-171450">
              <a:spcBef>
                <a:spcPts val="300"/>
              </a:spcBef>
              <a:buFont typeface="Arial" panose="020B0604020202020204" pitchFamily="34" charset="0"/>
              <a:buChar char="•"/>
            </a:pPr>
            <a:r>
              <a:rPr lang="da-DK" sz="1200" dirty="0">
                <a:solidFill>
                  <a:srgbClr val="000000"/>
                </a:solidFill>
              </a:rPr>
              <a:t>Standard præsentationsmateriale, som kan tilpasses </a:t>
            </a:r>
          </a:p>
          <a:p>
            <a:pPr>
              <a:lnSpc>
                <a:spcPct val="100000"/>
              </a:lnSpc>
              <a:spcBef>
                <a:spcPts val="1100"/>
              </a:spcBef>
            </a:pPr>
            <a:endParaRPr lang="da-DK" sz="2000" dirty="0" err="1"/>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0124" y="2259727"/>
            <a:ext cx="5428795" cy="233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934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03242" y="430848"/>
            <a:ext cx="9713237" cy="762000"/>
          </a:xfrm>
        </p:spPr>
        <p:txBody>
          <a:bodyPr/>
          <a:lstStyle/>
          <a:p>
            <a:r>
              <a:rPr lang="da-DK" altLang="da-DK" dirty="0"/>
              <a:t>Forslag til drejebog </a:t>
            </a:r>
            <a:br>
              <a:rPr lang="da-DK" altLang="da-DK" dirty="0"/>
            </a:br>
            <a:r>
              <a:rPr lang="da-DK" sz="1800" dirty="0"/>
              <a:t>Workshop: Implementeringsaktiviteter</a:t>
            </a:r>
            <a:endParaRPr lang="da-DK" altLang="da-DK" sz="1800" dirty="0"/>
          </a:p>
        </p:txBody>
      </p:sp>
      <p:graphicFrame>
        <p:nvGraphicFramePr>
          <p:cNvPr id="2" name="Table 1">
            <a:extLst>
              <a:ext uri="{FF2B5EF4-FFF2-40B4-BE49-F238E27FC236}">
                <a16:creationId xmlns:a16="http://schemas.microsoft.com/office/drawing/2014/main" id="{4465A066-92A8-4330-91E0-16EC04D9E2BC}"/>
              </a:ext>
            </a:extLst>
          </p:cNvPr>
          <p:cNvGraphicFramePr>
            <a:graphicFrameLocks noGrp="1"/>
          </p:cNvGraphicFramePr>
          <p:nvPr>
            <p:extLst>
              <p:ext uri="{D42A27DB-BD31-4B8C-83A1-F6EECF244321}">
                <p14:modId xmlns:p14="http://schemas.microsoft.com/office/powerpoint/2010/main" val="923040317"/>
              </p:ext>
            </p:extLst>
          </p:nvPr>
        </p:nvGraphicFramePr>
        <p:xfrm>
          <a:off x="715848" y="1449388"/>
          <a:ext cx="10783907" cy="2520706"/>
        </p:xfrm>
        <a:graphic>
          <a:graphicData uri="http://schemas.openxmlformats.org/drawingml/2006/table">
            <a:tbl>
              <a:tblPr firstRow="1" bandRow="1">
                <a:tableStyleId>{7E9639D4-E3E2-4D34-9284-5A2195B3D0D7}</a:tableStyleId>
              </a:tblPr>
              <a:tblGrid>
                <a:gridCol w="640230">
                  <a:extLst>
                    <a:ext uri="{9D8B030D-6E8A-4147-A177-3AD203B41FA5}">
                      <a16:colId xmlns:a16="http://schemas.microsoft.com/office/drawing/2014/main" val="1281089233"/>
                    </a:ext>
                  </a:extLst>
                </a:gridCol>
                <a:gridCol w="1368152">
                  <a:extLst>
                    <a:ext uri="{9D8B030D-6E8A-4147-A177-3AD203B41FA5}">
                      <a16:colId xmlns:a16="http://schemas.microsoft.com/office/drawing/2014/main" val="673618399"/>
                    </a:ext>
                  </a:extLst>
                </a:gridCol>
                <a:gridCol w="1944216">
                  <a:extLst>
                    <a:ext uri="{9D8B030D-6E8A-4147-A177-3AD203B41FA5}">
                      <a16:colId xmlns:a16="http://schemas.microsoft.com/office/drawing/2014/main" val="272363041"/>
                    </a:ext>
                  </a:extLst>
                </a:gridCol>
                <a:gridCol w="6831309">
                  <a:extLst>
                    <a:ext uri="{9D8B030D-6E8A-4147-A177-3AD203B41FA5}">
                      <a16:colId xmlns:a16="http://schemas.microsoft.com/office/drawing/2014/main" val="3851267216"/>
                    </a:ext>
                  </a:extLst>
                </a:gridCol>
              </a:tblGrid>
              <a:tr h="414591">
                <a:tc>
                  <a:txBody>
                    <a:bodyPr/>
                    <a:lstStyle/>
                    <a:p>
                      <a:r>
                        <a:rPr lang="da-DK" sz="1050" b="0" dirty="0"/>
                        <a:t>TID</a:t>
                      </a:r>
                    </a:p>
                  </a:txBody>
                  <a:tcPr>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050" b="0" dirty="0"/>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050" b="0" dirty="0"/>
                        <a:t>FORMÅL MED 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050" b="0" dirty="0"/>
                        <a:t>FACILITERING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792034988"/>
                  </a:ext>
                </a:extLst>
              </a:tr>
              <a:tr h="399235">
                <a:tc>
                  <a:txBody>
                    <a:bodyPr/>
                    <a:lstStyle/>
                    <a:p>
                      <a:r>
                        <a:rPr lang="da-DK" sz="1000" dirty="0"/>
                        <a:t>15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000" i="1" dirty="0"/>
                        <a:t>Pause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1760947"/>
                  </a:ext>
                </a:extLst>
              </a:tr>
              <a:tr h="399235">
                <a:tc>
                  <a:txBody>
                    <a:bodyPr/>
                    <a:lstStyle/>
                    <a:p>
                      <a:r>
                        <a:rPr lang="da-DK" sz="1000" dirty="0"/>
                        <a:t>30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Prioritering og udvælgelse af implementeringsaktiviteter</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At prioritere implementeringsaktiviteter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buFontTx/>
                        <a:buNone/>
                      </a:pPr>
                      <a:r>
                        <a:rPr lang="da-DK" sz="1000" dirty="0"/>
                        <a:t>Øvelse: Prioritering og udvælgelse af implementeringsaktiviteter</a:t>
                      </a:r>
                    </a:p>
                    <a:p>
                      <a:pPr marL="228600" indent="-228600">
                        <a:buFont typeface="+mj-lt"/>
                        <a:buAutoNum type="arabicPeriod"/>
                      </a:pPr>
                      <a:r>
                        <a:rPr lang="da-DK" sz="1000" dirty="0"/>
                        <a:t>Hver implementeringsaktivitet vurderes på parametrene: påkrævet indsats/omkostning og effekt</a:t>
                      </a:r>
                    </a:p>
                    <a:p>
                      <a:pPr marL="228600" indent="-228600">
                        <a:buFont typeface="+mj-lt"/>
                        <a:buAutoNum type="arabicPeriod"/>
                      </a:pPr>
                      <a:r>
                        <a:rPr lang="da-DK" sz="1000" dirty="0"/>
                        <a:t>De mest fordelagtige implementeringsaktiviteter udvælges for hver gevinst/enhed</a:t>
                      </a:r>
                    </a:p>
                    <a:p>
                      <a:pPr marL="228600" indent="-228600">
                        <a:buFont typeface="+mj-lt"/>
                        <a:buAutoNum type="arabicPeriod"/>
                      </a:pPr>
                      <a:r>
                        <a:rPr lang="da-DK" sz="1000" dirty="0"/>
                        <a:t>Den berørte gevinstejer vurderer, om det er tilstrækkeligt til at overkomme udfordringer og sikre gevinstrealiseringen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89680157"/>
                  </a:ext>
                </a:extLst>
              </a:tr>
              <a:tr h="706340">
                <a:tc>
                  <a:txBody>
                    <a:bodyPr/>
                    <a:lstStyle/>
                    <a:p>
                      <a:r>
                        <a:rPr lang="da-DK" sz="1000" dirty="0"/>
                        <a:t>15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t>Afrunding og næste skridt</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t>At samle op på arbejdet i dag og skabe klarhed om de næste skridt i implementeringsarbejdet</a:t>
                      </a:r>
                    </a:p>
                    <a:p>
                      <a:endParaRPr lang="da-DK"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altLang="da-DK" sz="1000" dirty="0"/>
                        <a:t>Saml op på det gennemførte arbejde og synliggør det arbejde, som udestår. Husk at lave aftaler om udestående arbejde.</a:t>
                      </a:r>
                    </a:p>
                    <a:p>
                      <a:pPr marL="171450" indent="-171450">
                        <a:buFontTx/>
                        <a:buChar char="-"/>
                      </a:pPr>
                      <a:r>
                        <a:rPr lang="da-DK" altLang="da-DK" sz="1000" dirty="0"/>
                        <a:t>Forklar hvordan der skal arbejdes videre med workshoppens output, og om deltagerne bliver indkaldt til flere workshops.</a:t>
                      </a:r>
                    </a:p>
                    <a:p>
                      <a:pPr marL="171450" indent="-171450">
                        <a:buFontTx/>
                        <a:buChar char="-"/>
                      </a:pPr>
                      <a:endParaRPr lang="da-DK" altLang="da-DK" sz="1000" dirty="0">
                        <a:highlight>
                          <a:srgbClr val="FFFF00"/>
                        </a:highligh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341920"/>
                  </a:ext>
                </a:extLst>
              </a:tr>
            </a:tbl>
          </a:graphicData>
        </a:graphic>
      </p:graphicFrame>
      <p:sp>
        <p:nvSpPr>
          <p:cNvPr id="4" name="TextBox 3">
            <a:extLst>
              <a:ext uri="{FF2B5EF4-FFF2-40B4-BE49-F238E27FC236}">
                <a16:creationId xmlns:a16="http://schemas.microsoft.com/office/drawing/2014/main" id="{A622CDF6-F0CE-4924-BF4D-7BB1EF56D9FB}"/>
              </a:ext>
            </a:extLst>
          </p:cNvPr>
          <p:cNvSpPr txBox="1"/>
          <p:nvPr/>
        </p:nvSpPr>
        <p:spPr>
          <a:xfrm>
            <a:off x="10914239" y="461703"/>
            <a:ext cx="576064" cy="153888"/>
          </a:xfrm>
          <a:prstGeom prst="rect">
            <a:avLst/>
          </a:prstGeom>
          <a:noFill/>
        </p:spPr>
        <p:txBody>
          <a:bodyPr wrap="square" lIns="0" tIns="0" rIns="0" bIns="0" rtlCol="0">
            <a:spAutoFit/>
          </a:bodyPr>
          <a:lstStyle/>
          <a:p>
            <a:pPr>
              <a:lnSpc>
                <a:spcPct val="100000"/>
              </a:lnSpc>
              <a:spcBef>
                <a:spcPts val="1100"/>
              </a:spcBef>
            </a:pPr>
            <a:r>
              <a:rPr lang="da-DK" sz="1000" dirty="0"/>
              <a:t>Side 1/3</a:t>
            </a:r>
          </a:p>
        </p:txBody>
      </p:sp>
      <p:sp>
        <p:nvSpPr>
          <p:cNvPr id="3" name="Slide Number Placeholder 2">
            <a:extLst>
              <a:ext uri="{FF2B5EF4-FFF2-40B4-BE49-F238E27FC236}">
                <a16:creationId xmlns:a16="http://schemas.microsoft.com/office/drawing/2014/main" id="{F0310ED6-7DA5-4A5D-9543-7CEA0972CC0C}"/>
              </a:ext>
            </a:extLst>
          </p:cNvPr>
          <p:cNvSpPr>
            <a:spLocks noGrp="1"/>
          </p:cNvSpPr>
          <p:nvPr>
            <p:ph type="sldNum" sz="quarter" idx="12"/>
          </p:nvPr>
        </p:nvSpPr>
        <p:spPr/>
        <p:txBody>
          <a:bodyPr/>
          <a:lstStyle/>
          <a:p>
            <a:fld id="{80AE25ED-097C-4BDC-A7CE-FA97BD9CA3B5}" type="slidenum">
              <a:rPr lang="da-DK" smtClean="0"/>
              <a:pPr/>
              <a:t>30</a:t>
            </a:fld>
            <a:endParaRPr lang="da-DK" dirty="0"/>
          </a:p>
        </p:txBody>
      </p:sp>
    </p:spTree>
    <p:extLst>
      <p:ext uri="{BB962C8B-B14F-4D97-AF65-F5344CB8AC3E}">
        <p14:creationId xmlns:p14="http://schemas.microsoft.com/office/powerpoint/2010/main" val="1465950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1"/>
          </p:nvPr>
        </p:nvSpPr>
        <p:spPr/>
        <p:txBody>
          <a:bodyPr/>
          <a:lstStyle/>
          <a:p>
            <a:r>
              <a:rPr lang="da-DK" dirty="0"/>
              <a:t>September 2018</a:t>
            </a:r>
          </a:p>
        </p:txBody>
      </p:sp>
      <p:sp>
        <p:nvSpPr>
          <p:cNvPr id="3" name="Titel 2"/>
          <p:cNvSpPr>
            <a:spLocks noGrp="1"/>
          </p:cNvSpPr>
          <p:nvPr>
            <p:ph type="title"/>
          </p:nvPr>
        </p:nvSpPr>
        <p:spPr/>
        <p:txBody>
          <a:bodyPr>
            <a:normAutofit fontScale="90000"/>
          </a:bodyPr>
          <a:lstStyle/>
          <a:p>
            <a:r>
              <a:rPr lang="da-DK" dirty="0"/>
              <a:t>Arbejdsmøder Gevinstrealiseringsskemaer</a:t>
            </a:r>
          </a:p>
        </p:txBody>
      </p:sp>
      <p:sp>
        <p:nvSpPr>
          <p:cNvPr id="6" name="Pladsholder til tekst 5"/>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1010006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6F44-F8A9-4F0C-BA60-2AB8CD4FD1AD}"/>
              </a:ext>
            </a:extLst>
          </p:cNvPr>
          <p:cNvSpPr>
            <a:spLocks noGrp="1"/>
          </p:cNvSpPr>
          <p:nvPr>
            <p:ph type="title"/>
          </p:nvPr>
        </p:nvSpPr>
        <p:spPr>
          <a:xfrm>
            <a:off x="701675" y="361840"/>
            <a:ext cx="10785475" cy="936000"/>
          </a:xfrm>
        </p:spPr>
        <p:txBody>
          <a:bodyPr/>
          <a:lstStyle/>
          <a:p>
            <a:r>
              <a:rPr lang="da-DK" dirty="0"/>
              <a:t>Formål</a:t>
            </a:r>
            <a:br>
              <a:rPr lang="da-DK" dirty="0"/>
            </a:br>
            <a:r>
              <a:rPr lang="da-DK" sz="1800" dirty="0"/>
              <a:t>Arbejdsmøder: Gevinstrealiseringsskemaer</a:t>
            </a:r>
            <a:endParaRPr lang="da-DK" dirty="0"/>
          </a:p>
        </p:txBody>
      </p:sp>
      <p:sp>
        <p:nvSpPr>
          <p:cNvPr id="4" name="Slide Number Placeholder 3">
            <a:extLst>
              <a:ext uri="{FF2B5EF4-FFF2-40B4-BE49-F238E27FC236}">
                <a16:creationId xmlns:a16="http://schemas.microsoft.com/office/drawing/2014/main" id="{4FAF1D54-4853-4755-8BA6-AEF4BD27ECAF}"/>
              </a:ext>
            </a:extLst>
          </p:cNvPr>
          <p:cNvSpPr>
            <a:spLocks noGrp="1"/>
          </p:cNvSpPr>
          <p:nvPr>
            <p:ph type="sldNum" sz="quarter" idx="12"/>
          </p:nvPr>
        </p:nvSpPr>
        <p:spPr>
          <a:xfrm>
            <a:off x="0" y="6912000"/>
            <a:ext cx="0" cy="0"/>
          </a:xfrm>
        </p:spPr>
        <p:txBody>
          <a:bodyPr/>
          <a:lstStyle/>
          <a:p>
            <a:fld id="{80AE25ED-097C-4BDC-A7CE-FA97BD9CA3B5}" type="slidenum">
              <a:rPr lang="da-DK" smtClean="0"/>
              <a:pPr/>
              <a:t>32</a:t>
            </a:fld>
            <a:endParaRPr lang="da-DK" dirty="0"/>
          </a:p>
        </p:txBody>
      </p:sp>
      <p:sp>
        <p:nvSpPr>
          <p:cNvPr id="7" name="TextBox 6">
            <a:extLst>
              <a:ext uri="{FF2B5EF4-FFF2-40B4-BE49-F238E27FC236}">
                <a16:creationId xmlns:a16="http://schemas.microsoft.com/office/drawing/2014/main" id="{0571F2B6-75E0-4019-9732-54A773905ADC}"/>
              </a:ext>
            </a:extLst>
          </p:cNvPr>
          <p:cNvSpPr txBox="1"/>
          <p:nvPr/>
        </p:nvSpPr>
        <p:spPr>
          <a:xfrm>
            <a:off x="701675" y="1449387"/>
            <a:ext cx="5113338" cy="1331541"/>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indent="0" fontAlgn="auto">
              <a:spcAft>
                <a:spcPts val="0"/>
              </a:spcAft>
              <a:buNone/>
              <a:defRPr/>
            </a:pPr>
            <a:r>
              <a:rPr lang="da-DK" sz="1200" b="1" dirty="0">
                <a:solidFill>
                  <a:srgbClr val="031D5C"/>
                </a:solidFill>
              </a:rPr>
              <a:t>FORMÅL MED ARBEJDSMØDER</a:t>
            </a:r>
          </a:p>
          <a:p>
            <a:pPr marL="216000" indent="-216000" fontAlgn="auto">
              <a:spcAft>
                <a:spcPts val="0"/>
              </a:spcAft>
              <a:buFont typeface="Arial" panose="020B0604020202020204" pitchFamily="34" charset="0"/>
              <a:buChar char="•"/>
              <a:defRPr/>
            </a:pPr>
            <a:r>
              <a:rPr lang="da-DK" sz="1200" dirty="0">
                <a:latin typeface="+mj-lt"/>
              </a:rPr>
              <a:t>At projekt og modtagerorganisationer er 100 pct. enige om opfølgning på gevinstrealisering både i projektperioden og særligt </a:t>
            </a:r>
            <a:r>
              <a:rPr lang="da-DK" sz="1200">
                <a:latin typeface="+mj-lt"/>
              </a:rPr>
              <a:t>i realiseringsperioden</a:t>
            </a:r>
            <a:endParaRPr lang="da-DK" sz="1200" dirty="0">
              <a:latin typeface="+mj-lt"/>
            </a:endParaRPr>
          </a:p>
          <a:p>
            <a:pPr marL="216000" indent="-216000" fontAlgn="auto">
              <a:spcAft>
                <a:spcPts val="0"/>
              </a:spcAft>
              <a:buFont typeface="Arial" panose="020B0604020202020204" pitchFamily="34" charset="0"/>
              <a:buChar char="•"/>
              <a:defRPr/>
            </a:pPr>
            <a:r>
              <a:rPr lang="da-DK" sz="1200" dirty="0"/>
              <a:t>At formulere målepunkter for projektets styrende gevinster og gevinsternes tidlige indikatorer</a:t>
            </a:r>
          </a:p>
          <a:p>
            <a:pPr marL="216000" indent="-216000" fontAlgn="auto">
              <a:spcAft>
                <a:spcPts val="0"/>
              </a:spcAft>
              <a:buFont typeface="Arial" panose="020B0604020202020204" pitchFamily="34" charset="0"/>
              <a:buChar char="•"/>
              <a:defRPr/>
            </a:pPr>
            <a:r>
              <a:rPr lang="da-DK" sz="1200" dirty="0"/>
              <a:t>At aftale målemetode og måleansvarlige</a:t>
            </a:r>
          </a:p>
          <a:p>
            <a:pPr marL="216000" indent="-216000" fontAlgn="auto">
              <a:spcAft>
                <a:spcPts val="0"/>
              </a:spcAft>
              <a:buFont typeface="Arial" panose="020B0604020202020204" pitchFamily="34" charset="0"/>
              <a:buChar char="•"/>
              <a:defRPr/>
            </a:pPr>
            <a:r>
              <a:rPr lang="da-DK" sz="1200" dirty="0"/>
              <a:t>At fastlægge datoer for målinger</a:t>
            </a:r>
          </a:p>
          <a:p>
            <a:pPr marL="0" indent="0" fontAlgn="auto">
              <a:spcAft>
                <a:spcPts val="0"/>
              </a:spcAft>
              <a:buNone/>
              <a:defRPr/>
            </a:pPr>
            <a:endParaRPr lang="da-DK" sz="1200" dirty="0"/>
          </a:p>
          <a:p>
            <a:pPr marL="0" indent="0" fontAlgn="auto">
              <a:spcAft>
                <a:spcPts val="0"/>
              </a:spcAft>
              <a:buNone/>
              <a:defRPr/>
            </a:pPr>
            <a:r>
              <a:rPr lang="da-DK" sz="1200" b="1" dirty="0">
                <a:solidFill>
                  <a:srgbClr val="031D5C"/>
                </a:solidFill>
              </a:rPr>
              <a:t>HVAD ER OUTPUTTET EFTER ARBEJDSMØDERNE?</a:t>
            </a:r>
          </a:p>
          <a:p>
            <a:pPr fontAlgn="auto">
              <a:spcAft>
                <a:spcPts val="0"/>
              </a:spcAft>
              <a:defRPr/>
            </a:pPr>
            <a:r>
              <a:rPr lang="da-DK" sz="1200" dirty="0"/>
              <a:t>Et gevinstrealiseringsskema for hver af de styrende gevinster, der definerer hvordan en gevinst og de tidlige indikatorer for gevinsten i form af ny adfærd og nye kompetencer skal måles, og hvornår de skal måles.</a:t>
            </a:r>
          </a:p>
          <a:p>
            <a:pPr marL="273050" indent="0">
              <a:lnSpc>
                <a:spcPct val="150000"/>
              </a:lnSpc>
              <a:buNone/>
              <a:defRPr/>
            </a:pPr>
            <a:endParaRPr lang="da-DK" sz="1200" dirty="0"/>
          </a:p>
          <a:p>
            <a:pPr marL="534988" indent="-261938">
              <a:lnSpc>
                <a:spcPct val="150000"/>
              </a:lnSpc>
              <a:buFont typeface="+mj-lt"/>
              <a:buAutoNum type="arabicPeriod"/>
              <a:defRPr/>
            </a:pPr>
            <a:endParaRPr lang="da-DK" sz="1200" dirty="0"/>
          </a:p>
          <a:p>
            <a:endParaRPr lang="da-DK" sz="1200" dirty="0"/>
          </a:p>
          <a:p>
            <a:pPr marL="0" lvl="1" indent="0">
              <a:buNone/>
            </a:pPr>
            <a:endParaRPr lang="da-DK" dirty="0" err="1">
              <a:sym typeface="Arial" panose="020B0604020202020204" pitchFamily="34" charset="0"/>
            </a:endParaRPr>
          </a:p>
        </p:txBody>
      </p:sp>
      <p:sp>
        <p:nvSpPr>
          <p:cNvPr id="8" name="TextBox 7">
            <a:extLst>
              <a:ext uri="{FF2B5EF4-FFF2-40B4-BE49-F238E27FC236}">
                <a16:creationId xmlns:a16="http://schemas.microsoft.com/office/drawing/2014/main" id="{D13E0B92-07F9-47A6-83C5-BD3E4E24A1B3}"/>
              </a:ext>
            </a:extLst>
          </p:cNvPr>
          <p:cNvSpPr txBox="1"/>
          <p:nvPr/>
        </p:nvSpPr>
        <p:spPr>
          <a:xfrm>
            <a:off x="6383338" y="1449387"/>
            <a:ext cx="5113338" cy="4272645"/>
          </a:xfrm>
          <a:prstGeom prst="rect">
            <a:avLst/>
          </a:prstGeom>
          <a:noFill/>
        </p:spPr>
        <p:txBody>
          <a:bodyPr wrap="square" lIns="0" tIns="0" rIns="0" bIns="0" rtlCol="0">
            <a:spAutoFit/>
          </a:bodyPr>
          <a:lstStyle/>
          <a:p>
            <a:pPr marL="0" indent="0">
              <a:buNone/>
            </a:pPr>
            <a:r>
              <a:rPr lang="da-DK" sz="1200" b="1" dirty="0">
                <a:solidFill>
                  <a:srgbClr val="031D5C"/>
                </a:solidFill>
              </a:rPr>
              <a:t>DELTAGERE</a:t>
            </a:r>
            <a:endParaRPr lang="da-DK" sz="1200" b="1" kern="0" dirty="0">
              <a:solidFill>
                <a:srgbClr val="031D5C"/>
              </a:solidFill>
            </a:endParaRPr>
          </a:p>
          <a:p>
            <a:pPr marL="0" indent="0" defTabSz="917575">
              <a:buNone/>
            </a:pPr>
            <a:r>
              <a:rPr lang="da-DK" sz="1200" dirty="0"/>
              <a:t>Arbejdet med gevinstrealiseringsskemaer kræver et stort detailniveau og muligvis inddragelse af en række personer i organisationen. Det anbefales derfor ikke, at der afholdes store workshops med bred deltagelse. Derimod anbefales det, at projektlederen driver arbejdet i fællesskab med de enkelte gevinstejere og inddrager andre relevante personer/kompetencer efter behov.</a:t>
            </a:r>
          </a:p>
          <a:p>
            <a:pPr marL="0" indent="0">
              <a:buNone/>
            </a:pPr>
            <a:r>
              <a:rPr lang="da-DK" sz="1200" dirty="0"/>
              <a:t>Mulige deltagere/nødvendige kompetencer til udarbejdelse af gevinstrealiseringsskemaer er:</a:t>
            </a:r>
          </a:p>
          <a:p>
            <a:pPr marL="171450" indent="-171450">
              <a:buFont typeface="Arial" panose="020B0604020202020204" pitchFamily="34" charset="0"/>
              <a:buChar char="•"/>
            </a:pPr>
            <a:r>
              <a:rPr lang="da-DK" sz="1200" dirty="0"/>
              <a:t>Gevinstejer </a:t>
            </a:r>
          </a:p>
          <a:p>
            <a:pPr marL="171450" indent="-171450">
              <a:buFont typeface="Arial" panose="020B0604020202020204" pitchFamily="34" charset="0"/>
              <a:buChar char="•"/>
            </a:pPr>
            <a:r>
              <a:rPr lang="da-DK" sz="1200" dirty="0"/>
              <a:t>Lokale gevinstejere</a:t>
            </a:r>
          </a:p>
          <a:p>
            <a:pPr marL="171450" indent="-171450">
              <a:buFont typeface="Arial" panose="020B0604020202020204" pitchFamily="34" charset="0"/>
              <a:buChar char="•"/>
            </a:pPr>
            <a:r>
              <a:rPr lang="da-DK" sz="1200" dirty="0"/>
              <a:t>Relevante ledere fra modtagerorganisationer (Kontorchef</a:t>
            </a:r>
            <a:r>
              <a:rPr lang="da-DK" sz="1200"/>
              <a:t>/afdelingsleder/teamkoordinator </a:t>
            </a:r>
            <a:r>
              <a:rPr lang="da-DK" sz="1200" dirty="0"/>
              <a:t>mv.)</a:t>
            </a:r>
          </a:p>
          <a:p>
            <a:pPr marL="171450" indent="-171450">
              <a:buFont typeface="Arial" panose="020B0604020202020204" pitchFamily="34" charset="0"/>
              <a:buChar char="•"/>
            </a:pPr>
            <a:r>
              <a:rPr lang="da-DK" sz="1200" dirty="0"/>
              <a:t>Forretningsspecialister i modtagerorganisationen</a:t>
            </a:r>
          </a:p>
          <a:p>
            <a:pPr marL="171450" indent="-171450">
              <a:buFont typeface="Arial" panose="020B0604020202020204" pitchFamily="34" charset="0"/>
              <a:buChar char="•"/>
            </a:pPr>
            <a:r>
              <a:rPr lang="da-DK" sz="1200" dirty="0"/>
              <a:t>Økonomimedarbejdere</a:t>
            </a:r>
          </a:p>
          <a:p>
            <a:pPr marL="171450" indent="-171450">
              <a:buFont typeface="Arial" panose="020B0604020202020204" pitchFamily="34" charset="0"/>
              <a:buChar char="•"/>
            </a:pPr>
            <a:r>
              <a:rPr lang="da-DK" sz="1200" dirty="0"/>
              <a:t>It-driftsmedarbejdere</a:t>
            </a:r>
          </a:p>
          <a:p>
            <a:pPr marL="171450" indent="-171450">
              <a:buFont typeface="Arial" panose="020B0604020202020204" pitchFamily="34" charset="0"/>
              <a:buChar char="•"/>
            </a:pPr>
            <a:r>
              <a:rPr lang="da-DK" sz="1200" dirty="0"/>
              <a:t>Projektleder</a:t>
            </a:r>
          </a:p>
        </p:txBody>
      </p:sp>
    </p:spTree>
    <p:extLst>
      <p:ext uri="{BB962C8B-B14F-4D97-AF65-F5344CB8AC3E}">
        <p14:creationId xmlns:p14="http://schemas.microsoft.com/office/powerpoint/2010/main" val="1270003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060A41-BF5B-4DD2-975C-E24F2644AE3F}"/>
              </a:ext>
            </a:extLst>
          </p:cNvPr>
          <p:cNvSpPr>
            <a:spLocks noGrp="1"/>
          </p:cNvSpPr>
          <p:nvPr>
            <p:ph type="body" sz="quarter" idx="11"/>
          </p:nvPr>
        </p:nvSpPr>
        <p:spPr/>
        <p:txBody>
          <a:bodyPr/>
          <a:lstStyle/>
          <a:p>
            <a:endParaRPr lang="da-DK" dirty="0"/>
          </a:p>
        </p:txBody>
      </p:sp>
      <p:sp>
        <p:nvSpPr>
          <p:cNvPr id="4" name="Title 3">
            <a:extLst>
              <a:ext uri="{FF2B5EF4-FFF2-40B4-BE49-F238E27FC236}">
                <a16:creationId xmlns:a16="http://schemas.microsoft.com/office/drawing/2014/main" id="{7CFA892C-C0D0-4F38-8355-3911CF299750}"/>
              </a:ext>
            </a:extLst>
          </p:cNvPr>
          <p:cNvSpPr>
            <a:spLocks noGrp="1"/>
          </p:cNvSpPr>
          <p:nvPr>
            <p:ph type="title"/>
          </p:nvPr>
        </p:nvSpPr>
        <p:spPr/>
        <p:txBody>
          <a:bodyPr/>
          <a:lstStyle/>
          <a:p>
            <a:r>
              <a:rPr lang="da-DK" dirty="0"/>
              <a:t>Bilag 1: </a:t>
            </a:r>
            <a:br>
              <a:rPr lang="da-DK" dirty="0"/>
            </a:br>
            <a:r>
              <a:rPr lang="da-DK" dirty="0"/>
              <a:t>Skabeloner</a:t>
            </a:r>
          </a:p>
        </p:txBody>
      </p:sp>
      <p:sp>
        <p:nvSpPr>
          <p:cNvPr id="5" name="Text Placeholder 4">
            <a:extLst>
              <a:ext uri="{FF2B5EF4-FFF2-40B4-BE49-F238E27FC236}">
                <a16:creationId xmlns:a16="http://schemas.microsoft.com/office/drawing/2014/main" id="{DE807226-8148-450F-B449-4D95F0C13B38}"/>
              </a:ext>
            </a:extLst>
          </p:cNvPr>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1934512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Formål med projektet</a:t>
            </a:r>
          </a:p>
        </p:txBody>
      </p:sp>
      <p:grpSp>
        <p:nvGrpSpPr>
          <p:cNvPr id="3" name="Gruppe 2"/>
          <p:cNvGrpSpPr/>
          <p:nvPr/>
        </p:nvGrpSpPr>
        <p:grpSpPr>
          <a:xfrm>
            <a:off x="700087" y="1052736"/>
            <a:ext cx="11087960" cy="4932716"/>
            <a:chOff x="700087" y="1052736"/>
            <a:chExt cx="11087960" cy="4932716"/>
          </a:xfrm>
        </p:grpSpPr>
        <p:sp>
          <p:nvSpPr>
            <p:cNvPr id="4" name="Down Arrow 3"/>
            <p:cNvSpPr/>
            <p:nvPr/>
          </p:nvSpPr>
          <p:spPr>
            <a:xfrm>
              <a:off x="2929198" y="4506828"/>
              <a:ext cx="936104" cy="432048"/>
            </a:xfrm>
            <a:prstGeom prst="downArrow">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solidFill>
                  <a:schemeClr val="accent5"/>
                </a:solidFill>
              </a:endParaRPr>
            </a:p>
          </p:txBody>
        </p:sp>
        <p:sp>
          <p:nvSpPr>
            <p:cNvPr id="7" name="Content Placeholder 7"/>
            <p:cNvSpPr txBox="1">
              <a:spLocks/>
            </p:cNvSpPr>
            <p:nvPr/>
          </p:nvSpPr>
          <p:spPr>
            <a:xfrm>
              <a:off x="700088" y="1449389"/>
              <a:ext cx="5394325" cy="2946864"/>
            </a:xfrm>
            <a:prstGeom prst="rect">
              <a:avLst/>
            </a:prstGeom>
            <a:solidFill>
              <a:schemeClr val="bg2">
                <a:lumMod val="20000"/>
                <a:lumOff val="80000"/>
              </a:schemeClr>
            </a:solidFill>
            <a:ln w="12700"/>
          </p:spPr>
          <p:style>
            <a:lnRef idx="2">
              <a:schemeClr val="accent4"/>
            </a:lnRef>
            <a:fillRef idx="1">
              <a:schemeClr val="lt1"/>
            </a:fillRef>
            <a:effectRef idx="0">
              <a:schemeClr val="accent4"/>
            </a:effectRef>
            <a:fontRef idx="minor">
              <a:schemeClr val="dk1"/>
            </a:fontRef>
          </p:style>
          <p:txBody>
            <a:bodyPr vert="horz" wrap="square" lIns="72000" tIns="72000" rIns="72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200" i="1" dirty="0"/>
                <a:t>Hvad er udfordringerne, og hvad skal projektet løse? </a:t>
              </a:r>
            </a:p>
          </p:txBody>
        </p:sp>
        <p:sp>
          <p:nvSpPr>
            <p:cNvPr id="9" name="Content Placeholder 7"/>
            <p:cNvSpPr txBox="1">
              <a:spLocks/>
            </p:cNvSpPr>
            <p:nvPr/>
          </p:nvSpPr>
          <p:spPr>
            <a:xfrm>
              <a:off x="6393722" y="1449389"/>
              <a:ext cx="5394325" cy="2946864"/>
            </a:xfrm>
            <a:prstGeom prst="rect">
              <a:avLst/>
            </a:prstGeom>
            <a:solidFill>
              <a:schemeClr val="bg2">
                <a:lumMod val="20000"/>
                <a:lumOff val="80000"/>
              </a:schemeClr>
            </a:solidFill>
            <a:ln w="12700"/>
          </p:spPr>
          <p:style>
            <a:lnRef idx="2">
              <a:schemeClr val="accent4"/>
            </a:lnRef>
            <a:fillRef idx="1">
              <a:schemeClr val="lt1"/>
            </a:fillRef>
            <a:effectRef idx="0">
              <a:schemeClr val="accent4"/>
            </a:effectRef>
            <a:fontRef idx="minor">
              <a:schemeClr val="dk1"/>
            </a:fontRef>
          </p:style>
          <p:txBody>
            <a:bodyPr vert="horz" wrap="square" lIns="72000" tIns="72000" rIns="72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200" i="1" dirty="0"/>
                <a:t>Hvordan ser den ønskede fremtidige situation ud efter projektets succes? </a:t>
              </a:r>
            </a:p>
            <a:p>
              <a:endParaRPr lang="da-DK" sz="1200" i="1" dirty="0"/>
            </a:p>
          </p:txBody>
        </p:sp>
        <p:sp>
          <p:nvSpPr>
            <p:cNvPr id="11" name="TextBox 10"/>
            <p:cNvSpPr txBox="1"/>
            <p:nvPr/>
          </p:nvSpPr>
          <p:spPr>
            <a:xfrm>
              <a:off x="701675" y="1102978"/>
              <a:ext cx="5392737" cy="215380"/>
            </a:xfrm>
            <a:prstGeom prst="rect">
              <a:avLst/>
            </a:prstGeom>
            <a:noFill/>
          </p:spPr>
          <p:txBody>
            <a:bodyPr wrap="square" lIns="0" tIns="0" rIns="0" bIns="0" rtlCol="0">
              <a:spAutoFit/>
            </a:bodyPr>
            <a:lstStyle/>
            <a:p>
              <a:pPr algn="ctr">
                <a:spcBef>
                  <a:spcPts val="600"/>
                </a:spcBef>
              </a:pPr>
              <a:r>
                <a:rPr lang="da-DK" sz="1400" dirty="0">
                  <a:solidFill>
                    <a:schemeClr val="tx2"/>
                  </a:solidFill>
                  <a:latin typeface="Arial" pitchFamily="34" charset="0"/>
                  <a:cs typeface="Arial" pitchFamily="34" charset="0"/>
                </a:rPr>
                <a:t>SITUATIONEN I DAG</a:t>
              </a:r>
            </a:p>
          </p:txBody>
        </p:sp>
        <p:sp>
          <p:nvSpPr>
            <p:cNvPr id="12" name="TextBox 11"/>
            <p:cNvSpPr txBox="1"/>
            <p:nvPr/>
          </p:nvSpPr>
          <p:spPr>
            <a:xfrm>
              <a:off x="6446837" y="1052736"/>
              <a:ext cx="5341210" cy="215380"/>
            </a:xfrm>
            <a:prstGeom prst="rect">
              <a:avLst/>
            </a:prstGeom>
            <a:noFill/>
          </p:spPr>
          <p:txBody>
            <a:bodyPr wrap="square" lIns="0" tIns="0" rIns="0" bIns="0" rtlCol="0">
              <a:spAutoFit/>
            </a:bodyPr>
            <a:lstStyle/>
            <a:p>
              <a:pPr algn="ctr">
                <a:spcBef>
                  <a:spcPts val="600"/>
                </a:spcBef>
              </a:pPr>
              <a:r>
                <a:rPr lang="da-DK" sz="1400" dirty="0">
                  <a:solidFill>
                    <a:schemeClr val="tx2"/>
                  </a:solidFill>
                  <a:latin typeface="Arial" pitchFamily="34" charset="0"/>
                  <a:cs typeface="Arial" pitchFamily="34" charset="0"/>
                </a:rPr>
                <a:t>DEN ØNSKEDE FREMTIDIGE SITUATION</a:t>
              </a:r>
            </a:p>
          </p:txBody>
        </p:sp>
        <p:sp>
          <p:nvSpPr>
            <p:cNvPr id="15" name="Content Placeholder 7"/>
            <p:cNvSpPr txBox="1">
              <a:spLocks/>
            </p:cNvSpPr>
            <p:nvPr/>
          </p:nvSpPr>
          <p:spPr>
            <a:xfrm>
              <a:off x="700087" y="5049452"/>
              <a:ext cx="11087959" cy="936000"/>
            </a:xfrm>
            <a:prstGeom prst="rect">
              <a:avLst/>
            </a:prstGeom>
            <a:solidFill>
              <a:schemeClr val="bg2">
                <a:lumMod val="20000"/>
                <a:lumOff val="80000"/>
              </a:schemeClr>
            </a:solidFill>
            <a:ln w="12700"/>
          </p:spPr>
          <p:style>
            <a:lnRef idx="2">
              <a:schemeClr val="accent4"/>
            </a:lnRef>
            <a:fillRef idx="1">
              <a:schemeClr val="lt1"/>
            </a:fillRef>
            <a:effectRef idx="0">
              <a:schemeClr val="accent4"/>
            </a:effectRef>
            <a:fontRef idx="minor">
              <a:schemeClr val="dk1"/>
            </a:fontRef>
          </p:style>
          <p:txBody>
            <a:bodyPr vert="horz" wrap="square" lIns="72000" tIns="72000" rIns="72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600"/>
                </a:spcAft>
              </a:pPr>
              <a:r>
                <a:rPr lang="da-DK" sz="1200" i="1" dirty="0"/>
                <a:t>Hvad er projektets formål (max. 3):</a:t>
              </a:r>
            </a:p>
            <a:p>
              <a:pPr marL="228600" indent="-228600">
                <a:lnSpc>
                  <a:spcPct val="100000"/>
                </a:lnSpc>
                <a:spcBef>
                  <a:spcPts val="0"/>
                </a:spcBef>
                <a:buFont typeface="+mj-lt"/>
                <a:buAutoNum type="arabicPeriod"/>
              </a:pPr>
              <a:r>
                <a:rPr lang="da-DK" sz="1200" i="1" dirty="0"/>
                <a:t>…</a:t>
              </a:r>
            </a:p>
            <a:p>
              <a:pPr marL="228600" indent="-228600">
                <a:lnSpc>
                  <a:spcPct val="100000"/>
                </a:lnSpc>
                <a:spcBef>
                  <a:spcPts val="0"/>
                </a:spcBef>
                <a:buFont typeface="+mj-lt"/>
                <a:buAutoNum type="arabicPeriod"/>
              </a:pPr>
              <a:r>
                <a:rPr lang="da-DK" sz="1200" i="1" dirty="0"/>
                <a:t>…</a:t>
              </a:r>
            </a:p>
            <a:p>
              <a:pPr marL="228600" indent="-228600">
                <a:lnSpc>
                  <a:spcPct val="100000"/>
                </a:lnSpc>
                <a:spcBef>
                  <a:spcPts val="0"/>
                </a:spcBef>
                <a:buFont typeface="+mj-lt"/>
                <a:buAutoNum type="arabicPeriod"/>
              </a:pPr>
              <a:r>
                <a:rPr lang="da-DK" sz="1200" i="1" dirty="0"/>
                <a:t>…</a:t>
              </a:r>
            </a:p>
          </p:txBody>
        </p:sp>
        <p:sp>
          <p:nvSpPr>
            <p:cNvPr id="13" name="Down Arrow 3">
              <a:extLst>
                <a:ext uri="{FF2B5EF4-FFF2-40B4-BE49-F238E27FC236}">
                  <a16:creationId xmlns:a16="http://schemas.microsoft.com/office/drawing/2014/main" id="{72A0F165-AF41-495D-B24D-6D535747B1F5}"/>
                </a:ext>
              </a:extLst>
            </p:cNvPr>
            <p:cNvSpPr/>
            <p:nvPr/>
          </p:nvSpPr>
          <p:spPr>
            <a:xfrm>
              <a:off x="8622832" y="4506828"/>
              <a:ext cx="936104" cy="432048"/>
            </a:xfrm>
            <a:prstGeom prst="downArrow">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solidFill>
                  <a:schemeClr val="accent5"/>
                </a:solidFill>
              </a:endParaRPr>
            </a:p>
          </p:txBody>
        </p:sp>
      </p:grpSp>
      <p:sp>
        <p:nvSpPr>
          <p:cNvPr id="14" name="Rectangle 13">
            <a:extLst>
              <a:ext uri="{FF2B5EF4-FFF2-40B4-BE49-F238E27FC236}">
                <a16:creationId xmlns:a16="http://schemas.microsoft.com/office/drawing/2014/main" id="{868F839F-E7A8-4024-A427-3AED63CD3679}"/>
              </a:ext>
            </a:extLst>
          </p:cNvPr>
          <p:cNvSpPr/>
          <p:nvPr/>
        </p:nvSpPr>
        <p:spPr bwMode="auto">
          <a:xfrm>
            <a:off x="-2616967" y="-18334"/>
            <a:ext cx="2616968" cy="3121876"/>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r>
              <a:rPr lang="da-DK" sz="1000" dirty="0">
                <a:solidFill>
                  <a:schemeClr val="bg1"/>
                </a:solidFill>
              </a:rPr>
              <a:t>SKABELON TIL POTENTIALEVURDERINGSWORKSHOP OG GEVINSTDIAGRAMWORKSHOP </a:t>
            </a:r>
          </a:p>
          <a:p>
            <a:r>
              <a:rPr lang="da-DK" sz="1000" dirty="0">
                <a:solidFill>
                  <a:schemeClr val="bg1"/>
                </a:solidFill>
              </a:rPr>
              <a:t>Print gerne denne skabelon i A0 eller B0 til workshop arbejdet. Så kan workshopdeltagerne arbejde direkte i modellen på workshoppen. Alternativt kan overskrifterne skrives på stort whiteboard eller flipovers.</a:t>
            </a:r>
          </a:p>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dirty="0" err="1">
              <a:ln>
                <a:noFill/>
              </a:ln>
              <a:solidFill>
                <a:schemeClr val="bg1"/>
              </a:solidFill>
              <a:effectLst/>
              <a:latin typeface="Arial" charset="0"/>
            </a:endParaRPr>
          </a:p>
        </p:txBody>
      </p:sp>
    </p:spTree>
    <p:extLst>
      <p:ext uri="{BB962C8B-B14F-4D97-AF65-F5344CB8AC3E}">
        <p14:creationId xmlns:p14="http://schemas.microsoft.com/office/powerpoint/2010/main" val="399256665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61F4-7B94-4BA8-9263-8F2B9A0C597E}"/>
              </a:ext>
            </a:extLst>
          </p:cNvPr>
          <p:cNvSpPr>
            <a:spLocks noGrp="1"/>
          </p:cNvSpPr>
          <p:nvPr>
            <p:ph type="title"/>
          </p:nvPr>
        </p:nvSpPr>
        <p:spPr/>
        <p:txBody>
          <a:bodyPr/>
          <a:lstStyle/>
          <a:p>
            <a:r>
              <a:rPr lang="da-DK" dirty="0"/>
              <a:t>Struktur for potentialevurdering</a:t>
            </a:r>
          </a:p>
        </p:txBody>
      </p:sp>
      <p:grpSp>
        <p:nvGrpSpPr>
          <p:cNvPr id="3" name="Group 2">
            <a:extLst>
              <a:ext uri="{FF2B5EF4-FFF2-40B4-BE49-F238E27FC236}">
                <a16:creationId xmlns:a16="http://schemas.microsoft.com/office/drawing/2014/main" id="{E57370CB-828D-4107-AD69-AD87B4E566B4}"/>
              </a:ext>
            </a:extLst>
          </p:cNvPr>
          <p:cNvGrpSpPr/>
          <p:nvPr/>
        </p:nvGrpSpPr>
        <p:grpSpPr>
          <a:xfrm>
            <a:off x="701674" y="1551658"/>
            <a:ext cx="10787063" cy="3749551"/>
            <a:chOff x="223504" y="1046334"/>
            <a:chExt cx="11823581" cy="4867104"/>
          </a:xfrm>
        </p:grpSpPr>
        <p:grpSp>
          <p:nvGrpSpPr>
            <p:cNvPr id="4" name="Group 3">
              <a:extLst>
                <a:ext uri="{FF2B5EF4-FFF2-40B4-BE49-F238E27FC236}">
                  <a16:creationId xmlns:a16="http://schemas.microsoft.com/office/drawing/2014/main" id="{D0782315-ACA8-41F5-AC42-57ECFB55E202}"/>
                </a:ext>
              </a:extLst>
            </p:cNvPr>
            <p:cNvGrpSpPr/>
            <p:nvPr/>
          </p:nvGrpSpPr>
          <p:grpSpPr>
            <a:xfrm>
              <a:off x="223504" y="1046334"/>
              <a:ext cx="2328799" cy="4867103"/>
              <a:chOff x="1131609" y="1071786"/>
              <a:chExt cx="2328799" cy="3381977"/>
            </a:xfrm>
          </p:grpSpPr>
          <p:sp>
            <p:nvSpPr>
              <p:cNvPr id="51" name="Isosceles Triangle 50">
                <a:extLst>
                  <a:ext uri="{FF2B5EF4-FFF2-40B4-BE49-F238E27FC236}">
                    <a16:creationId xmlns:a16="http://schemas.microsoft.com/office/drawing/2014/main" id="{FFEC42B0-D162-4887-98D3-8A7B220FB449}"/>
                  </a:ext>
                </a:extLst>
              </p:cNvPr>
              <p:cNvSpPr/>
              <p:nvPr/>
            </p:nvSpPr>
            <p:spPr bwMode="auto">
              <a:xfrm rot="10800000">
                <a:off x="3261976"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52" name="Isosceles Triangle 51">
                <a:extLst>
                  <a:ext uri="{FF2B5EF4-FFF2-40B4-BE49-F238E27FC236}">
                    <a16:creationId xmlns:a16="http://schemas.microsoft.com/office/drawing/2014/main" id="{80B63412-337E-4A2F-8DDE-FE43FF6B0DCF}"/>
                  </a:ext>
                </a:extLst>
              </p:cNvPr>
              <p:cNvSpPr/>
              <p:nvPr/>
            </p:nvSpPr>
            <p:spPr bwMode="auto">
              <a:xfrm rot="10800000">
                <a:off x="1132903"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53" name="Content Placeholder 7">
                <a:extLst>
                  <a:ext uri="{FF2B5EF4-FFF2-40B4-BE49-F238E27FC236}">
                    <a16:creationId xmlns:a16="http://schemas.microsoft.com/office/drawing/2014/main" id="{69C0A893-09BF-4D9C-9B74-CE3A5479FB94}"/>
                  </a:ext>
                </a:extLst>
              </p:cNvPr>
              <p:cNvSpPr txBox="1">
                <a:spLocks/>
              </p:cNvSpPr>
              <p:nvPr/>
            </p:nvSpPr>
            <p:spPr>
              <a:xfrm>
                <a:off x="1232119" y="1489133"/>
                <a:ext cx="2133250" cy="2964630"/>
              </a:xfrm>
              <a:prstGeom prst="rect">
                <a:avLst/>
              </a:prstGeom>
              <a:solidFill>
                <a:schemeClr val="bg1">
                  <a:lumMod val="95000"/>
                </a:schemeClr>
              </a:solidFill>
              <a:ln w="28575">
                <a:noFill/>
              </a:ln>
            </p:spPr>
            <p:style>
              <a:lnRef idx="2">
                <a:schemeClr val="accent4"/>
              </a:lnRef>
              <a:fillRef idx="1">
                <a:schemeClr val="lt1"/>
              </a:fillRef>
              <a:effectRef idx="0">
                <a:schemeClr val="accent4"/>
              </a:effectRef>
              <a:fontRef idx="minor">
                <a:schemeClr val="dk1"/>
              </a:fontRef>
            </p:style>
            <p:txBody>
              <a:bodyPr vert="horz" wrap="square" lIns="144000" tIns="108000" rIns="144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100" i="1" dirty="0"/>
                  <a:t>Hvad er udfordringerne, som er baggrunden for at projektet igangsættes?</a:t>
                </a:r>
              </a:p>
            </p:txBody>
          </p:sp>
          <p:sp>
            <p:nvSpPr>
              <p:cNvPr id="54" name="Rectangle 53">
                <a:extLst>
                  <a:ext uri="{FF2B5EF4-FFF2-40B4-BE49-F238E27FC236}">
                    <a16:creationId xmlns:a16="http://schemas.microsoft.com/office/drawing/2014/main" id="{6DDC317A-E91E-4BF7-A73D-976DDBEC894C}"/>
                  </a:ext>
                </a:extLst>
              </p:cNvPr>
              <p:cNvSpPr/>
              <p:nvPr/>
            </p:nvSpPr>
            <p:spPr bwMode="auto">
              <a:xfrm>
                <a:off x="1131609" y="1071786"/>
                <a:ext cx="2328028" cy="417224"/>
              </a:xfrm>
              <a:prstGeom prst="rect">
                <a:avLst/>
              </a:prstGeom>
              <a:solidFill>
                <a:srgbClr val="A8BDC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en-US" sz="1200">
                    <a:solidFill>
                      <a:schemeClr val="bg1"/>
                    </a:solidFill>
                  </a:rPr>
                  <a:t>PROJEKT PROBLEMET/BAGGRUND</a:t>
                </a:r>
                <a:endParaRPr lang="en-US" sz="1200" dirty="0">
                  <a:solidFill>
                    <a:schemeClr val="bg1"/>
                  </a:solidFill>
                </a:endParaRPr>
              </a:p>
            </p:txBody>
          </p:sp>
        </p:grpSp>
        <p:grpSp>
          <p:nvGrpSpPr>
            <p:cNvPr id="5" name="Group 4">
              <a:extLst>
                <a:ext uri="{FF2B5EF4-FFF2-40B4-BE49-F238E27FC236}">
                  <a16:creationId xmlns:a16="http://schemas.microsoft.com/office/drawing/2014/main" id="{C54EA1B1-2348-4106-8C17-4B9E7FC59056}"/>
                </a:ext>
              </a:extLst>
            </p:cNvPr>
            <p:cNvGrpSpPr/>
            <p:nvPr/>
          </p:nvGrpSpPr>
          <p:grpSpPr>
            <a:xfrm>
              <a:off x="2599545" y="1071786"/>
              <a:ext cx="2328799" cy="4841652"/>
              <a:chOff x="1131609" y="1071786"/>
              <a:chExt cx="2328799" cy="3381977"/>
            </a:xfrm>
          </p:grpSpPr>
          <p:sp>
            <p:nvSpPr>
              <p:cNvPr id="47" name="Isosceles Triangle 46">
                <a:extLst>
                  <a:ext uri="{FF2B5EF4-FFF2-40B4-BE49-F238E27FC236}">
                    <a16:creationId xmlns:a16="http://schemas.microsoft.com/office/drawing/2014/main" id="{6D1561D1-0BA2-401A-A99A-094F629B4468}"/>
                  </a:ext>
                </a:extLst>
              </p:cNvPr>
              <p:cNvSpPr/>
              <p:nvPr/>
            </p:nvSpPr>
            <p:spPr bwMode="auto">
              <a:xfrm rot="10800000">
                <a:off x="3261976"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48" name="Isosceles Triangle 47">
                <a:extLst>
                  <a:ext uri="{FF2B5EF4-FFF2-40B4-BE49-F238E27FC236}">
                    <a16:creationId xmlns:a16="http://schemas.microsoft.com/office/drawing/2014/main" id="{A7EF95B8-99C6-44A9-998B-F94632BD6F65}"/>
                  </a:ext>
                </a:extLst>
              </p:cNvPr>
              <p:cNvSpPr/>
              <p:nvPr/>
            </p:nvSpPr>
            <p:spPr bwMode="auto">
              <a:xfrm rot="10800000">
                <a:off x="1132903"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49" name="Content Placeholder 7">
                <a:extLst>
                  <a:ext uri="{FF2B5EF4-FFF2-40B4-BE49-F238E27FC236}">
                    <a16:creationId xmlns:a16="http://schemas.microsoft.com/office/drawing/2014/main" id="{66327528-FA91-4250-8740-A31B4229EF24}"/>
                  </a:ext>
                </a:extLst>
              </p:cNvPr>
              <p:cNvSpPr txBox="1">
                <a:spLocks/>
              </p:cNvSpPr>
              <p:nvPr/>
            </p:nvSpPr>
            <p:spPr>
              <a:xfrm>
                <a:off x="1232119" y="1489133"/>
                <a:ext cx="2133250" cy="2964630"/>
              </a:xfrm>
              <a:prstGeom prst="rect">
                <a:avLst/>
              </a:prstGeom>
              <a:solidFill>
                <a:schemeClr val="bg1">
                  <a:lumMod val="95000"/>
                </a:schemeClr>
              </a:solidFill>
              <a:ln w="28575">
                <a:noFill/>
              </a:ln>
            </p:spPr>
            <p:style>
              <a:lnRef idx="2">
                <a:schemeClr val="accent4"/>
              </a:lnRef>
              <a:fillRef idx="1">
                <a:schemeClr val="lt1"/>
              </a:fillRef>
              <a:effectRef idx="0">
                <a:schemeClr val="accent4"/>
              </a:effectRef>
              <a:fontRef idx="minor">
                <a:schemeClr val="dk1"/>
              </a:fontRef>
            </p:style>
            <p:txBody>
              <a:bodyPr vert="horz" wrap="square" lIns="144000" tIns="108000" rIns="144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100" i="1" dirty="0"/>
                  <a:t>Hvad skal projektet levere for at løse problemerne og kunne realisere gevinsterne?</a:t>
                </a:r>
              </a:p>
            </p:txBody>
          </p:sp>
          <p:sp>
            <p:nvSpPr>
              <p:cNvPr id="50" name="Rectangle 49">
                <a:extLst>
                  <a:ext uri="{FF2B5EF4-FFF2-40B4-BE49-F238E27FC236}">
                    <a16:creationId xmlns:a16="http://schemas.microsoft.com/office/drawing/2014/main" id="{430DB49F-CDCD-4CB0-A411-BBCBD5F8E478}"/>
                  </a:ext>
                </a:extLst>
              </p:cNvPr>
              <p:cNvSpPr/>
              <p:nvPr/>
            </p:nvSpPr>
            <p:spPr bwMode="auto">
              <a:xfrm>
                <a:off x="1131609" y="1071786"/>
                <a:ext cx="2328028" cy="417224"/>
              </a:xfrm>
              <a:prstGeom prst="rect">
                <a:avLst/>
              </a:prstGeom>
              <a:solidFill>
                <a:srgbClr val="A8BDC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en-US" sz="1200" dirty="0">
                    <a:solidFill>
                      <a:schemeClr val="bg1"/>
                    </a:solidFill>
                  </a:rPr>
                  <a:t>PROJEKTETS LEVERANCER</a:t>
                </a:r>
              </a:p>
            </p:txBody>
          </p:sp>
        </p:grpSp>
        <p:grpSp>
          <p:nvGrpSpPr>
            <p:cNvPr id="6" name="Group 5">
              <a:extLst>
                <a:ext uri="{FF2B5EF4-FFF2-40B4-BE49-F238E27FC236}">
                  <a16:creationId xmlns:a16="http://schemas.microsoft.com/office/drawing/2014/main" id="{4304A6BC-4C39-4E50-84C4-8AD998C11D27}"/>
                </a:ext>
              </a:extLst>
            </p:cNvPr>
            <p:cNvGrpSpPr/>
            <p:nvPr/>
          </p:nvGrpSpPr>
          <p:grpSpPr>
            <a:xfrm>
              <a:off x="7345373" y="1071786"/>
              <a:ext cx="2328799" cy="4841652"/>
              <a:chOff x="1131609" y="1071786"/>
              <a:chExt cx="2328799" cy="3381977"/>
            </a:xfrm>
          </p:grpSpPr>
          <p:sp>
            <p:nvSpPr>
              <p:cNvPr id="43" name="Isosceles Triangle 42">
                <a:extLst>
                  <a:ext uri="{FF2B5EF4-FFF2-40B4-BE49-F238E27FC236}">
                    <a16:creationId xmlns:a16="http://schemas.microsoft.com/office/drawing/2014/main" id="{0A8AF8C0-3C3B-4C8D-84EE-514E5D02504F}"/>
                  </a:ext>
                </a:extLst>
              </p:cNvPr>
              <p:cNvSpPr/>
              <p:nvPr/>
            </p:nvSpPr>
            <p:spPr bwMode="auto">
              <a:xfrm rot="10800000">
                <a:off x="3261976"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44" name="Isosceles Triangle 43">
                <a:extLst>
                  <a:ext uri="{FF2B5EF4-FFF2-40B4-BE49-F238E27FC236}">
                    <a16:creationId xmlns:a16="http://schemas.microsoft.com/office/drawing/2014/main" id="{C206BFA4-15DF-4453-AD3A-2253D91FB184}"/>
                  </a:ext>
                </a:extLst>
              </p:cNvPr>
              <p:cNvSpPr/>
              <p:nvPr/>
            </p:nvSpPr>
            <p:spPr bwMode="auto">
              <a:xfrm rot="10800000">
                <a:off x="1132903"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45" name="Content Placeholder 7">
                <a:extLst>
                  <a:ext uri="{FF2B5EF4-FFF2-40B4-BE49-F238E27FC236}">
                    <a16:creationId xmlns:a16="http://schemas.microsoft.com/office/drawing/2014/main" id="{CE94FF97-07F2-4BF6-8898-4534CCBA35AF}"/>
                  </a:ext>
                </a:extLst>
              </p:cNvPr>
              <p:cNvSpPr txBox="1">
                <a:spLocks/>
              </p:cNvSpPr>
              <p:nvPr/>
            </p:nvSpPr>
            <p:spPr>
              <a:xfrm>
                <a:off x="1232119" y="1489133"/>
                <a:ext cx="2133250" cy="2964630"/>
              </a:xfrm>
              <a:prstGeom prst="rect">
                <a:avLst/>
              </a:prstGeom>
              <a:solidFill>
                <a:schemeClr val="bg1">
                  <a:lumMod val="95000"/>
                </a:schemeClr>
              </a:solidFill>
              <a:ln w="28575">
                <a:noFill/>
              </a:ln>
            </p:spPr>
            <p:style>
              <a:lnRef idx="2">
                <a:schemeClr val="accent4"/>
              </a:lnRef>
              <a:fillRef idx="1">
                <a:schemeClr val="lt1"/>
              </a:fillRef>
              <a:effectRef idx="0">
                <a:schemeClr val="accent4"/>
              </a:effectRef>
              <a:fontRef idx="minor">
                <a:schemeClr val="dk1"/>
              </a:fontRef>
            </p:style>
            <p:txBody>
              <a:bodyPr vert="horz" wrap="square" lIns="144000" tIns="108000" rIns="144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600"/>
                  </a:spcAft>
                </a:pPr>
                <a:r>
                  <a:rPr lang="da-DK" sz="1100" i="1" dirty="0"/>
                  <a:t>Hvad er projektets formål (max. 3):</a:t>
                </a:r>
              </a:p>
            </p:txBody>
          </p:sp>
          <p:sp>
            <p:nvSpPr>
              <p:cNvPr id="46" name="Rectangle 45">
                <a:extLst>
                  <a:ext uri="{FF2B5EF4-FFF2-40B4-BE49-F238E27FC236}">
                    <a16:creationId xmlns:a16="http://schemas.microsoft.com/office/drawing/2014/main" id="{232EC287-CDBF-4FAC-B380-E15FE46F73AE}"/>
                  </a:ext>
                </a:extLst>
              </p:cNvPr>
              <p:cNvSpPr/>
              <p:nvPr/>
            </p:nvSpPr>
            <p:spPr bwMode="auto">
              <a:xfrm>
                <a:off x="1131609" y="1071786"/>
                <a:ext cx="2328028" cy="417224"/>
              </a:xfrm>
              <a:prstGeom prst="rect">
                <a:avLst/>
              </a:prstGeom>
              <a:solidFill>
                <a:srgbClr val="A8BDC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en-US" sz="1200" dirty="0">
                    <a:solidFill>
                      <a:schemeClr val="bg1"/>
                    </a:solidFill>
                  </a:rPr>
                  <a:t>PROJEKTETS FORMÅL</a:t>
                </a:r>
              </a:p>
            </p:txBody>
          </p:sp>
        </p:grpSp>
        <p:grpSp>
          <p:nvGrpSpPr>
            <p:cNvPr id="7" name="Group 6">
              <a:extLst>
                <a:ext uri="{FF2B5EF4-FFF2-40B4-BE49-F238E27FC236}">
                  <a16:creationId xmlns:a16="http://schemas.microsoft.com/office/drawing/2014/main" id="{46D47313-2438-4FDC-982D-451309011FC6}"/>
                </a:ext>
              </a:extLst>
            </p:cNvPr>
            <p:cNvGrpSpPr/>
            <p:nvPr/>
          </p:nvGrpSpPr>
          <p:grpSpPr>
            <a:xfrm>
              <a:off x="9718286" y="1071786"/>
              <a:ext cx="2328799" cy="4841652"/>
              <a:chOff x="1131609" y="1071786"/>
              <a:chExt cx="2328799" cy="3381977"/>
            </a:xfrm>
          </p:grpSpPr>
          <p:sp>
            <p:nvSpPr>
              <p:cNvPr id="39" name="Isosceles Triangle 38">
                <a:extLst>
                  <a:ext uri="{FF2B5EF4-FFF2-40B4-BE49-F238E27FC236}">
                    <a16:creationId xmlns:a16="http://schemas.microsoft.com/office/drawing/2014/main" id="{423B7ED8-DFAF-4F2E-BB57-B162CF37B20F}"/>
                  </a:ext>
                </a:extLst>
              </p:cNvPr>
              <p:cNvSpPr/>
              <p:nvPr/>
            </p:nvSpPr>
            <p:spPr bwMode="auto">
              <a:xfrm rot="10800000">
                <a:off x="3261976"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40" name="Isosceles Triangle 39">
                <a:extLst>
                  <a:ext uri="{FF2B5EF4-FFF2-40B4-BE49-F238E27FC236}">
                    <a16:creationId xmlns:a16="http://schemas.microsoft.com/office/drawing/2014/main" id="{F75D1C0E-90F4-4621-819F-E560543F1641}"/>
                  </a:ext>
                </a:extLst>
              </p:cNvPr>
              <p:cNvSpPr/>
              <p:nvPr/>
            </p:nvSpPr>
            <p:spPr bwMode="auto">
              <a:xfrm rot="10800000">
                <a:off x="1132903"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41" name="Content Placeholder 7">
                <a:extLst>
                  <a:ext uri="{FF2B5EF4-FFF2-40B4-BE49-F238E27FC236}">
                    <a16:creationId xmlns:a16="http://schemas.microsoft.com/office/drawing/2014/main" id="{F8F6C57A-F894-4F90-AB4D-3F2A5FA41835}"/>
                  </a:ext>
                </a:extLst>
              </p:cNvPr>
              <p:cNvSpPr txBox="1">
                <a:spLocks/>
              </p:cNvSpPr>
              <p:nvPr/>
            </p:nvSpPr>
            <p:spPr>
              <a:xfrm>
                <a:off x="1232119" y="1489133"/>
                <a:ext cx="2129518" cy="2964630"/>
              </a:xfrm>
              <a:prstGeom prst="rect">
                <a:avLst/>
              </a:prstGeom>
              <a:solidFill>
                <a:schemeClr val="bg1">
                  <a:lumMod val="95000"/>
                </a:schemeClr>
              </a:solidFill>
              <a:ln w="28575">
                <a:noFill/>
              </a:ln>
            </p:spPr>
            <p:style>
              <a:lnRef idx="2">
                <a:schemeClr val="accent4"/>
              </a:lnRef>
              <a:fillRef idx="1">
                <a:schemeClr val="lt1"/>
              </a:fillRef>
              <a:effectRef idx="0">
                <a:schemeClr val="accent4"/>
              </a:effectRef>
              <a:fontRef idx="minor">
                <a:schemeClr val="dk1"/>
              </a:fontRef>
            </p:style>
            <p:txBody>
              <a:bodyPr vert="horz" wrap="square" lIns="144000" tIns="108000" rIns="144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100" i="1" dirty="0"/>
                  <a:t>Hvordan arbejdes der, når projektet er gennemført og implementeret i organisationen med succes?</a:t>
                </a:r>
              </a:p>
            </p:txBody>
          </p:sp>
          <p:sp>
            <p:nvSpPr>
              <p:cNvPr id="42" name="Rectangle 41">
                <a:extLst>
                  <a:ext uri="{FF2B5EF4-FFF2-40B4-BE49-F238E27FC236}">
                    <a16:creationId xmlns:a16="http://schemas.microsoft.com/office/drawing/2014/main" id="{42846837-7829-487D-B5C6-425300340CB7}"/>
                  </a:ext>
                </a:extLst>
              </p:cNvPr>
              <p:cNvSpPr/>
              <p:nvPr/>
            </p:nvSpPr>
            <p:spPr bwMode="auto">
              <a:xfrm>
                <a:off x="1131609" y="1071786"/>
                <a:ext cx="2328028" cy="417224"/>
              </a:xfrm>
              <a:prstGeom prst="rect">
                <a:avLst/>
              </a:prstGeom>
              <a:solidFill>
                <a:srgbClr val="A8BDC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200" dirty="0">
                    <a:solidFill>
                      <a:schemeClr val="bg1"/>
                    </a:solidFill>
                  </a:rPr>
                  <a:t>PROJEKTET GØR DENNE FREMTID MULIG</a:t>
                </a:r>
              </a:p>
            </p:txBody>
          </p:sp>
        </p:grpSp>
        <p:grpSp>
          <p:nvGrpSpPr>
            <p:cNvPr id="8" name="Group 7">
              <a:extLst>
                <a:ext uri="{FF2B5EF4-FFF2-40B4-BE49-F238E27FC236}">
                  <a16:creationId xmlns:a16="http://schemas.microsoft.com/office/drawing/2014/main" id="{20161553-90F6-436E-8455-2A857FD52A70}"/>
                </a:ext>
              </a:extLst>
            </p:cNvPr>
            <p:cNvGrpSpPr/>
            <p:nvPr/>
          </p:nvGrpSpPr>
          <p:grpSpPr>
            <a:xfrm>
              <a:off x="4972459" y="1071786"/>
              <a:ext cx="2328799" cy="4841652"/>
              <a:chOff x="1131609" y="1071786"/>
              <a:chExt cx="2328799" cy="3381977"/>
            </a:xfrm>
          </p:grpSpPr>
          <p:sp>
            <p:nvSpPr>
              <p:cNvPr id="35" name="Isosceles Triangle 34">
                <a:extLst>
                  <a:ext uri="{FF2B5EF4-FFF2-40B4-BE49-F238E27FC236}">
                    <a16:creationId xmlns:a16="http://schemas.microsoft.com/office/drawing/2014/main" id="{886FA1A7-61B8-483C-A37F-E5508A8B8A46}"/>
                  </a:ext>
                </a:extLst>
              </p:cNvPr>
              <p:cNvSpPr/>
              <p:nvPr/>
            </p:nvSpPr>
            <p:spPr bwMode="auto">
              <a:xfrm rot="10800000">
                <a:off x="3261976"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36" name="Isosceles Triangle 35">
                <a:extLst>
                  <a:ext uri="{FF2B5EF4-FFF2-40B4-BE49-F238E27FC236}">
                    <a16:creationId xmlns:a16="http://schemas.microsoft.com/office/drawing/2014/main" id="{7842A307-EC5D-4719-AD1D-79A156C1882D}"/>
                  </a:ext>
                </a:extLst>
              </p:cNvPr>
              <p:cNvSpPr/>
              <p:nvPr/>
            </p:nvSpPr>
            <p:spPr bwMode="auto">
              <a:xfrm rot="10800000">
                <a:off x="1132903"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37" name="Content Placeholder 7">
                <a:extLst>
                  <a:ext uri="{FF2B5EF4-FFF2-40B4-BE49-F238E27FC236}">
                    <a16:creationId xmlns:a16="http://schemas.microsoft.com/office/drawing/2014/main" id="{FEFB9F20-7B5E-49FB-A0F9-831C9858408C}"/>
                  </a:ext>
                </a:extLst>
              </p:cNvPr>
              <p:cNvSpPr txBox="1">
                <a:spLocks/>
              </p:cNvSpPr>
              <p:nvPr/>
            </p:nvSpPr>
            <p:spPr>
              <a:xfrm>
                <a:off x="1232119" y="1489133"/>
                <a:ext cx="2133250" cy="2964630"/>
              </a:xfrm>
              <a:prstGeom prst="rect">
                <a:avLst/>
              </a:prstGeom>
              <a:solidFill>
                <a:schemeClr val="bg1">
                  <a:lumMod val="95000"/>
                </a:schemeClr>
              </a:solidFill>
              <a:ln w="28575">
                <a:noFill/>
              </a:ln>
            </p:spPr>
            <p:style>
              <a:lnRef idx="2">
                <a:schemeClr val="accent4"/>
              </a:lnRef>
              <a:fillRef idx="1">
                <a:schemeClr val="lt1"/>
              </a:fillRef>
              <a:effectRef idx="0">
                <a:schemeClr val="accent4"/>
              </a:effectRef>
              <a:fontRef idx="minor">
                <a:schemeClr val="dk1"/>
              </a:fontRef>
            </p:style>
            <p:txBody>
              <a:bodyPr vert="horz" wrap="square" lIns="144000" tIns="108000" rIns="144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100" i="1" dirty="0"/>
                  <a:t>Hvilke gevinster kan organisationen opnå ved at løse problemerne og opnå fremtiden?</a:t>
                </a:r>
              </a:p>
            </p:txBody>
          </p:sp>
          <p:sp>
            <p:nvSpPr>
              <p:cNvPr id="38" name="Rectangle 37">
                <a:extLst>
                  <a:ext uri="{FF2B5EF4-FFF2-40B4-BE49-F238E27FC236}">
                    <a16:creationId xmlns:a16="http://schemas.microsoft.com/office/drawing/2014/main" id="{4CF5B188-EDC3-402D-99E9-4C49B8BAE331}"/>
                  </a:ext>
                </a:extLst>
              </p:cNvPr>
              <p:cNvSpPr/>
              <p:nvPr/>
            </p:nvSpPr>
            <p:spPr bwMode="auto">
              <a:xfrm>
                <a:off x="1131609" y="1071786"/>
                <a:ext cx="2328028" cy="417224"/>
              </a:xfrm>
              <a:prstGeom prst="rect">
                <a:avLst/>
              </a:prstGeom>
              <a:solidFill>
                <a:srgbClr val="A8BDC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en-US" sz="1200" dirty="0">
                    <a:solidFill>
                      <a:schemeClr val="bg1"/>
                    </a:solidFill>
                  </a:rPr>
                  <a:t>PROJEKTETS GEVINSTER</a:t>
                </a:r>
              </a:p>
            </p:txBody>
          </p:sp>
        </p:grpSp>
        <p:sp>
          <p:nvSpPr>
            <p:cNvPr id="14" name="Rektangel 75">
              <a:extLst>
                <a:ext uri="{FF2B5EF4-FFF2-40B4-BE49-F238E27FC236}">
                  <a16:creationId xmlns:a16="http://schemas.microsoft.com/office/drawing/2014/main" id="{D3D1F609-D035-4703-9466-EC8ED9320D61}"/>
                </a:ext>
              </a:extLst>
            </p:cNvPr>
            <p:cNvSpPr/>
            <p:nvPr/>
          </p:nvSpPr>
          <p:spPr>
            <a:xfrm>
              <a:off x="7703620" y="4144758"/>
              <a:ext cx="1565822" cy="553570"/>
            </a:xfrm>
            <a:prstGeom prst="rect">
              <a:avLst/>
            </a:prstGeom>
            <a:solidFill>
              <a:srgbClr val="F291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spcBef>
                  <a:spcPts val="0"/>
                </a:spcBef>
                <a:defRPr/>
              </a:pPr>
              <a:r>
                <a:rPr lang="da-DK" sz="800" b="1" dirty="0">
                  <a:solidFill>
                    <a:schemeClr val="tx1"/>
                  </a:solidFill>
                </a:rPr>
                <a:t>……</a:t>
              </a:r>
            </a:p>
          </p:txBody>
        </p:sp>
        <p:sp>
          <p:nvSpPr>
            <p:cNvPr id="15" name="Rektangel 82">
              <a:extLst>
                <a:ext uri="{FF2B5EF4-FFF2-40B4-BE49-F238E27FC236}">
                  <a16:creationId xmlns:a16="http://schemas.microsoft.com/office/drawing/2014/main" id="{9F864AB6-0DE6-47F1-A73E-5531087FFE98}"/>
                </a:ext>
              </a:extLst>
            </p:cNvPr>
            <p:cNvSpPr/>
            <p:nvPr/>
          </p:nvSpPr>
          <p:spPr>
            <a:xfrm>
              <a:off x="5497448" y="4503820"/>
              <a:ext cx="1301591" cy="480305"/>
            </a:xfrm>
            <a:prstGeom prst="rect">
              <a:avLst/>
            </a:prstGeom>
            <a:solidFill>
              <a:srgbClr val="A8BDC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spcBef>
                  <a:spcPts val="0"/>
                </a:spcBef>
                <a:defRPr/>
              </a:pPr>
              <a:r>
                <a:rPr lang="da-DK" sz="800" b="1" dirty="0">
                  <a:solidFill>
                    <a:schemeClr val="tx1"/>
                  </a:solidFill>
                </a:rPr>
                <a:t>……</a:t>
              </a:r>
            </a:p>
          </p:txBody>
        </p:sp>
        <p:sp>
          <p:nvSpPr>
            <p:cNvPr id="16" name="Rektangel 58">
              <a:extLst>
                <a:ext uri="{FF2B5EF4-FFF2-40B4-BE49-F238E27FC236}">
                  <a16:creationId xmlns:a16="http://schemas.microsoft.com/office/drawing/2014/main" id="{5A1CFB87-DE11-4541-A7F4-DA03FE9FE10B}"/>
                </a:ext>
              </a:extLst>
            </p:cNvPr>
            <p:cNvSpPr/>
            <p:nvPr/>
          </p:nvSpPr>
          <p:spPr>
            <a:xfrm>
              <a:off x="5497448" y="3389748"/>
              <a:ext cx="1301591" cy="480305"/>
            </a:xfrm>
            <a:prstGeom prst="rect">
              <a:avLst/>
            </a:prstGeom>
            <a:solidFill>
              <a:srgbClr val="A8BDC6"/>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spcBef>
                  <a:spcPts val="0"/>
                </a:spcBef>
                <a:defRPr/>
              </a:pPr>
              <a:r>
                <a:rPr lang="da-DK" sz="800" b="1" dirty="0">
                  <a:solidFill>
                    <a:schemeClr val="tx1"/>
                  </a:solidFill>
                </a:rPr>
                <a:t>……</a:t>
              </a:r>
            </a:p>
          </p:txBody>
        </p:sp>
        <p:sp>
          <p:nvSpPr>
            <p:cNvPr id="17" name="Rektangel 58">
              <a:extLst>
                <a:ext uri="{FF2B5EF4-FFF2-40B4-BE49-F238E27FC236}">
                  <a16:creationId xmlns:a16="http://schemas.microsoft.com/office/drawing/2014/main" id="{88D45964-0AD8-484A-93D3-25CA7D94F349}"/>
                </a:ext>
              </a:extLst>
            </p:cNvPr>
            <p:cNvSpPr/>
            <p:nvPr/>
          </p:nvSpPr>
          <p:spPr>
            <a:xfrm>
              <a:off x="5497448" y="3943377"/>
              <a:ext cx="1301591" cy="480305"/>
            </a:xfrm>
            <a:prstGeom prst="rect">
              <a:avLst/>
            </a:prstGeom>
            <a:solidFill>
              <a:srgbClr val="A8BDC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spcBef>
                  <a:spcPts val="0"/>
                </a:spcBef>
                <a:defRPr/>
              </a:pPr>
              <a:r>
                <a:rPr lang="da-DK" sz="800" b="1" dirty="0">
                  <a:solidFill>
                    <a:schemeClr val="tx1"/>
                  </a:solidFill>
                </a:rPr>
                <a:t>……</a:t>
              </a:r>
            </a:p>
          </p:txBody>
        </p:sp>
        <p:sp>
          <p:nvSpPr>
            <p:cNvPr id="18" name="Rektangel 9">
              <a:extLst>
                <a:ext uri="{FF2B5EF4-FFF2-40B4-BE49-F238E27FC236}">
                  <a16:creationId xmlns:a16="http://schemas.microsoft.com/office/drawing/2014/main" id="{0B4DBE28-F8DD-4C32-BD6B-A6149FFC33E7}"/>
                </a:ext>
              </a:extLst>
            </p:cNvPr>
            <p:cNvSpPr/>
            <p:nvPr/>
          </p:nvSpPr>
          <p:spPr>
            <a:xfrm>
              <a:off x="3087266" y="4599034"/>
              <a:ext cx="1299911" cy="48036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lgn="ctr">
                <a:spcBef>
                  <a:spcPts val="0"/>
                </a:spcBef>
                <a:defRPr/>
              </a:pPr>
              <a:r>
                <a:rPr lang="da-DK" sz="800" b="1" dirty="0">
                  <a:solidFill>
                    <a:srgbClr val="FFFFFF"/>
                  </a:solidFill>
                </a:rPr>
                <a:t>……</a:t>
              </a:r>
            </a:p>
          </p:txBody>
        </p:sp>
        <p:sp>
          <p:nvSpPr>
            <p:cNvPr id="19" name="Rektangel 10">
              <a:extLst>
                <a:ext uri="{FF2B5EF4-FFF2-40B4-BE49-F238E27FC236}">
                  <a16:creationId xmlns:a16="http://schemas.microsoft.com/office/drawing/2014/main" id="{D9531B14-9602-4A37-87EF-545633FDC452}"/>
                </a:ext>
              </a:extLst>
            </p:cNvPr>
            <p:cNvSpPr/>
            <p:nvPr/>
          </p:nvSpPr>
          <p:spPr>
            <a:xfrm>
              <a:off x="3087266" y="4045404"/>
              <a:ext cx="1299911" cy="48036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lgn="ctr">
                <a:spcBef>
                  <a:spcPts val="0"/>
                </a:spcBef>
                <a:defRPr/>
              </a:pPr>
              <a:r>
                <a:rPr lang="da-DK" sz="800" b="1" dirty="0">
                  <a:solidFill>
                    <a:srgbClr val="FFFFFF"/>
                  </a:solidFill>
                </a:rPr>
                <a:t>……</a:t>
              </a:r>
            </a:p>
          </p:txBody>
        </p:sp>
        <p:sp>
          <p:nvSpPr>
            <p:cNvPr id="20" name="Rektangel 74">
              <a:extLst>
                <a:ext uri="{FF2B5EF4-FFF2-40B4-BE49-F238E27FC236}">
                  <a16:creationId xmlns:a16="http://schemas.microsoft.com/office/drawing/2014/main" id="{8937AD28-7BFC-4E22-B264-41EE405380A2}"/>
                </a:ext>
              </a:extLst>
            </p:cNvPr>
            <p:cNvSpPr/>
            <p:nvPr/>
          </p:nvSpPr>
          <p:spPr>
            <a:xfrm>
              <a:off x="3087266" y="3491833"/>
              <a:ext cx="1299911" cy="48030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lgn="ctr">
                <a:spcBef>
                  <a:spcPts val="0"/>
                </a:spcBef>
                <a:defRPr/>
              </a:pPr>
              <a:r>
                <a:rPr lang="da-DK" sz="800" b="1" dirty="0">
                  <a:solidFill>
                    <a:srgbClr val="FFFFFF"/>
                  </a:solidFill>
                </a:rPr>
                <a:t>……</a:t>
              </a:r>
            </a:p>
          </p:txBody>
        </p:sp>
        <p:sp>
          <p:nvSpPr>
            <p:cNvPr id="21" name="Rektangel 200">
              <a:extLst>
                <a:ext uri="{FF2B5EF4-FFF2-40B4-BE49-F238E27FC236}">
                  <a16:creationId xmlns:a16="http://schemas.microsoft.com/office/drawing/2014/main" id="{FA206BA6-AAB9-4F97-B459-54A1AE43FCB9}"/>
                </a:ext>
              </a:extLst>
            </p:cNvPr>
            <p:cNvSpPr/>
            <p:nvPr/>
          </p:nvSpPr>
          <p:spPr>
            <a:xfrm>
              <a:off x="3087266" y="2938205"/>
              <a:ext cx="1299911" cy="48036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a:t>
              </a:r>
            </a:p>
          </p:txBody>
        </p:sp>
        <p:sp>
          <p:nvSpPr>
            <p:cNvPr id="22" name="Rektangel 8">
              <a:extLst>
                <a:ext uri="{FF2B5EF4-FFF2-40B4-BE49-F238E27FC236}">
                  <a16:creationId xmlns:a16="http://schemas.microsoft.com/office/drawing/2014/main" id="{F7B75774-1255-4CC0-A6E3-387F4D6C5719}"/>
                </a:ext>
              </a:extLst>
            </p:cNvPr>
            <p:cNvSpPr/>
            <p:nvPr/>
          </p:nvSpPr>
          <p:spPr>
            <a:xfrm>
              <a:off x="3087266" y="5152663"/>
              <a:ext cx="1299911" cy="480366"/>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lgn="ctr">
                <a:spcBef>
                  <a:spcPts val="0"/>
                </a:spcBef>
                <a:defRPr/>
              </a:pPr>
              <a:r>
                <a:rPr lang="da-DK" sz="800" b="1" dirty="0">
                  <a:solidFill>
                    <a:srgbClr val="FFFFFF"/>
                  </a:solidFill>
                </a:rPr>
                <a:t>……</a:t>
              </a:r>
            </a:p>
          </p:txBody>
        </p:sp>
        <p:sp>
          <p:nvSpPr>
            <p:cNvPr id="23" name="Rektangel 9">
              <a:extLst>
                <a:ext uri="{FF2B5EF4-FFF2-40B4-BE49-F238E27FC236}">
                  <a16:creationId xmlns:a16="http://schemas.microsoft.com/office/drawing/2014/main" id="{4496E5F9-F4FE-4748-BE09-4E62FC6BCD08}"/>
                </a:ext>
              </a:extLst>
            </p:cNvPr>
            <p:cNvSpPr/>
            <p:nvPr/>
          </p:nvSpPr>
          <p:spPr>
            <a:xfrm>
              <a:off x="739991" y="4599034"/>
              <a:ext cx="1299911" cy="480366"/>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a:t>
              </a:r>
            </a:p>
          </p:txBody>
        </p:sp>
        <p:sp>
          <p:nvSpPr>
            <p:cNvPr id="24" name="Rektangel 10">
              <a:extLst>
                <a:ext uri="{FF2B5EF4-FFF2-40B4-BE49-F238E27FC236}">
                  <a16:creationId xmlns:a16="http://schemas.microsoft.com/office/drawing/2014/main" id="{AB96ABBD-6C16-4A3D-8A00-488A398B8B11}"/>
                </a:ext>
              </a:extLst>
            </p:cNvPr>
            <p:cNvSpPr/>
            <p:nvPr/>
          </p:nvSpPr>
          <p:spPr>
            <a:xfrm>
              <a:off x="739991" y="4045404"/>
              <a:ext cx="1299911" cy="480366"/>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a:t>
              </a:r>
            </a:p>
          </p:txBody>
        </p:sp>
        <p:sp>
          <p:nvSpPr>
            <p:cNvPr id="25" name="Rektangel 74">
              <a:extLst>
                <a:ext uri="{FF2B5EF4-FFF2-40B4-BE49-F238E27FC236}">
                  <a16:creationId xmlns:a16="http://schemas.microsoft.com/office/drawing/2014/main" id="{033660C6-8269-4873-8F03-FBAE26CB2D78}"/>
                </a:ext>
              </a:extLst>
            </p:cNvPr>
            <p:cNvSpPr/>
            <p:nvPr/>
          </p:nvSpPr>
          <p:spPr>
            <a:xfrm>
              <a:off x="739991" y="3491833"/>
              <a:ext cx="1299911" cy="480305"/>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a:t>
              </a:r>
            </a:p>
          </p:txBody>
        </p:sp>
        <p:sp>
          <p:nvSpPr>
            <p:cNvPr id="26" name="Rektangel 200">
              <a:extLst>
                <a:ext uri="{FF2B5EF4-FFF2-40B4-BE49-F238E27FC236}">
                  <a16:creationId xmlns:a16="http://schemas.microsoft.com/office/drawing/2014/main" id="{79B72F53-2FAE-4ACD-ABF1-F49774728137}"/>
                </a:ext>
              </a:extLst>
            </p:cNvPr>
            <p:cNvSpPr/>
            <p:nvPr/>
          </p:nvSpPr>
          <p:spPr>
            <a:xfrm>
              <a:off x="739991" y="2938205"/>
              <a:ext cx="1299911" cy="480366"/>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a:t>
              </a:r>
            </a:p>
          </p:txBody>
        </p:sp>
        <p:sp>
          <p:nvSpPr>
            <p:cNvPr id="27" name="Rektangel 8">
              <a:extLst>
                <a:ext uri="{FF2B5EF4-FFF2-40B4-BE49-F238E27FC236}">
                  <a16:creationId xmlns:a16="http://schemas.microsoft.com/office/drawing/2014/main" id="{12310EE9-D284-4707-9DFA-AC18AE8515D1}"/>
                </a:ext>
              </a:extLst>
            </p:cNvPr>
            <p:cNvSpPr/>
            <p:nvPr/>
          </p:nvSpPr>
          <p:spPr>
            <a:xfrm>
              <a:off x="739991" y="5152663"/>
              <a:ext cx="1299911" cy="480366"/>
            </a:xfrm>
            <a:prstGeom prst="rect">
              <a:avLst/>
            </a:prstGeom>
            <a:solidFill>
              <a:srgbClr val="92D05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a:t>
              </a:r>
            </a:p>
          </p:txBody>
        </p:sp>
        <p:sp>
          <p:nvSpPr>
            <p:cNvPr id="28" name="Rektangel 9">
              <a:extLst>
                <a:ext uri="{FF2B5EF4-FFF2-40B4-BE49-F238E27FC236}">
                  <a16:creationId xmlns:a16="http://schemas.microsoft.com/office/drawing/2014/main" id="{A730B014-5423-4577-8BF2-8727625D9FA9}"/>
                </a:ext>
              </a:extLst>
            </p:cNvPr>
            <p:cNvSpPr/>
            <p:nvPr/>
          </p:nvSpPr>
          <p:spPr>
            <a:xfrm>
              <a:off x="10231649" y="4692504"/>
              <a:ext cx="1299911" cy="48036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chemeClr val="tx1"/>
                  </a:solidFill>
                  <a:effectLst/>
                  <a:uLnTx/>
                  <a:uFillTx/>
                  <a:latin typeface="Arial"/>
                  <a:ea typeface="+mn-ea"/>
                  <a:cs typeface="+mn-cs"/>
                </a:rPr>
                <a:t>……..</a:t>
              </a:r>
            </a:p>
          </p:txBody>
        </p:sp>
        <p:sp>
          <p:nvSpPr>
            <p:cNvPr id="29" name="Rektangel 10">
              <a:extLst>
                <a:ext uri="{FF2B5EF4-FFF2-40B4-BE49-F238E27FC236}">
                  <a16:creationId xmlns:a16="http://schemas.microsoft.com/office/drawing/2014/main" id="{508174C1-26D8-477A-BAEA-DCFD88AA04C1}"/>
                </a:ext>
              </a:extLst>
            </p:cNvPr>
            <p:cNvSpPr/>
            <p:nvPr/>
          </p:nvSpPr>
          <p:spPr>
            <a:xfrm>
              <a:off x="10231649" y="4138874"/>
              <a:ext cx="1299911" cy="48036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chemeClr val="tx1"/>
                  </a:solidFill>
                  <a:effectLst/>
                  <a:uLnTx/>
                  <a:uFillTx/>
                  <a:latin typeface="Arial"/>
                  <a:ea typeface="+mn-ea"/>
                  <a:cs typeface="+mn-cs"/>
                </a:rPr>
                <a:t>……….</a:t>
              </a:r>
            </a:p>
          </p:txBody>
        </p:sp>
        <p:sp>
          <p:nvSpPr>
            <p:cNvPr id="30" name="Rektangel 74">
              <a:extLst>
                <a:ext uri="{FF2B5EF4-FFF2-40B4-BE49-F238E27FC236}">
                  <a16:creationId xmlns:a16="http://schemas.microsoft.com/office/drawing/2014/main" id="{8E1699C7-BACA-4915-AC41-8BF7618A67C6}"/>
                </a:ext>
              </a:extLst>
            </p:cNvPr>
            <p:cNvSpPr/>
            <p:nvPr/>
          </p:nvSpPr>
          <p:spPr>
            <a:xfrm>
              <a:off x="10231649" y="3585303"/>
              <a:ext cx="1299911" cy="48030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chemeClr val="tx1"/>
                  </a:solidFill>
                  <a:effectLst/>
                  <a:uLnTx/>
                  <a:uFillTx/>
                  <a:latin typeface="Arial"/>
                  <a:ea typeface="+mn-ea"/>
                  <a:cs typeface="+mn-cs"/>
                </a:rPr>
                <a:t>…….</a:t>
              </a:r>
            </a:p>
          </p:txBody>
        </p:sp>
        <p:sp>
          <p:nvSpPr>
            <p:cNvPr id="31" name="Rektangel 200">
              <a:extLst>
                <a:ext uri="{FF2B5EF4-FFF2-40B4-BE49-F238E27FC236}">
                  <a16:creationId xmlns:a16="http://schemas.microsoft.com/office/drawing/2014/main" id="{788086D0-F1CF-499E-B7A6-47D4143A28F9}"/>
                </a:ext>
              </a:extLst>
            </p:cNvPr>
            <p:cNvSpPr/>
            <p:nvPr/>
          </p:nvSpPr>
          <p:spPr>
            <a:xfrm>
              <a:off x="10231649" y="3031675"/>
              <a:ext cx="1299911" cy="48036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chemeClr val="tx1"/>
                  </a:solidFill>
                  <a:effectLst/>
                  <a:uLnTx/>
                  <a:uFillTx/>
                  <a:latin typeface="Arial"/>
                  <a:ea typeface="+mn-ea"/>
                  <a:cs typeface="+mn-cs"/>
                </a:rPr>
                <a:t>……</a:t>
              </a:r>
            </a:p>
          </p:txBody>
        </p:sp>
        <p:sp>
          <p:nvSpPr>
            <p:cNvPr id="32" name="Rektangel 8">
              <a:extLst>
                <a:ext uri="{FF2B5EF4-FFF2-40B4-BE49-F238E27FC236}">
                  <a16:creationId xmlns:a16="http://schemas.microsoft.com/office/drawing/2014/main" id="{77B11EC7-D373-4F14-B2EB-7747CA152C3F}"/>
                </a:ext>
              </a:extLst>
            </p:cNvPr>
            <p:cNvSpPr/>
            <p:nvPr/>
          </p:nvSpPr>
          <p:spPr>
            <a:xfrm>
              <a:off x="10231649" y="5246133"/>
              <a:ext cx="1299911" cy="480366"/>
            </a:xfrm>
            <a:prstGeom prst="rect">
              <a:avLst/>
            </a:prstGeom>
            <a:solidFill>
              <a:srgbClr val="FFFF0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chemeClr val="tx1"/>
                  </a:solidFill>
                  <a:effectLst/>
                  <a:uLnTx/>
                  <a:uFillTx/>
                  <a:latin typeface="Arial"/>
                  <a:ea typeface="+mn-ea"/>
                  <a:cs typeface="+mn-cs"/>
                </a:rPr>
                <a:t>………</a:t>
              </a:r>
            </a:p>
          </p:txBody>
        </p:sp>
        <p:sp>
          <p:nvSpPr>
            <p:cNvPr id="33" name="Rektangel 75">
              <a:extLst>
                <a:ext uri="{FF2B5EF4-FFF2-40B4-BE49-F238E27FC236}">
                  <a16:creationId xmlns:a16="http://schemas.microsoft.com/office/drawing/2014/main" id="{5FED4EBF-C0C1-4053-8D80-4D61289DB3DA}"/>
                </a:ext>
              </a:extLst>
            </p:cNvPr>
            <p:cNvSpPr/>
            <p:nvPr/>
          </p:nvSpPr>
          <p:spPr>
            <a:xfrm>
              <a:off x="7703620" y="3473266"/>
              <a:ext cx="1565822" cy="553570"/>
            </a:xfrm>
            <a:prstGeom prst="rect">
              <a:avLst/>
            </a:prstGeom>
            <a:solidFill>
              <a:srgbClr val="F291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spcBef>
                  <a:spcPts val="0"/>
                </a:spcBef>
                <a:defRPr/>
              </a:pPr>
              <a:r>
                <a:rPr lang="da-DK" sz="800" b="1" dirty="0">
                  <a:solidFill>
                    <a:schemeClr val="tx1"/>
                  </a:solidFill>
                </a:rPr>
                <a:t>……</a:t>
              </a:r>
            </a:p>
          </p:txBody>
        </p:sp>
        <p:sp>
          <p:nvSpPr>
            <p:cNvPr id="34" name="Rektangel 82">
              <a:extLst>
                <a:ext uri="{FF2B5EF4-FFF2-40B4-BE49-F238E27FC236}">
                  <a16:creationId xmlns:a16="http://schemas.microsoft.com/office/drawing/2014/main" id="{14139685-6615-4E7E-98AD-6577D8CF200D}"/>
                </a:ext>
              </a:extLst>
            </p:cNvPr>
            <p:cNvSpPr/>
            <p:nvPr/>
          </p:nvSpPr>
          <p:spPr>
            <a:xfrm>
              <a:off x="5497448" y="5090956"/>
              <a:ext cx="1301591" cy="480305"/>
            </a:xfrm>
            <a:prstGeom prst="rect">
              <a:avLst/>
            </a:prstGeom>
            <a:solidFill>
              <a:srgbClr val="A8BDC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spcBef>
                  <a:spcPts val="0"/>
                </a:spcBef>
                <a:defRPr/>
              </a:pPr>
              <a:r>
                <a:rPr lang="da-DK" sz="800" b="1" dirty="0">
                  <a:solidFill>
                    <a:schemeClr val="tx1"/>
                  </a:solidFill>
                </a:rPr>
                <a:t>……</a:t>
              </a:r>
            </a:p>
          </p:txBody>
        </p:sp>
      </p:grpSp>
    </p:spTree>
    <p:extLst>
      <p:ext uri="{BB962C8B-B14F-4D97-AF65-F5344CB8AC3E}">
        <p14:creationId xmlns:p14="http://schemas.microsoft.com/office/powerpoint/2010/main" val="191064109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a:extLst>
              <a:ext uri="{FF2B5EF4-FFF2-40B4-BE49-F238E27FC236}">
                <a16:creationId xmlns:a16="http://schemas.microsoft.com/office/drawing/2014/main" id="{324A479C-50BA-48A1-B186-6D59959D38A4}"/>
              </a:ext>
            </a:extLst>
          </p:cNvPr>
          <p:cNvSpPr>
            <a:spLocks noGrp="1"/>
          </p:cNvSpPr>
          <p:nvPr>
            <p:ph type="title"/>
          </p:nvPr>
        </p:nvSpPr>
        <p:spPr>
          <a:xfrm>
            <a:off x="701675" y="361840"/>
            <a:ext cx="10785475" cy="936000"/>
          </a:xfrm>
        </p:spPr>
        <p:txBody>
          <a:bodyPr>
            <a:normAutofit/>
          </a:bodyPr>
          <a:lstStyle/>
          <a:p>
            <a:r>
              <a:rPr lang="da-DK" dirty="0"/>
              <a:t>Den ønskede struktur for et overordnet gevinstdiagram</a:t>
            </a:r>
          </a:p>
        </p:txBody>
      </p:sp>
      <p:sp>
        <p:nvSpPr>
          <p:cNvPr id="34" name="Rectangle 33">
            <a:extLst>
              <a:ext uri="{FF2B5EF4-FFF2-40B4-BE49-F238E27FC236}">
                <a16:creationId xmlns:a16="http://schemas.microsoft.com/office/drawing/2014/main" id="{A3C65D76-0183-4EAD-960F-C390558DECD3}"/>
              </a:ext>
            </a:extLst>
          </p:cNvPr>
          <p:cNvSpPr/>
          <p:nvPr/>
        </p:nvSpPr>
        <p:spPr bwMode="auto">
          <a:xfrm>
            <a:off x="-2616967" y="-18334"/>
            <a:ext cx="2616968" cy="3121876"/>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r>
              <a:rPr lang="da-DK" sz="1000" dirty="0">
                <a:solidFill>
                  <a:schemeClr val="bg1"/>
                </a:solidFill>
              </a:rPr>
              <a:t>SKABELON TIL POTENTIALEVURDERINGSWORKSHOP</a:t>
            </a:r>
          </a:p>
          <a:p>
            <a:r>
              <a:rPr lang="da-DK" sz="1000" dirty="0">
                <a:solidFill>
                  <a:schemeClr val="bg1"/>
                </a:solidFill>
              </a:rPr>
              <a:t>Eksempel som kan hænges op på væggen og gennemgås. Til øvelses-delen kan overskrifterne skrives på stort whiteboard eller flipovers.</a:t>
            </a:r>
          </a:p>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dirty="0" err="1">
              <a:ln>
                <a:noFill/>
              </a:ln>
              <a:solidFill>
                <a:schemeClr val="bg1"/>
              </a:solidFill>
              <a:effectLst/>
              <a:latin typeface="Arial" charset="0"/>
            </a:endParaRPr>
          </a:p>
        </p:txBody>
      </p:sp>
      <p:grpSp>
        <p:nvGrpSpPr>
          <p:cNvPr id="2" name="Gruppe 1"/>
          <p:cNvGrpSpPr/>
          <p:nvPr/>
        </p:nvGrpSpPr>
        <p:grpSpPr>
          <a:xfrm>
            <a:off x="806185" y="1572884"/>
            <a:ext cx="7109018" cy="4418940"/>
            <a:chOff x="806185" y="1572884"/>
            <a:chExt cx="7109018" cy="4418940"/>
          </a:xfrm>
        </p:grpSpPr>
        <p:sp>
          <p:nvSpPr>
            <p:cNvPr id="35" name="Rectangle 55">
              <a:extLst>
                <a:ext uri="{FF2B5EF4-FFF2-40B4-BE49-F238E27FC236}">
                  <a16:creationId xmlns:a16="http://schemas.microsoft.com/office/drawing/2014/main" id="{7F59BC65-0A12-4824-91BA-AD24FCE224B4}"/>
                </a:ext>
              </a:extLst>
            </p:cNvPr>
            <p:cNvSpPr/>
            <p:nvPr/>
          </p:nvSpPr>
          <p:spPr bwMode="auto">
            <a:xfrm>
              <a:off x="806185" y="1572884"/>
              <a:ext cx="1432575" cy="449681"/>
            </a:xfrm>
            <a:prstGeom prst="rect">
              <a:avLst/>
            </a:prstGeom>
            <a:solidFill>
              <a:srgbClr val="940027"/>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90000"/>
                </a:lnSpc>
                <a:spcBef>
                  <a:spcPts val="0"/>
                </a:spcBef>
                <a:spcAft>
                  <a:spcPct val="0"/>
                </a:spcAft>
                <a:buClrTx/>
                <a:buSzTx/>
                <a:buFontTx/>
                <a:buNone/>
                <a:tabLst/>
                <a:defRPr/>
              </a:pPr>
              <a:r>
                <a:rPr kumimoji="0" lang="da-DK" sz="1000" b="1" i="0" u="none" strike="noStrike" kern="1200" cap="none" spc="0" normalizeH="0" baseline="0" noProof="0" dirty="0">
                  <a:ln>
                    <a:noFill/>
                  </a:ln>
                  <a:solidFill>
                    <a:srgbClr val="FFFFFF"/>
                  </a:solidFill>
                  <a:effectLst/>
                  <a:uLnTx/>
                  <a:uFillTx/>
                  <a:latin typeface="Arial"/>
                  <a:ea typeface="+mn-ea"/>
                  <a:cs typeface="+mn-cs"/>
                </a:rPr>
                <a:t>Projekt-</a:t>
              </a:r>
              <a:br>
                <a:rPr kumimoji="0" lang="da-DK" sz="1000" b="1" i="0" u="none" strike="noStrike" kern="1200" cap="none" spc="0" normalizeH="0" baseline="0" noProof="0" dirty="0">
                  <a:ln>
                    <a:noFill/>
                  </a:ln>
                  <a:solidFill>
                    <a:srgbClr val="FFFFFF"/>
                  </a:solidFill>
                  <a:effectLst/>
                  <a:uLnTx/>
                  <a:uFillTx/>
                  <a:latin typeface="Arial"/>
                  <a:ea typeface="+mn-ea"/>
                  <a:cs typeface="+mn-cs"/>
                </a:rPr>
              </a:br>
              <a:r>
                <a:rPr kumimoji="0" lang="da-DK" sz="1000" b="1" i="0" u="none" strike="noStrike" kern="1200" cap="none" spc="0" normalizeH="0" baseline="0" noProof="0" dirty="0">
                  <a:ln>
                    <a:noFill/>
                  </a:ln>
                  <a:solidFill>
                    <a:srgbClr val="FFFFFF"/>
                  </a:solidFill>
                  <a:effectLst/>
                  <a:uLnTx/>
                  <a:uFillTx/>
                  <a:latin typeface="Arial"/>
                  <a:ea typeface="+mn-ea"/>
                  <a:cs typeface="+mn-cs"/>
                </a:rPr>
                <a:t>leverancer</a:t>
              </a:r>
            </a:p>
          </p:txBody>
        </p:sp>
        <p:sp>
          <p:nvSpPr>
            <p:cNvPr id="36" name="Rektangel 9">
              <a:extLst>
                <a:ext uri="{FF2B5EF4-FFF2-40B4-BE49-F238E27FC236}">
                  <a16:creationId xmlns:a16="http://schemas.microsoft.com/office/drawing/2014/main" id="{74D3F025-7034-4BB3-B3DF-5610E68E2DDD}"/>
                </a:ext>
              </a:extLst>
            </p:cNvPr>
            <p:cNvSpPr/>
            <p:nvPr/>
          </p:nvSpPr>
          <p:spPr>
            <a:xfrm>
              <a:off x="867624" y="3820288"/>
              <a:ext cx="1299911" cy="48036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Leverance 4</a:t>
              </a:r>
            </a:p>
            <a:p>
              <a:pPr marL="0" marR="0" lvl="0" indent="0" algn="ctr" defTabSz="914400" rtl="0" eaLnBrk="1" fontAlgn="base" latinLnBrk="0" hangingPunct="1">
                <a:lnSpc>
                  <a:spcPct val="108000"/>
                </a:lnSpc>
                <a:spcBef>
                  <a:spcPts val="0"/>
                </a:spcBef>
                <a:spcAft>
                  <a:spcPct val="0"/>
                </a:spcAft>
                <a:buClrTx/>
                <a:buSzTx/>
                <a:buFontTx/>
                <a:buNone/>
                <a:tabLst/>
                <a:defRPr/>
              </a:pPr>
              <a:r>
                <a:rPr lang="da-DK" sz="800" b="1" dirty="0">
                  <a:solidFill>
                    <a:srgbClr val="FFFFFF"/>
                  </a:solidFill>
                  <a:latin typeface="Arial"/>
                </a:rPr>
                <a:t>(ny proces)</a:t>
              </a:r>
              <a:endParaRPr kumimoji="0" lang="da-DK" sz="800" b="1"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ktangel 10">
              <a:extLst>
                <a:ext uri="{FF2B5EF4-FFF2-40B4-BE49-F238E27FC236}">
                  <a16:creationId xmlns:a16="http://schemas.microsoft.com/office/drawing/2014/main" id="{5F44BC67-722E-461F-A868-4B10C4893BAE}"/>
                </a:ext>
              </a:extLst>
            </p:cNvPr>
            <p:cNvSpPr/>
            <p:nvPr/>
          </p:nvSpPr>
          <p:spPr>
            <a:xfrm>
              <a:off x="867624" y="3266658"/>
              <a:ext cx="1299911" cy="48036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lang="da-DK" sz="800" b="1" dirty="0">
                  <a:solidFill>
                    <a:srgbClr val="FFFFFF"/>
                  </a:solidFill>
                  <a:latin typeface="Arial"/>
                </a:rPr>
                <a:t>Le</a:t>
              </a:r>
              <a:r>
                <a:rPr kumimoji="0" lang="da-DK" sz="800" b="1" i="0" u="none" strike="noStrike" kern="1200" cap="none" spc="0" normalizeH="0" baseline="0" noProof="0" dirty="0" err="1">
                  <a:ln>
                    <a:noFill/>
                  </a:ln>
                  <a:solidFill>
                    <a:srgbClr val="FFFFFF"/>
                  </a:solidFill>
                  <a:effectLst/>
                  <a:uLnTx/>
                  <a:uFillTx/>
                  <a:latin typeface="Arial"/>
                  <a:ea typeface="+mn-ea"/>
                  <a:cs typeface="+mn-cs"/>
                </a:rPr>
                <a:t>verance</a:t>
              </a:r>
              <a:r>
                <a:rPr kumimoji="0" lang="da-DK" sz="800" b="1" i="0" u="none" strike="noStrike" kern="1200" cap="none" spc="0" normalizeH="0" baseline="0" noProof="0" dirty="0">
                  <a:ln>
                    <a:noFill/>
                  </a:ln>
                  <a:solidFill>
                    <a:srgbClr val="FFFFFF"/>
                  </a:solidFill>
                  <a:effectLst/>
                  <a:uLnTx/>
                  <a:uFillTx/>
                  <a:latin typeface="Arial"/>
                  <a:ea typeface="+mn-ea"/>
                  <a:cs typeface="+mn-cs"/>
                </a:rPr>
                <a:t> 3</a:t>
              </a:r>
            </a:p>
            <a:p>
              <a:pPr marL="0" marR="0" lvl="0" indent="0" algn="ctr" defTabSz="914400" rtl="0" eaLnBrk="1" fontAlgn="base" latinLnBrk="0" hangingPunct="1">
                <a:lnSpc>
                  <a:spcPct val="108000"/>
                </a:lnSpc>
                <a:spcBef>
                  <a:spcPts val="0"/>
                </a:spcBef>
                <a:spcAft>
                  <a:spcPct val="0"/>
                </a:spcAft>
                <a:buClrTx/>
                <a:buSzTx/>
                <a:buFontTx/>
                <a:buNone/>
                <a:tabLst/>
                <a:defRPr/>
              </a:pPr>
              <a:r>
                <a:rPr lang="da-DK" sz="800" b="1" dirty="0">
                  <a:solidFill>
                    <a:srgbClr val="FFFFFF"/>
                  </a:solidFill>
                  <a:latin typeface="Arial"/>
                </a:rPr>
                <a:t>(nyt produkt)</a:t>
              </a:r>
              <a:endParaRPr kumimoji="0" lang="da-DK" sz="800" b="1" i="0" u="none" strike="noStrike" kern="1200" cap="none" spc="0" normalizeH="0" baseline="0" noProof="0" dirty="0">
                <a:ln>
                  <a:noFill/>
                </a:ln>
                <a:solidFill>
                  <a:srgbClr val="FFFFFF"/>
                </a:solidFill>
                <a:effectLst/>
                <a:uLnTx/>
                <a:uFillTx/>
                <a:latin typeface="Arial"/>
                <a:ea typeface="+mn-ea"/>
                <a:cs typeface="+mn-cs"/>
              </a:endParaRPr>
            </a:p>
          </p:txBody>
        </p:sp>
        <p:sp>
          <p:nvSpPr>
            <p:cNvPr id="39" name="Rektangel 74">
              <a:extLst>
                <a:ext uri="{FF2B5EF4-FFF2-40B4-BE49-F238E27FC236}">
                  <a16:creationId xmlns:a16="http://schemas.microsoft.com/office/drawing/2014/main" id="{29D96C22-8C3A-436F-8B3E-1D0BDA40C22F}"/>
                </a:ext>
              </a:extLst>
            </p:cNvPr>
            <p:cNvSpPr/>
            <p:nvPr/>
          </p:nvSpPr>
          <p:spPr>
            <a:xfrm>
              <a:off x="867624" y="2713088"/>
              <a:ext cx="1299911" cy="48030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Leverance 2</a:t>
              </a:r>
            </a:p>
            <a:p>
              <a:pPr marL="0" marR="0" lvl="0" indent="0" algn="ctr" defTabSz="914400" rtl="0" eaLnBrk="1" fontAlgn="base" latinLnBrk="0" hangingPunct="1">
                <a:lnSpc>
                  <a:spcPct val="108000"/>
                </a:lnSpc>
                <a:spcBef>
                  <a:spcPts val="0"/>
                </a:spcBef>
                <a:spcAft>
                  <a:spcPct val="0"/>
                </a:spcAft>
                <a:buClrTx/>
                <a:buSzTx/>
                <a:buFontTx/>
                <a:buNone/>
                <a:tabLst/>
                <a:defRPr/>
              </a:pPr>
              <a:r>
                <a:rPr lang="da-DK" sz="800" b="1" dirty="0">
                  <a:solidFill>
                    <a:srgbClr val="FFFFFF"/>
                  </a:solidFill>
                  <a:latin typeface="Arial"/>
                </a:rPr>
                <a:t>(ny proces)</a:t>
              </a:r>
              <a:endParaRPr kumimoji="0" lang="da-DK" sz="800" b="1" i="0" u="none" strike="noStrike" kern="1200" cap="none" spc="0" normalizeH="0" baseline="0" noProof="0" dirty="0">
                <a:ln>
                  <a:noFill/>
                </a:ln>
                <a:solidFill>
                  <a:srgbClr val="FFFFFF"/>
                </a:solidFill>
                <a:effectLst/>
                <a:uLnTx/>
                <a:uFillTx/>
                <a:latin typeface="Arial"/>
                <a:ea typeface="+mn-ea"/>
                <a:cs typeface="+mn-cs"/>
              </a:endParaRPr>
            </a:p>
          </p:txBody>
        </p:sp>
        <p:sp>
          <p:nvSpPr>
            <p:cNvPr id="40" name="Rektangel 200">
              <a:extLst>
                <a:ext uri="{FF2B5EF4-FFF2-40B4-BE49-F238E27FC236}">
                  <a16:creationId xmlns:a16="http://schemas.microsoft.com/office/drawing/2014/main" id="{16F7B50E-E24E-4268-A27A-90C118B60AE9}"/>
                </a:ext>
              </a:extLst>
            </p:cNvPr>
            <p:cNvSpPr/>
            <p:nvPr/>
          </p:nvSpPr>
          <p:spPr>
            <a:xfrm>
              <a:off x="867624" y="2159459"/>
              <a:ext cx="1299911" cy="48036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lang="da-DK" sz="800" b="1" dirty="0">
                  <a:solidFill>
                    <a:srgbClr val="FFFFFF"/>
                  </a:solidFill>
                  <a:latin typeface="Arial"/>
                </a:rPr>
                <a:t>L</a:t>
              </a:r>
              <a:r>
                <a:rPr kumimoji="0" lang="da-DK" sz="800" b="1" i="0" u="none" strike="noStrike" kern="1200" cap="none" spc="0" normalizeH="0" baseline="0" noProof="0" dirty="0" err="1">
                  <a:ln>
                    <a:noFill/>
                  </a:ln>
                  <a:solidFill>
                    <a:srgbClr val="FFFFFF"/>
                  </a:solidFill>
                  <a:effectLst/>
                  <a:uLnTx/>
                  <a:uFillTx/>
                  <a:latin typeface="Arial"/>
                  <a:ea typeface="+mn-ea"/>
                  <a:cs typeface="+mn-cs"/>
                </a:rPr>
                <a:t>everance</a:t>
              </a:r>
              <a:r>
                <a:rPr kumimoji="0" lang="da-DK" sz="800" b="1" i="0" u="none" strike="noStrike" kern="1200" cap="none" spc="0" normalizeH="0" baseline="0" noProof="0" dirty="0">
                  <a:ln>
                    <a:noFill/>
                  </a:ln>
                  <a:solidFill>
                    <a:srgbClr val="FFFFFF"/>
                  </a:solidFill>
                  <a:effectLst/>
                  <a:uLnTx/>
                  <a:uFillTx/>
                  <a:latin typeface="Arial"/>
                  <a:ea typeface="+mn-ea"/>
                  <a:cs typeface="+mn-cs"/>
                </a:rPr>
                <a:t> 1</a:t>
              </a:r>
            </a:p>
            <a:p>
              <a:pPr marL="0" marR="0" lvl="0" indent="0" algn="ctr" defTabSz="914400" rtl="0" eaLnBrk="1" fontAlgn="base" latinLnBrk="0" hangingPunct="1">
                <a:lnSpc>
                  <a:spcPct val="108000"/>
                </a:lnSpc>
                <a:spcBef>
                  <a:spcPts val="0"/>
                </a:spcBef>
                <a:spcAft>
                  <a:spcPct val="0"/>
                </a:spcAft>
                <a:buClrTx/>
                <a:buSzTx/>
                <a:buFontTx/>
                <a:buNone/>
                <a:tabLst/>
                <a:defRPr/>
              </a:pPr>
              <a:r>
                <a:rPr lang="da-DK" sz="800" b="1" dirty="0">
                  <a:solidFill>
                    <a:srgbClr val="FFFFFF"/>
                  </a:solidFill>
                  <a:latin typeface="Arial"/>
                </a:rPr>
                <a:t>(nyt system)</a:t>
              </a:r>
              <a:endParaRPr kumimoji="0" lang="da-DK" sz="800" b="1" i="0" u="none" strike="noStrike" kern="1200" cap="none" spc="0" normalizeH="0" baseline="0" noProof="0" dirty="0">
                <a:ln>
                  <a:noFill/>
                </a:ln>
                <a:solidFill>
                  <a:srgbClr val="FFFFFF"/>
                </a:solidFill>
                <a:effectLst/>
                <a:uLnTx/>
                <a:uFillTx/>
                <a:latin typeface="Arial"/>
                <a:ea typeface="+mn-ea"/>
                <a:cs typeface="+mn-cs"/>
              </a:endParaRPr>
            </a:p>
          </p:txBody>
        </p:sp>
        <p:sp>
          <p:nvSpPr>
            <p:cNvPr id="41" name="Rektangel 8">
              <a:extLst>
                <a:ext uri="{FF2B5EF4-FFF2-40B4-BE49-F238E27FC236}">
                  <a16:creationId xmlns:a16="http://schemas.microsoft.com/office/drawing/2014/main" id="{BB24B368-F54B-49B3-94FB-304ADDC27966}"/>
                </a:ext>
              </a:extLst>
            </p:cNvPr>
            <p:cNvSpPr/>
            <p:nvPr/>
          </p:nvSpPr>
          <p:spPr>
            <a:xfrm>
              <a:off x="867624" y="4373917"/>
              <a:ext cx="1299911" cy="480365"/>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Leverance 5</a:t>
              </a:r>
            </a:p>
            <a:p>
              <a:pPr marL="0" marR="0" lvl="0" indent="0" algn="ctr" defTabSz="914400" rtl="0" eaLnBrk="1" fontAlgn="base" latinLnBrk="0" hangingPunct="1">
                <a:lnSpc>
                  <a:spcPct val="108000"/>
                </a:lnSpc>
                <a:spcBef>
                  <a:spcPts val="0"/>
                </a:spcBef>
                <a:spcAft>
                  <a:spcPct val="0"/>
                </a:spcAft>
                <a:buClrTx/>
                <a:buSzTx/>
                <a:buFontTx/>
                <a:buNone/>
                <a:tabLst/>
                <a:defRPr/>
              </a:pPr>
              <a:r>
                <a:rPr lang="da-DK" sz="800" b="1" dirty="0">
                  <a:solidFill>
                    <a:srgbClr val="FFFFFF"/>
                  </a:solidFill>
                  <a:latin typeface="Arial"/>
                </a:rPr>
                <a:t>(ny organisering)</a:t>
              </a:r>
              <a:endParaRPr kumimoji="0" lang="da-DK" sz="800" b="1" i="0" u="none" strike="noStrike" kern="1200" cap="none" spc="0" normalizeH="0" baseline="0" noProof="0" dirty="0">
                <a:ln>
                  <a:noFill/>
                </a:ln>
                <a:solidFill>
                  <a:srgbClr val="FFFFFF"/>
                </a:solidFill>
                <a:effectLst/>
                <a:uLnTx/>
                <a:uFillTx/>
                <a:latin typeface="Arial"/>
                <a:ea typeface="+mn-ea"/>
                <a:cs typeface="+mn-cs"/>
              </a:endParaRPr>
            </a:p>
          </p:txBody>
        </p:sp>
        <p:sp>
          <p:nvSpPr>
            <p:cNvPr id="42" name="Isosceles Triangle 31">
              <a:extLst>
                <a:ext uri="{FF2B5EF4-FFF2-40B4-BE49-F238E27FC236}">
                  <a16:creationId xmlns:a16="http://schemas.microsoft.com/office/drawing/2014/main" id="{92EBBE76-44C1-47E5-A811-5B9E9B1FA616}"/>
                </a:ext>
              </a:extLst>
            </p:cNvPr>
            <p:cNvSpPr/>
            <p:nvPr/>
          </p:nvSpPr>
          <p:spPr bwMode="auto">
            <a:xfrm rot="10800000">
              <a:off x="1406642" y="2022563"/>
              <a:ext cx="231662" cy="62286"/>
            </a:xfrm>
            <a:prstGeom prst="triangle">
              <a:avLst/>
            </a:prstGeom>
            <a:solidFill>
              <a:schemeClr val="tx2">
                <a:lumMod val="75000"/>
              </a:schemeClr>
            </a:solidFill>
            <a:ln w="31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Arial" charset="0"/>
                <a:ea typeface="+mn-ea"/>
                <a:cs typeface="+mn-cs"/>
              </a:endParaRPr>
            </a:p>
          </p:txBody>
        </p:sp>
        <p:sp>
          <p:nvSpPr>
            <p:cNvPr id="43" name="Rectangle 145">
              <a:extLst>
                <a:ext uri="{FF2B5EF4-FFF2-40B4-BE49-F238E27FC236}">
                  <a16:creationId xmlns:a16="http://schemas.microsoft.com/office/drawing/2014/main" id="{C01A344C-2871-4E9A-9A9F-05150F1FFA59}"/>
                </a:ext>
              </a:extLst>
            </p:cNvPr>
            <p:cNvSpPr/>
            <p:nvPr/>
          </p:nvSpPr>
          <p:spPr bwMode="auto">
            <a:xfrm>
              <a:off x="2821104" y="1572884"/>
              <a:ext cx="3266569" cy="449681"/>
            </a:xfrm>
            <a:prstGeom prst="rect">
              <a:avLst/>
            </a:prstGeom>
            <a:solidFill>
              <a:schemeClr val="bg2">
                <a:lumMod val="75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spcBef>
                  <a:spcPts val="0"/>
                </a:spcBef>
              </a:pPr>
              <a:r>
                <a:rPr lang="da-DK" sz="1100" b="1" dirty="0">
                  <a:solidFill>
                    <a:schemeClr val="bg1"/>
                  </a:solidFill>
                  <a:latin typeface="+mj-lt"/>
                </a:rPr>
                <a:t>Gevinster</a:t>
              </a:r>
            </a:p>
          </p:txBody>
        </p:sp>
        <p:sp>
          <p:nvSpPr>
            <p:cNvPr id="44" name="Rectangle 146">
              <a:extLst>
                <a:ext uri="{FF2B5EF4-FFF2-40B4-BE49-F238E27FC236}">
                  <a16:creationId xmlns:a16="http://schemas.microsoft.com/office/drawing/2014/main" id="{F039AD74-3B88-4073-8184-F359C2A9215F}"/>
                </a:ext>
              </a:extLst>
            </p:cNvPr>
            <p:cNvSpPr/>
            <p:nvPr/>
          </p:nvSpPr>
          <p:spPr bwMode="auto">
            <a:xfrm>
              <a:off x="6482628" y="1572884"/>
              <a:ext cx="1432575" cy="449681"/>
            </a:xfrm>
            <a:prstGeom prst="rect">
              <a:avLst/>
            </a:prstGeom>
            <a:solidFill>
              <a:srgbClr val="F29105"/>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Arial" charset="0"/>
                  <a:ea typeface="+mn-ea"/>
                  <a:cs typeface="+mn-cs"/>
                </a:rPr>
                <a:t>Formål</a:t>
              </a:r>
            </a:p>
          </p:txBody>
        </p:sp>
        <p:sp>
          <p:nvSpPr>
            <p:cNvPr id="45" name="Rektangel 82">
              <a:extLst>
                <a:ext uri="{FF2B5EF4-FFF2-40B4-BE49-F238E27FC236}">
                  <a16:creationId xmlns:a16="http://schemas.microsoft.com/office/drawing/2014/main" id="{2757B966-EB88-44A5-AF8C-55E40D13D425}"/>
                </a:ext>
              </a:extLst>
            </p:cNvPr>
            <p:cNvSpPr/>
            <p:nvPr/>
          </p:nvSpPr>
          <p:spPr>
            <a:xfrm>
              <a:off x="2894085" y="3315966"/>
              <a:ext cx="1301591" cy="480305"/>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pt-BR" sz="1000" dirty="0">
                  <a:solidFill>
                    <a:schemeClr val="bg1"/>
                  </a:solidFill>
                  <a:latin typeface="+mj-lt"/>
                </a:rPr>
                <a:t>Gevinst 2</a:t>
              </a:r>
              <a:endParaRPr lang="da-DK" sz="1000" dirty="0">
                <a:solidFill>
                  <a:schemeClr val="bg1"/>
                </a:solidFill>
                <a:latin typeface="+mj-lt"/>
              </a:endParaRPr>
            </a:p>
          </p:txBody>
        </p:sp>
        <p:sp>
          <p:nvSpPr>
            <p:cNvPr id="46" name="Rektangel 58">
              <a:extLst>
                <a:ext uri="{FF2B5EF4-FFF2-40B4-BE49-F238E27FC236}">
                  <a16:creationId xmlns:a16="http://schemas.microsoft.com/office/drawing/2014/main" id="{30A83AA1-FCB2-443B-AF68-C378001EE2DE}"/>
                </a:ext>
              </a:extLst>
            </p:cNvPr>
            <p:cNvSpPr/>
            <p:nvPr/>
          </p:nvSpPr>
          <p:spPr>
            <a:xfrm>
              <a:off x="2894085" y="2473304"/>
              <a:ext cx="1301591" cy="480305"/>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1000" dirty="0">
                  <a:solidFill>
                    <a:schemeClr val="bg1"/>
                  </a:solidFill>
                  <a:latin typeface="+mj-lt"/>
                </a:rPr>
                <a:t>Gevinst 1</a:t>
              </a:r>
            </a:p>
          </p:txBody>
        </p:sp>
        <p:sp>
          <p:nvSpPr>
            <p:cNvPr id="47" name="Rektangel 58">
              <a:extLst>
                <a:ext uri="{FF2B5EF4-FFF2-40B4-BE49-F238E27FC236}">
                  <a16:creationId xmlns:a16="http://schemas.microsoft.com/office/drawing/2014/main" id="{C277B59E-2A13-4901-94C2-D7354A870811}"/>
                </a:ext>
              </a:extLst>
            </p:cNvPr>
            <p:cNvSpPr/>
            <p:nvPr/>
          </p:nvSpPr>
          <p:spPr>
            <a:xfrm>
              <a:off x="4786950" y="2901170"/>
              <a:ext cx="1301591" cy="480305"/>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1000" dirty="0">
                  <a:solidFill>
                    <a:schemeClr val="bg1"/>
                  </a:solidFill>
                  <a:latin typeface="+mj-lt"/>
                </a:rPr>
                <a:t>Gevinst 3</a:t>
              </a:r>
            </a:p>
          </p:txBody>
        </p:sp>
        <p:sp>
          <p:nvSpPr>
            <p:cNvPr id="48" name="Rektangel 75">
              <a:extLst>
                <a:ext uri="{FF2B5EF4-FFF2-40B4-BE49-F238E27FC236}">
                  <a16:creationId xmlns:a16="http://schemas.microsoft.com/office/drawing/2014/main" id="{8A0A0BC1-99F3-4B5D-AB9B-19730C33D192}"/>
                </a:ext>
              </a:extLst>
            </p:cNvPr>
            <p:cNvSpPr/>
            <p:nvPr/>
          </p:nvSpPr>
          <p:spPr>
            <a:xfrm>
              <a:off x="6534859" y="3104690"/>
              <a:ext cx="1301591" cy="553570"/>
            </a:xfrm>
            <a:prstGeom prst="rect">
              <a:avLst/>
            </a:prstGeom>
            <a:solidFill>
              <a:srgbClr val="F291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base" latinLnBrk="0" hangingPunct="1">
                <a:lnSpc>
                  <a:spcPct val="108000"/>
                </a:lnSpc>
                <a:spcBef>
                  <a:spcPts val="0"/>
                </a:spcBef>
                <a:spcAft>
                  <a:spcPct val="0"/>
                </a:spcAft>
                <a:buClrTx/>
                <a:buSzTx/>
                <a:buFontTx/>
                <a:buNone/>
                <a:tabLst/>
                <a:defRPr/>
              </a:pPr>
              <a:r>
                <a:rPr lang="da-DK" sz="800" dirty="0">
                  <a:solidFill>
                    <a:srgbClr val="000000"/>
                  </a:solidFill>
                  <a:latin typeface="Arial"/>
                </a:rPr>
                <a:t>Projektets f</a:t>
              </a:r>
              <a:r>
                <a:rPr kumimoji="0" lang="da-DK" sz="800" b="0" i="0" u="none" strike="noStrike" kern="1200" cap="none" spc="0" normalizeH="0" baseline="0" noProof="0" dirty="0" err="1">
                  <a:ln>
                    <a:noFill/>
                  </a:ln>
                  <a:solidFill>
                    <a:srgbClr val="000000"/>
                  </a:solidFill>
                  <a:effectLst/>
                  <a:uLnTx/>
                  <a:uFillTx/>
                  <a:latin typeface="Arial"/>
                  <a:ea typeface="+mn-ea"/>
                  <a:cs typeface="+mn-cs"/>
                </a:rPr>
                <a:t>ormål</a:t>
              </a:r>
              <a:r>
                <a:rPr kumimoji="0" lang="da-DK" sz="800" b="0" i="0" u="none" strike="noStrike" kern="1200" cap="none" spc="0" normalizeH="0" baseline="0" noProof="0" dirty="0">
                  <a:ln>
                    <a:noFill/>
                  </a:ln>
                  <a:solidFill>
                    <a:srgbClr val="000000"/>
                  </a:solidFill>
                  <a:effectLst/>
                  <a:uLnTx/>
                  <a:uFillTx/>
                  <a:latin typeface="Arial"/>
                  <a:ea typeface="+mn-ea"/>
                  <a:cs typeface="+mn-cs"/>
                </a:rPr>
                <a:t> 1</a:t>
              </a:r>
            </a:p>
          </p:txBody>
        </p:sp>
        <p:sp>
          <p:nvSpPr>
            <p:cNvPr id="49" name="Isosceles Triangle 174">
              <a:extLst>
                <a:ext uri="{FF2B5EF4-FFF2-40B4-BE49-F238E27FC236}">
                  <a16:creationId xmlns:a16="http://schemas.microsoft.com/office/drawing/2014/main" id="{813B9F36-E710-43BC-AB0A-2B0051673474}"/>
                </a:ext>
              </a:extLst>
            </p:cNvPr>
            <p:cNvSpPr/>
            <p:nvPr/>
          </p:nvSpPr>
          <p:spPr bwMode="auto">
            <a:xfrm rot="10800000">
              <a:off x="4338557" y="2022563"/>
              <a:ext cx="231662" cy="62286"/>
            </a:xfrm>
            <a:prstGeom prst="triangle">
              <a:avLst/>
            </a:prstGeom>
            <a:solidFill>
              <a:schemeClr val="bg2">
                <a:lumMod val="75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2000" b="0" i="0" u="none" strike="noStrike" kern="1200" cap="none" spc="0" normalizeH="0" baseline="0" noProof="0" dirty="0" err="1">
                <a:ln>
                  <a:noFill/>
                </a:ln>
                <a:solidFill>
                  <a:srgbClr val="000000"/>
                </a:solidFill>
                <a:effectLst/>
                <a:uLnTx/>
                <a:uFillTx/>
                <a:latin typeface="Arial" charset="0"/>
                <a:ea typeface="+mn-ea"/>
                <a:cs typeface="+mn-cs"/>
              </a:endParaRPr>
            </a:p>
          </p:txBody>
        </p:sp>
        <p:sp>
          <p:nvSpPr>
            <p:cNvPr id="50" name="Isosceles Triangle 175">
              <a:extLst>
                <a:ext uri="{FF2B5EF4-FFF2-40B4-BE49-F238E27FC236}">
                  <a16:creationId xmlns:a16="http://schemas.microsoft.com/office/drawing/2014/main" id="{BA854146-D5BB-4D80-A150-9CA722818CCE}"/>
                </a:ext>
              </a:extLst>
            </p:cNvPr>
            <p:cNvSpPr/>
            <p:nvPr/>
          </p:nvSpPr>
          <p:spPr bwMode="auto">
            <a:xfrm rot="10800000">
              <a:off x="7083085" y="2022563"/>
              <a:ext cx="231662" cy="62286"/>
            </a:xfrm>
            <a:prstGeom prst="triangle">
              <a:avLst/>
            </a:prstGeom>
            <a:solidFill>
              <a:srgbClr val="AD6803"/>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Arial" charset="0"/>
                <a:ea typeface="+mn-ea"/>
                <a:cs typeface="+mn-cs"/>
              </a:endParaRPr>
            </a:p>
          </p:txBody>
        </p:sp>
        <p:sp>
          <p:nvSpPr>
            <p:cNvPr id="51" name="Rektangel 75">
              <a:extLst>
                <a:ext uri="{FF2B5EF4-FFF2-40B4-BE49-F238E27FC236}">
                  <a16:creationId xmlns:a16="http://schemas.microsoft.com/office/drawing/2014/main" id="{71082729-B4C9-46C3-A4C4-306ABA237ECD}"/>
                </a:ext>
              </a:extLst>
            </p:cNvPr>
            <p:cNvSpPr/>
            <p:nvPr/>
          </p:nvSpPr>
          <p:spPr>
            <a:xfrm>
              <a:off x="6534858" y="3823955"/>
              <a:ext cx="1301591" cy="553570"/>
            </a:xfrm>
            <a:prstGeom prst="rect">
              <a:avLst/>
            </a:prstGeom>
            <a:solidFill>
              <a:srgbClr val="F291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base" latinLnBrk="0" hangingPunct="1">
                <a:lnSpc>
                  <a:spcPct val="108000"/>
                </a:lnSpc>
                <a:spcBef>
                  <a:spcPts val="0"/>
                </a:spcBef>
                <a:spcAft>
                  <a:spcPct val="0"/>
                </a:spcAft>
                <a:buClrTx/>
                <a:buSzTx/>
                <a:buFontTx/>
                <a:buNone/>
                <a:tabLst/>
                <a:defRPr/>
              </a:pPr>
              <a:r>
                <a:rPr lang="da-DK" sz="800" dirty="0">
                  <a:solidFill>
                    <a:srgbClr val="000000"/>
                  </a:solidFill>
                  <a:latin typeface="Arial"/>
                </a:rPr>
                <a:t>Projektets f</a:t>
              </a:r>
              <a:r>
                <a:rPr kumimoji="0" lang="da-DK" sz="800" b="0" i="0" u="none" strike="noStrike" kern="1200" cap="none" spc="0" normalizeH="0" baseline="0" noProof="0" dirty="0" err="1">
                  <a:ln>
                    <a:noFill/>
                  </a:ln>
                  <a:solidFill>
                    <a:srgbClr val="000000"/>
                  </a:solidFill>
                  <a:effectLst/>
                  <a:uLnTx/>
                  <a:uFillTx/>
                  <a:latin typeface="Arial"/>
                  <a:ea typeface="+mn-ea"/>
                  <a:cs typeface="+mn-cs"/>
                </a:rPr>
                <a:t>ormål</a:t>
              </a:r>
              <a:r>
                <a:rPr kumimoji="0" lang="da-DK" sz="800" b="0" i="0" u="none" strike="noStrike" kern="1200" cap="none" spc="0" normalizeH="0" baseline="0" noProof="0" dirty="0">
                  <a:ln>
                    <a:noFill/>
                  </a:ln>
                  <a:solidFill>
                    <a:srgbClr val="000000"/>
                  </a:solidFill>
                  <a:effectLst/>
                  <a:uLnTx/>
                  <a:uFillTx/>
                  <a:latin typeface="Arial"/>
                  <a:ea typeface="+mn-ea"/>
                  <a:cs typeface="+mn-cs"/>
                </a:rPr>
                <a:t> 1</a:t>
              </a:r>
            </a:p>
          </p:txBody>
        </p:sp>
        <p:sp>
          <p:nvSpPr>
            <p:cNvPr id="52" name="Rektangel 82">
              <a:extLst>
                <a:ext uri="{FF2B5EF4-FFF2-40B4-BE49-F238E27FC236}">
                  <a16:creationId xmlns:a16="http://schemas.microsoft.com/office/drawing/2014/main" id="{E4BC18F0-016D-45BD-993D-3C1418A379F4}"/>
                </a:ext>
              </a:extLst>
            </p:cNvPr>
            <p:cNvSpPr/>
            <p:nvPr/>
          </p:nvSpPr>
          <p:spPr>
            <a:xfrm>
              <a:off x="4786950" y="4100740"/>
              <a:ext cx="1301591" cy="480305"/>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pt-BR" sz="1000" dirty="0">
                  <a:solidFill>
                    <a:schemeClr val="bg1"/>
                  </a:solidFill>
                  <a:latin typeface="+mj-lt"/>
                </a:rPr>
                <a:t>Gevinst 4</a:t>
              </a:r>
              <a:endParaRPr lang="da-DK" sz="1000" dirty="0">
                <a:solidFill>
                  <a:schemeClr val="bg1"/>
                </a:solidFill>
                <a:latin typeface="+mj-lt"/>
              </a:endParaRPr>
            </a:p>
          </p:txBody>
        </p:sp>
        <p:sp>
          <p:nvSpPr>
            <p:cNvPr id="53" name="Rektangel 8">
              <a:extLst>
                <a:ext uri="{FF2B5EF4-FFF2-40B4-BE49-F238E27FC236}">
                  <a16:creationId xmlns:a16="http://schemas.microsoft.com/office/drawing/2014/main" id="{901D4EEC-E50B-4EFE-82E5-5DC588BED7A3}"/>
                </a:ext>
              </a:extLst>
            </p:cNvPr>
            <p:cNvSpPr/>
            <p:nvPr/>
          </p:nvSpPr>
          <p:spPr>
            <a:xfrm>
              <a:off x="867624" y="4927546"/>
              <a:ext cx="1299911" cy="480365"/>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Leverance 6</a:t>
              </a:r>
            </a:p>
            <a:p>
              <a:pPr marL="0" marR="0" lvl="0" indent="0" algn="ctr" defTabSz="914400" rtl="0" eaLnBrk="1" fontAlgn="base" latinLnBrk="0" hangingPunct="1">
                <a:lnSpc>
                  <a:spcPct val="108000"/>
                </a:lnSpc>
                <a:spcBef>
                  <a:spcPts val="0"/>
                </a:spcBef>
                <a:spcAft>
                  <a:spcPct val="0"/>
                </a:spcAft>
                <a:buClrTx/>
                <a:buSzTx/>
                <a:buFontTx/>
                <a:buNone/>
                <a:tabLst/>
                <a:defRPr/>
              </a:pPr>
              <a:r>
                <a:rPr lang="da-DK" sz="800" b="1" dirty="0">
                  <a:solidFill>
                    <a:srgbClr val="FFFFFF"/>
                  </a:solidFill>
                  <a:latin typeface="Arial"/>
                </a:rPr>
                <a:t>(træning)</a:t>
              </a:r>
              <a:endParaRPr kumimoji="0" lang="da-DK" sz="800" b="1"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ktangel 8">
              <a:extLst>
                <a:ext uri="{FF2B5EF4-FFF2-40B4-BE49-F238E27FC236}">
                  <a16:creationId xmlns:a16="http://schemas.microsoft.com/office/drawing/2014/main" id="{37DAF2DB-069F-414E-9326-4A42F9A5893B}"/>
                </a:ext>
              </a:extLst>
            </p:cNvPr>
            <p:cNvSpPr/>
            <p:nvPr/>
          </p:nvSpPr>
          <p:spPr>
            <a:xfrm>
              <a:off x="867623" y="5511459"/>
              <a:ext cx="1299911" cy="480365"/>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Leverance 7 </a:t>
              </a:r>
            </a:p>
            <a:p>
              <a:pPr marL="0" marR="0" lvl="0" indent="0" algn="ctr" defTabSz="914400" rtl="0" eaLnBrk="1" fontAlgn="base" latinLnBrk="0" hangingPunct="1">
                <a:lnSpc>
                  <a:spcPct val="108000"/>
                </a:lnSpc>
                <a:spcBef>
                  <a:spcPts val="0"/>
                </a:spcBef>
                <a:spcAft>
                  <a:spcPct val="0"/>
                </a:spcAft>
                <a:buClrTx/>
                <a:buSzTx/>
                <a:buFontTx/>
                <a:buNone/>
                <a:tabLst/>
                <a:defRPr/>
              </a:pPr>
              <a:r>
                <a:rPr lang="da-DK" sz="800" b="1" dirty="0">
                  <a:solidFill>
                    <a:srgbClr val="FFFFFF"/>
                  </a:solidFill>
                  <a:latin typeface="Arial"/>
                </a:rPr>
                <a:t>(forandringsleverance)</a:t>
              </a:r>
              <a:endParaRPr kumimoji="0" lang="da-DK" sz="8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55" name="Connector: Elbow 94">
              <a:extLst>
                <a:ext uri="{FF2B5EF4-FFF2-40B4-BE49-F238E27FC236}">
                  <a16:creationId xmlns:a16="http://schemas.microsoft.com/office/drawing/2014/main" id="{0B2B82F4-7BDA-4458-A594-AC0A0F93A3F4}"/>
                </a:ext>
              </a:extLst>
            </p:cNvPr>
            <p:cNvCxnSpPr>
              <a:cxnSpLocks/>
              <a:stCxn id="52" idx="3"/>
              <a:endCxn id="51" idx="1"/>
            </p:cNvCxnSpPr>
            <p:nvPr/>
          </p:nvCxnSpPr>
          <p:spPr bwMode="auto">
            <a:xfrm flipV="1">
              <a:off x="6088541" y="4100740"/>
              <a:ext cx="446317" cy="240153"/>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Connector: Elbow 100">
              <a:extLst>
                <a:ext uri="{FF2B5EF4-FFF2-40B4-BE49-F238E27FC236}">
                  <a16:creationId xmlns:a16="http://schemas.microsoft.com/office/drawing/2014/main" id="{87F3B24C-A99C-4F40-997C-1AB3B1F05F94}"/>
                </a:ext>
              </a:extLst>
            </p:cNvPr>
            <p:cNvCxnSpPr>
              <a:cxnSpLocks/>
              <a:stCxn id="47" idx="3"/>
              <a:endCxn id="48" idx="1"/>
            </p:cNvCxnSpPr>
            <p:nvPr/>
          </p:nvCxnSpPr>
          <p:spPr bwMode="auto">
            <a:xfrm>
              <a:off x="6088541" y="3141323"/>
              <a:ext cx="446318" cy="240152"/>
            </a:xfrm>
            <a:prstGeom prst="bentConnector3">
              <a:avLst>
                <a:gd name="adj1" fmla="val 50000"/>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or: Elbow 112">
              <a:extLst>
                <a:ext uri="{FF2B5EF4-FFF2-40B4-BE49-F238E27FC236}">
                  <a16:creationId xmlns:a16="http://schemas.microsoft.com/office/drawing/2014/main" id="{F5BDC645-A7B1-4592-95A6-3CDFD250728D}"/>
                </a:ext>
              </a:extLst>
            </p:cNvPr>
            <p:cNvCxnSpPr>
              <a:cxnSpLocks/>
              <a:stCxn id="45" idx="3"/>
            </p:cNvCxnSpPr>
            <p:nvPr/>
          </p:nvCxnSpPr>
          <p:spPr bwMode="auto">
            <a:xfrm flipV="1">
              <a:off x="4195676" y="3261401"/>
              <a:ext cx="591274" cy="294718"/>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or: Elbow 116">
              <a:extLst>
                <a:ext uri="{FF2B5EF4-FFF2-40B4-BE49-F238E27FC236}">
                  <a16:creationId xmlns:a16="http://schemas.microsoft.com/office/drawing/2014/main" id="{B0BAD52F-D303-4797-A60E-C649BED3B68F}"/>
                </a:ext>
              </a:extLst>
            </p:cNvPr>
            <p:cNvCxnSpPr>
              <a:cxnSpLocks/>
              <a:stCxn id="46" idx="3"/>
            </p:cNvCxnSpPr>
            <p:nvPr/>
          </p:nvCxnSpPr>
          <p:spPr bwMode="auto">
            <a:xfrm>
              <a:off x="4195676" y="2713457"/>
              <a:ext cx="591274" cy="307762"/>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or: Elbow 118">
              <a:extLst>
                <a:ext uri="{FF2B5EF4-FFF2-40B4-BE49-F238E27FC236}">
                  <a16:creationId xmlns:a16="http://schemas.microsoft.com/office/drawing/2014/main" id="{03B0F9D2-2637-42E1-864B-4A3E1E0A0978}"/>
                </a:ext>
              </a:extLst>
            </p:cNvPr>
            <p:cNvCxnSpPr>
              <a:cxnSpLocks/>
            </p:cNvCxnSpPr>
            <p:nvPr/>
          </p:nvCxnSpPr>
          <p:spPr bwMode="auto">
            <a:xfrm flipV="1">
              <a:off x="2165638" y="4480109"/>
              <a:ext cx="2623208" cy="1230423"/>
            </a:xfrm>
            <a:prstGeom prst="bentConnector3">
              <a:avLst>
                <a:gd name="adj1" fmla="val 88647"/>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or: Elbow 122">
              <a:extLst>
                <a:ext uri="{FF2B5EF4-FFF2-40B4-BE49-F238E27FC236}">
                  <a16:creationId xmlns:a16="http://schemas.microsoft.com/office/drawing/2014/main" id="{3C61DE44-CCCC-4055-BDEE-91AD4FBCC62F}"/>
                </a:ext>
              </a:extLst>
            </p:cNvPr>
            <p:cNvCxnSpPr>
              <a:cxnSpLocks/>
              <a:stCxn id="53" idx="3"/>
            </p:cNvCxnSpPr>
            <p:nvPr/>
          </p:nvCxnSpPr>
          <p:spPr bwMode="auto">
            <a:xfrm flipV="1">
              <a:off x="2167535" y="4213296"/>
              <a:ext cx="2619415" cy="954433"/>
            </a:xfrm>
            <a:prstGeom prst="bentConnector3">
              <a:avLst>
                <a:gd name="adj1" fmla="val 80355"/>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onnector: Elbow 127">
              <a:extLst>
                <a:ext uri="{FF2B5EF4-FFF2-40B4-BE49-F238E27FC236}">
                  <a16:creationId xmlns:a16="http://schemas.microsoft.com/office/drawing/2014/main" id="{3BE573D2-22C7-4443-964F-320DF3C5F49F}"/>
                </a:ext>
              </a:extLst>
            </p:cNvPr>
            <p:cNvCxnSpPr>
              <a:cxnSpLocks/>
              <a:stCxn id="40" idx="3"/>
            </p:cNvCxnSpPr>
            <p:nvPr/>
          </p:nvCxnSpPr>
          <p:spPr bwMode="auto">
            <a:xfrm>
              <a:off x="2167535" y="2399642"/>
              <a:ext cx="726550" cy="198060"/>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Connector: Elbow 130">
              <a:extLst>
                <a:ext uri="{FF2B5EF4-FFF2-40B4-BE49-F238E27FC236}">
                  <a16:creationId xmlns:a16="http://schemas.microsoft.com/office/drawing/2014/main" id="{23F8017D-73A3-487C-BDA2-FB09E1745C69}"/>
                </a:ext>
              </a:extLst>
            </p:cNvPr>
            <p:cNvCxnSpPr>
              <a:cxnSpLocks/>
              <a:stCxn id="39" idx="3"/>
            </p:cNvCxnSpPr>
            <p:nvPr/>
          </p:nvCxnSpPr>
          <p:spPr bwMode="auto">
            <a:xfrm flipV="1">
              <a:off x="2167535" y="2838113"/>
              <a:ext cx="726550" cy="115128"/>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or: Elbow 134">
              <a:extLst>
                <a:ext uri="{FF2B5EF4-FFF2-40B4-BE49-F238E27FC236}">
                  <a16:creationId xmlns:a16="http://schemas.microsoft.com/office/drawing/2014/main" id="{F2FC2059-A364-4544-B339-C204699E77B9}"/>
                </a:ext>
              </a:extLst>
            </p:cNvPr>
            <p:cNvCxnSpPr>
              <a:cxnSpLocks/>
            </p:cNvCxnSpPr>
            <p:nvPr/>
          </p:nvCxnSpPr>
          <p:spPr bwMode="auto">
            <a:xfrm flipV="1">
              <a:off x="2165638" y="3617605"/>
              <a:ext cx="726550" cy="1057981"/>
            </a:xfrm>
            <a:prstGeom prst="bentConnector3">
              <a:avLst>
                <a:gd name="adj1" fmla="val 65048"/>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Connector: Elbow 141">
              <a:extLst>
                <a:ext uri="{FF2B5EF4-FFF2-40B4-BE49-F238E27FC236}">
                  <a16:creationId xmlns:a16="http://schemas.microsoft.com/office/drawing/2014/main" id="{C1A3A73D-B8E2-486F-9206-EC62512E875B}"/>
                </a:ext>
              </a:extLst>
            </p:cNvPr>
            <p:cNvCxnSpPr>
              <a:cxnSpLocks/>
            </p:cNvCxnSpPr>
            <p:nvPr/>
          </p:nvCxnSpPr>
          <p:spPr bwMode="auto">
            <a:xfrm flipV="1">
              <a:off x="2163741" y="3721153"/>
              <a:ext cx="728447" cy="324176"/>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Connector: Elbow 143">
              <a:extLst>
                <a:ext uri="{FF2B5EF4-FFF2-40B4-BE49-F238E27FC236}">
                  <a16:creationId xmlns:a16="http://schemas.microsoft.com/office/drawing/2014/main" id="{5763B82B-E1AC-406A-BE98-3437D65731F5}"/>
                </a:ext>
              </a:extLst>
            </p:cNvPr>
            <p:cNvCxnSpPr>
              <a:cxnSpLocks/>
              <a:stCxn id="39" idx="3"/>
            </p:cNvCxnSpPr>
            <p:nvPr/>
          </p:nvCxnSpPr>
          <p:spPr bwMode="auto">
            <a:xfrm>
              <a:off x="2167535" y="2953241"/>
              <a:ext cx="726550" cy="438441"/>
            </a:xfrm>
            <a:prstGeom prst="bentConnector3">
              <a:avLst>
                <a:gd name="adj1" fmla="val 50000"/>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Connector: Elbow 149">
              <a:extLst>
                <a:ext uri="{FF2B5EF4-FFF2-40B4-BE49-F238E27FC236}">
                  <a16:creationId xmlns:a16="http://schemas.microsoft.com/office/drawing/2014/main" id="{E6AD84E9-6031-416D-8BBB-775F6999D89C}"/>
                </a:ext>
              </a:extLst>
            </p:cNvPr>
            <p:cNvCxnSpPr>
              <a:cxnSpLocks/>
              <a:stCxn id="37" idx="3"/>
            </p:cNvCxnSpPr>
            <p:nvPr/>
          </p:nvCxnSpPr>
          <p:spPr bwMode="auto">
            <a:xfrm>
              <a:off x="2167535" y="3506841"/>
              <a:ext cx="726550" cy="9522"/>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59899255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4D59-B379-4702-AD34-938DA6EC95A6}"/>
              </a:ext>
            </a:extLst>
          </p:cNvPr>
          <p:cNvSpPr>
            <a:spLocks noGrp="1"/>
          </p:cNvSpPr>
          <p:nvPr>
            <p:ph type="title"/>
          </p:nvPr>
        </p:nvSpPr>
        <p:spPr/>
        <p:txBody>
          <a:bodyPr/>
          <a:lstStyle/>
          <a:p>
            <a:r>
              <a:rPr lang="da-DK" dirty="0"/>
              <a:t>Den ønskede struktur for gevinstdiagram</a:t>
            </a:r>
          </a:p>
        </p:txBody>
      </p:sp>
      <p:sp>
        <p:nvSpPr>
          <p:cNvPr id="61" name="Rectangle 60">
            <a:extLst>
              <a:ext uri="{FF2B5EF4-FFF2-40B4-BE49-F238E27FC236}">
                <a16:creationId xmlns:a16="http://schemas.microsoft.com/office/drawing/2014/main" id="{30032402-B799-47EE-9FBC-22E449A94D75}"/>
              </a:ext>
            </a:extLst>
          </p:cNvPr>
          <p:cNvSpPr/>
          <p:nvPr/>
        </p:nvSpPr>
        <p:spPr bwMode="auto">
          <a:xfrm>
            <a:off x="-2490333" y="-18334"/>
            <a:ext cx="2490333" cy="3121876"/>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r>
              <a:rPr lang="da-DK" sz="1000" dirty="0">
                <a:solidFill>
                  <a:schemeClr val="bg1"/>
                </a:solidFill>
              </a:rPr>
              <a:t>SKABELON TIL GEVINSTDIAGRAMWORKSHOP </a:t>
            </a:r>
          </a:p>
          <a:p>
            <a:r>
              <a:rPr lang="da-DK" sz="1000" dirty="0">
                <a:solidFill>
                  <a:schemeClr val="bg1"/>
                </a:solidFill>
              </a:rPr>
              <a:t>Eksempel som kan hænges op på væggen og gennemgås. Til øvelses-delen kan overskrifterne skrives på stort whiteboard eller flipovers.</a:t>
            </a:r>
          </a:p>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dirty="0" err="1">
              <a:ln>
                <a:noFill/>
              </a:ln>
              <a:solidFill>
                <a:schemeClr val="bg1"/>
              </a:solidFill>
              <a:effectLst/>
              <a:latin typeface="Arial" charset="0"/>
            </a:endParaRPr>
          </a:p>
        </p:txBody>
      </p:sp>
      <p:grpSp>
        <p:nvGrpSpPr>
          <p:cNvPr id="119" name="Gruppe 118"/>
          <p:cNvGrpSpPr/>
          <p:nvPr/>
        </p:nvGrpSpPr>
        <p:grpSpPr>
          <a:xfrm>
            <a:off x="701674" y="1449388"/>
            <a:ext cx="10787064" cy="4342412"/>
            <a:chOff x="701674" y="1449388"/>
            <a:chExt cx="10787064" cy="4342412"/>
          </a:xfrm>
        </p:grpSpPr>
        <p:sp>
          <p:nvSpPr>
            <p:cNvPr id="62" name="Rectangle 3">
              <a:extLst>
                <a:ext uri="{FF2B5EF4-FFF2-40B4-BE49-F238E27FC236}">
                  <a16:creationId xmlns:a16="http://schemas.microsoft.com/office/drawing/2014/main" id="{0AF7A691-5F5E-48E4-8926-E970587A2225}"/>
                </a:ext>
              </a:extLst>
            </p:cNvPr>
            <p:cNvSpPr/>
            <p:nvPr/>
          </p:nvSpPr>
          <p:spPr bwMode="auto">
            <a:xfrm>
              <a:off x="2731827" y="1943503"/>
              <a:ext cx="1432788"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63" name="Rectangle 4">
              <a:extLst>
                <a:ext uri="{FF2B5EF4-FFF2-40B4-BE49-F238E27FC236}">
                  <a16:creationId xmlns:a16="http://schemas.microsoft.com/office/drawing/2014/main" id="{4D472F17-A92B-4FFD-9A25-B596105E93E8}"/>
                </a:ext>
              </a:extLst>
            </p:cNvPr>
            <p:cNvSpPr/>
            <p:nvPr/>
          </p:nvSpPr>
          <p:spPr bwMode="auto">
            <a:xfrm>
              <a:off x="701674" y="1943503"/>
              <a:ext cx="1432788"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64" name="Rectangle 5">
              <a:extLst>
                <a:ext uri="{FF2B5EF4-FFF2-40B4-BE49-F238E27FC236}">
                  <a16:creationId xmlns:a16="http://schemas.microsoft.com/office/drawing/2014/main" id="{02813A49-7D66-495C-B1BE-999AB3E39542}"/>
                </a:ext>
              </a:extLst>
            </p:cNvPr>
            <p:cNvSpPr/>
            <p:nvPr/>
          </p:nvSpPr>
          <p:spPr bwMode="auto">
            <a:xfrm>
              <a:off x="701676" y="1449388"/>
              <a:ext cx="1432786" cy="494115"/>
            </a:xfrm>
            <a:prstGeom prst="rect">
              <a:avLst/>
            </a:prstGeom>
            <a:solidFill>
              <a:srgbClr val="940027"/>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algn="ctr">
                <a:lnSpc>
                  <a:spcPct val="90000"/>
                </a:lnSpc>
                <a:spcBef>
                  <a:spcPts val="0"/>
                </a:spcBef>
              </a:pPr>
              <a:r>
                <a:rPr lang="da-DK" sz="1000" b="1" dirty="0">
                  <a:solidFill>
                    <a:srgbClr val="FFFFFF"/>
                  </a:solidFill>
                  <a:latin typeface="Arial"/>
                </a:rPr>
                <a:t>Projekt-</a:t>
              </a:r>
              <a:br>
                <a:rPr lang="da-DK" sz="1000" b="1" dirty="0">
                  <a:solidFill>
                    <a:srgbClr val="FFFFFF"/>
                  </a:solidFill>
                  <a:latin typeface="Arial"/>
                </a:rPr>
              </a:br>
              <a:r>
                <a:rPr lang="da-DK" sz="1000" b="1" dirty="0">
                  <a:solidFill>
                    <a:srgbClr val="FFFFFF"/>
                  </a:solidFill>
                  <a:latin typeface="Arial"/>
                </a:rPr>
                <a:t>leverancer</a:t>
              </a:r>
            </a:p>
          </p:txBody>
        </p:sp>
        <p:sp>
          <p:nvSpPr>
            <p:cNvPr id="65" name="Rektangel 9">
              <a:extLst>
                <a:ext uri="{FF2B5EF4-FFF2-40B4-BE49-F238E27FC236}">
                  <a16:creationId xmlns:a16="http://schemas.microsoft.com/office/drawing/2014/main" id="{8EC3271A-3A89-437C-A8D2-A604E94119A0}"/>
                </a:ext>
              </a:extLst>
            </p:cNvPr>
            <p:cNvSpPr/>
            <p:nvPr/>
          </p:nvSpPr>
          <p:spPr>
            <a:xfrm>
              <a:off x="763124" y="3918861"/>
              <a:ext cx="1300102" cy="52783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Teknisk-</a:t>
              </a:r>
              <a:br>
                <a:rPr lang="da-DK" sz="800" b="1" dirty="0">
                  <a:solidFill>
                    <a:schemeClr val="bg1"/>
                  </a:solidFill>
                </a:rPr>
              </a:br>
              <a:r>
                <a:rPr lang="da-DK" sz="800" b="1" dirty="0">
                  <a:solidFill>
                    <a:schemeClr val="bg1"/>
                  </a:solidFill>
                </a:rPr>
                <a:t>leverance 4 </a:t>
              </a:r>
              <a:br>
                <a:rPr lang="da-DK" sz="800" b="1" dirty="0">
                  <a:solidFill>
                    <a:schemeClr val="bg1"/>
                  </a:solidFill>
                </a:rPr>
              </a:br>
              <a:r>
                <a:rPr lang="da-DK" sz="800" b="1" dirty="0">
                  <a:solidFill>
                    <a:schemeClr val="bg1"/>
                  </a:solidFill>
                </a:rPr>
                <a:t>(ny proces)</a:t>
              </a:r>
            </a:p>
          </p:txBody>
        </p:sp>
        <p:sp>
          <p:nvSpPr>
            <p:cNvPr id="66" name="Rektangel 10">
              <a:extLst>
                <a:ext uri="{FF2B5EF4-FFF2-40B4-BE49-F238E27FC236}">
                  <a16:creationId xmlns:a16="http://schemas.microsoft.com/office/drawing/2014/main" id="{9DF3D6D8-7314-464D-9BF3-4B587A2E017B}"/>
                </a:ext>
              </a:extLst>
            </p:cNvPr>
            <p:cNvSpPr/>
            <p:nvPr/>
          </p:nvSpPr>
          <p:spPr>
            <a:xfrm>
              <a:off x="763124" y="3310526"/>
              <a:ext cx="1300102" cy="52783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Teknisk-</a:t>
              </a:r>
              <a:br>
                <a:rPr lang="da-DK" sz="800" b="1" dirty="0">
                  <a:solidFill>
                    <a:schemeClr val="bg1"/>
                  </a:solidFill>
                </a:rPr>
              </a:br>
              <a:r>
                <a:rPr lang="da-DK" sz="800" b="1" dirty="0">
                  <a:solidFill>
                    <a:schemeClr val="bg1"/>
                  </a:solidFill>
                </a:rPr>
                <a:t>leverance 3</a:t>
              </a:r>
              <a:br>
                <a:rPr lang="da-DK" sz="800" b="1" dirty="0">
                  <a:solidFill>
                    <a:schemeClr val="bg1"/>
                  </a:solidFill>
                </a:rPr>
              </a:br>
              <a:r>
                <a:rPr lang="da-DK" sz="800" b="1" dirty="0">
                  <a:solidFill>
                    <a:schemeClr val="bg1"/>
                  </a:solidFill>
                </a:rPr>
                <a:t>(Nyt produkt)</a:t>
              </a:r>
            </a:p>
          </p:txBody>
        </p:sp>
        <p:sp>
          <p:nvSpPr>
            <p:cNvPr id="67" name="Rektangel 74">
              <a:extLst>
                <a:ext uri="{FF2B5EF4-FFF2-40B4-BE49-F238E27FC236}">
                  <a16:creationId xmlns:a16="http://schemas.microsoft.com/office/drawing/2014/main" id="{10558EEE-55E1-4076-B6CC-4BD9A8C2308E}"/>
                </a:ext>
              </a:extLst>
            </p:cNvPr>
            <p:cNvSpPr/>
            <p:nvPr/>
          </p:nvSpPr>
          <p:spPr>
            <a:xfrm>
              <a:off x="763124" y="2702257"/>
              <a:ext cx="1300102" cy="52776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Teknisk </a:t>
              </a:r>
              <a:br>
                <a:rPr lang="da-DK" sz="800" b="1" dirty="0">
                  <a:solidFill>
                    <a:schemeClr val="bg1"/>
                  </a:solidFill>
                </a:rPr>
              </a:br>
              <a:r>
                <a:rPr lang="da-DK" sz="800" b="1" dirty="0">
                  <a:solidFill>
                    <a:schemeClr val="bg1"/>
                  </a:solidFill>
                </a:rPr>
                <a:t>leverance 2 </a:t>
              </a:r>
            </a:p>
            <a:p>
              <a:pPr algn="ctr">
                <a:spcBef>
                  <a:spcPts val="0"/>
                </a:spcBef>
              </a:pPr>
              <a:r>
                <a:rPr lang="da-DK" sz="800" b="1" dirty="0">
                  <a:solidFill>
                    <a:schemeClr val="bg1"/>
                  </a:solidFill>
                </a:rPr>
                <a:t>(ny proces)</a:t>
              </a:r>
            </a:p>
          </p:txBody>
        </p:sp>
        <p:sp>
          <p:nvSpPr>
            <p:cNvPr id="68" name="Rektangel 200">
              <a:extLst>
                <a:ext uri="{FF2B5EF4-FFF2-40B4-BE49-F238E27FC236}">
                  <a16:creationId xmlns:a16="http://schemas.microsoft.com/office/drawing/2014/main" id="{BC93A311-56D8-41B1-A6C6-D2CFE564D7A1}"/>
                </a:ext>
              </a:extLst>
            </p:cNvPr>
            <p:cNvSpPr/>
            <p:nvPr/>
          </p:nvSpPr>
          <p:spPr>
            <a:xfrm>
              <a:off x="763124" y="2093923"/>
              <a:ext cx="1300102" cy="52783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Teknisk </a:t>
              </a:r>
              <a:br>
                <a:rPr lang="da-DK" sz="800" b="1" dirty="0">
                  <a:solidFill>
                    <a:schemeClr val="bg1"/>
                  </a:solidFill>
                </a:rPr>
              </a:br>
              <a:r>
                <a:rPr lang="da-DK" sz="800" b="1" dirty="0">
                  <a:solidFill>
                    <a:schemeClr val="bg1"/>
                  </a:solidFill>
                </a:rPr>
                <a:t>leverance 1 </a:t>
              </a:r>
              <a:br>
                <a:rPr lang="da-DK" sz="800" b="1" dirty="0">
                  <a:solidFill>
                    <a:schemeClr val="bg1"/>
                  </a:solidFill>
                </a:rPr>
              </a:br>
              <a:r>
                <a:rPr lang="da-DK" sz="800" b="1" dirty="0">
                  <a:solidFill>
                    <a:schemeClr val="bg1"/>
                  </a:solidFill>
                </a:rPr>
                <a:t>(nyt system)</a:t>
              </a:r>
            </a:p>
          </p:txBody>
        </p:sp>
        <p:sp>
          <p:nvSpPr>
            <p:cNvPr id="69" name="Rektangel 2">
              <a:extLst>
                <a:ext uri="{FF2B5EF4-FFF2-40B4-BE49-F238E27FC236}">
                  <a16:creationId xmlns:a16="http://schemas.microsoft.com/office/drawing/2014/main" id="{6C6D71BA-64E5-4306-949F-02A40C7B4A8A}"/>
                </a:ext>
              </a:extLst>
            </p:cNvPr>
            <p:cNvSpPr/>
            <p:nvPr/>
          </p:nvSpPr>
          <p:spPr>
            <a:xfrm>
              <a:off x="763124" y="5135529"/>
              <a:ext cx="1300102" cy="527830"/>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Forandringsleverance 2</a:t>
              </a:r>
              <a:br>
                <a:rPr lang="da-DK" sz="800" b="1" dirty="0">
                  <a:solidFill>
                    <a:schemeClr val="bg1"/>
                  </a:solidFill>
                </a:rPr>
              </a:br>
              <a:r>
                <a:rPr lang="da-DK" sz="800" b="1" dirty="0">
                  <a:solidFill>
                    <a:schemeClr val="bg1"/>
                  </a:solidFill>
                </a:rPr>
                <a:t>(forandringslev.)</a:t>
              </a:r>
            </a:p>
          </p:txBody>
        </p:sp>
        <p:sp>
          <p:nvSpPr>
            <p:cNvPr id="70" name="Rektangel 8">
              <a:extLst>
                <a:ext uri="{FF2B5EF4-FFF2-40B4-BE49-F238E27FC236}">
                  <a16:creationId xmlns:a16="http://schemas.microsoft.com/office/drawing/2014/main" id="{891CE52A-FDCC-4435-8330-EA560E0FB72A}"/>
                </a:ext>
              </a:extLst>
            </p:cNvPr>
            <p:cNvSpPr/>
            <p:nvPr/>
          </p:nvSpPr>
          <p:spPr>
            <a:xfrm>
              <a:off x="763124" y="4527195"/>
              <a:ext cx="1300102" cy="527830"/>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Forandringsleverance 1</a:t>
              </a:r>
              <a:br>
                <a:rPr lang="da-DK" sz="800" b="1" dirty="0">
                  <a:solidFill>
                    <a:schemeClr val="bg1"/>
                  </a:solidFill>
                </a:rPr>
              </a:br>
              <a:r>
                <a:rPr lang="da-DK" sz="800" b="1" dirty="0">
                  <a:solidFill>
                    <a:schemeClr val="bg1"/>
                  </a:solidFill>
                </a:rPr>
                <a:t>(træning)</a:t>
              </a:r>
            </a:p>
          </p:txBody>
        </p:sp>
        <p:sp>
          <p:nvSpPr>
            <p:cNvPr id="71" name="Rectangle 12">
              <a:extLst>
                <a:ext uri="{FF2B5EF4-FFF2-40B4-BE49-F238E27FC236}">
                  <a16:creationId xmlns:a16="http://schemas.microsoft.com/office/drawing/2014/main" id="{D57FF33A-A815-49CE-86C0-21CD7BACC862}"/>
                </a:ext>
              </a:extLst>
            </p:cNvPr>
            <p:cNvSpPr/>
            <p:nvPr/>
          </p:nvSpPr>
          <p:spPr bwMode="auto">
            <a:xfrm>
              <a:off x="2731829" y="1449388"/>
              <a:ext cx="1432786" cy="494115"/>
            </a:xfrm>
            <a:prstGeom prst="rect">
              <a:avLst/>
            </a:prstGeom>
            <a:solidFill>
              <a:srgbClr val="A6A6A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90000"/>
                </a:lnSpc>
                <a:spcBef>
                  <a:spcPts val="0"/>
                </a:spcBef>
              </a:pPr>
              <a:r>
                <a:rPr lang="da-DK" sz="1000" b="1" dirty="0">
                  <a:latin typeface="Arial"/>
                </a:rPr>
                <a:t>Kompetencer</a:t>
              </a:r>
            </a:p>
            <a:p>
              <a:pPr algn="ctr">
                <a:lnSpc>
                  <a:spcPct val="90000"/>
                </a:lnSpc>
                <a:spcBef>
                  <a:spcPts val="0"/>
                </a:spcBef>
              </a:pPr>
              <a:r>
                <a:rPr lang="da-DK" sz="1000" b="1" dirty="0">
                  <a:latin typeface="Arial"/>
                </a:rPr>
                <a:t>(vi kan noget nyt)</a:t>
              </a:r>
            </a:p>
          </p:txBody>
        </p:sp>
        <p:sp>
          <p:nvSpPr>
            <p:cNvPr id="72" name="Isosceles Triangle 13">
              <a:extLst>
                <a:ext uri="{FF2B5EF4-FFF2-40B4-BE49-F238E27FC236}">
                  <a16:creationId xmlns:a16="http://schemas.microsoft.com/office/drawing/2014/main" id="{DF6B44A7-B3A2-45E6-AA94-F9A99AF00F82}"/>
                </a:ext>
              </a:extLst>
            </p:cNvPr>
            <p:cNvSpPr/>
            <p:nvPr/>
          </p:nvSpPr>
          <p:spPr bwMode="auto">
            <a:xfrm rot="10800000">
              <a:off x="1302222" y="1943501"/>
              <a:ext cx="231696" cy="68440"/>
            </a:xfrm>
            <a:prstGeom prst="triangle">
              <a:avLst/>
            </a:prstGeom>
            <a:solidFill>
              <a:schemeClr val="tx2">
                <a:lumMod val="75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73" name="Rectangle 14">
              <a:extLst>
                <a:ext uri="{FF2B5EF4-FFF2-40B4-BE49-F238E27FC236}">
                  <a16:creationId xmlns:a16="http://schemas.microsoft.com/office/drawing/2014/main" id="{A025780C-5B2B-459E-A3F2-53C8A28E668B}"/>
                </a:ext>
              </a:extLst>
            </p:cNvPr>
            <p:cNvSpPr/>
            <p:nvPr/>
          </p:nvSpPr>
          <p:spPr bwMode="auto">
            <a:xfrm>
              <a:off x="4562859" y="1449388"/>
              <a:ext cx="1432786" cy="494115"/>
            </a:xfrm>
            <a:prstGeom prst="rect">
              <a:avLst/>
            </a:prstGeom>
            <a:solidFill>
              <a:schemeClr val="bg2">
                <a:lumMod val="40000"/>
                <a:lumOff val="6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90000"/>
                </a:lnSpc>
                <a:spcBef>
                  <a:spcPts val="0"/>
                </a:spcBef>
              </a:pPr>
              <a:r>
                <a:rPr lang="da-DK" sz="1000" b="1" dirty="0">
                  <a:latin typeface="Arial"/>
                </a:rPr>
                <a:t>Adfærd</a:t>
              </a:r>
              <a:br>
                <a:rPr lang="da-DK" sz="1000" b="1" dirty="0">
                  <a:latin typeface="Arial"/>
                </a:rPr>
              </a:br>
              <a:r>
                <a:rPr lang="da-DK" sz="1000" b="1" dirty="0">
                  <a:latin typeface="Arial"/>
                </a:rPr>
                <a:t>(vi gør noget nyt)</a:t>
              </a:r>
            </a:p>
          </p:txBody>
        </p:sp>
        <p:sp>
          <p:nvSpPr>
            <p:cNvPr id="74" name="Rectangle 15">
              <a:extLst>
                <a:ext uri="{FF2B5EF4-FFF2-40B4-BE49-F238E27FC236}">
                  <a16:creationId xmlns:a16="http://schemas.microsoft.com/office/drawing/2014/main" id="{DA74A485-1E00-434E-B5B8-81F01B1D081F}"/>
                </a:ext>
              </a:extLst>
            </p:cNvPr>
            <p:cNvSpPr/>
            <p:nvPr/>
          </p:nvSpPr>
          <p:spPr bwMode="auto">
            <a:xfrm>
              <a:off x="6393888" y="1449388"/>
              <a:ext cx="3267050" cy="494115"/>
            </a:xfrm>
            <a:prstGeom prst="rect">
              <a:avLst/>
            </a:prstGeom>
            <a:solidFill>
              <a:schemeClr val="bg2">
                <a:lumMod val="75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spcBef>
                  <a:spcPts val="0"/>
                </a:spcBef>
              </a:pPr>
              <a:r>
                <a:rPr lang="da-DK" sz="1000" b="1" dirty="0">
                  <a:solidFill>
                    <a:schemeClr val="bg1"/>
                  </a:solidFill>
                </a:rPr>
                <a:t>Gevinster</a:t>
              </a:r>
            </a:p>
          </p:txBody>
        </p:sp>
        <p:sp>
          <p:nvSpPr>
            <p:cNvPr id="75" name="Rectangle 16">
              <a:extLst>
                <a:ext uri="{FF2B5EF4-FFF2-40B4-BE49-F238E27FC236}">
                  <a16:creationId xmlns:a16="http://schemas.microsoft.com/office/drawing/2014/main" id="{5BF9D419-07B8-4DF2-9F84-49CB5017F8A3}"/>
                </a:ext>
              </a:extLst>
            </p:cNvPr>
            <p:cNvSpPr/>
            <p:nvPr/>
          </p:nvSpPr>
          <p:spPr bwMode="auto">
            <a:xfrm>
              <a:off x="10055952" y="1449388"/>
              <a:ext cx="1432786" cy="494115"/>
            </a:xfrm>
            <a:prstGeom prst="rect">
              <a:avLst/>
            </a:prstGeom>
            <a:solidFill>
              <a:srgbClr val="F29105"/>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spcBef>
                  <a:spcPts val="0"/>
                </a:spcBef>
              </a:pPr>
              <a:r>
                <a:rPr lang="da-DK" sz="1000" b="1" dirty="0">
                  <a:solidFill>
                    <a:schemeClr val="bg1"/>
                  </a:solidFill>
                </a:rPr>
                <a:t>Formål</a:t>
              </a:r>
            </a:p>
          </p:txBody>
        </p:sp>
        <p:sp>
          <p:nvSpPr>
            <p:cNvPr id="76" name="Rectangle 17">
              <a:extLst>
                <a:ext uri="{FF2B5EF4-FFF2-40B4-BE49-F238E27FC236}">
                  <a16:creationId xmlns:a16="http://schemas.microsoft.com/office/drawing/2014/main" id="{955D790F-CE1B-4BBA-BFF4-CD004AF50450}"/>
                </a:ext>
              </a:extLst>
            </p:cNvPr>
            <p:cNvSpPr/>
            <p:nvPr/>
          </p:nvSpPr>
          <p:spPr bwMode="auto">
            <a:xfrm>
              <a:off x="4562857" y="1943503"/>
              <a:ext cx="1432788"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77" name="Rectangle 18">
              <a:extLst>
                <a:ext uri="{FF2B5EF4-FFF2-40B4-BE49-F238E27FC236}">
                  <a16:creationId xmlns:a16="http://schemas.microsoft.com/office/drawing/2014/main" id="{BEF4029B-DE72-40CE-9AC6-9BB058C5CF24}"/>
                </a:ext>
              </a:extLst>
            </p:cNvPr>
            <p:cNvSpPr/>
            <p:nvPr/>
          </p:nvSpPr>
          <p:spPr bwMode="auto">
            <a:xfrm>
              <a:off x="10055950" y="1943503"/>
              <a:ext cx="1432788"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78" name="Rectangle 19">
              <a:extLst>
                <a:ext uri="{FF2B5EF4-FFF2-40B4-BE49-F238E27FC236}">
                  <a16:creationId xmlns:a16="http://schemas.microsoft.com/office/drawing/2014/main" id="{B252B308-F3D8-4987-A78F-10C040C06021}"/>
                </a:ext>
              </a:extLst>
            </p:cNvPr>
            <p:cNvSpPr/>
            <p:nvPr/>
          </p:nvSpPr>
          <p:spPr bwMode="auto">
            <a:xfrm>
              <a:off x="6393887" y="1943503"/>
              <a:ext cx="3260472"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79" name="Isosceles Triangle 20">
              <a:extLst>
                <a:ext uri="{FF2B5EF4-FFF2-40B4-BE49-F238E27FC236}">
                  <a16:creationId xmlns:a16="http://schemas.microsoft.com/office/drawing/2014/main" id="{AC31E634-D196-42BD-8960-00F8AB023F1C}"/>
                </a:ext>
              </a:extLst>
            </p:cNvPr>
            <p:cNvSpPr/>
            <p:nvPr/>
          </p:nvSpPr>
          <p:spPr bwMode="auto">
            <a:xfrm rot="10800000">
              <a:off x="3332374" y="1943501"/>
              <a:ext cx="231696" cy="68440"/>
            </a:xfrm>
            <a:prstGeom prst="triangle">
              <a:avLst/>
            </a:prstGeom>
            <a:solidFill>
              <a:schemeClr val="bg1">
                <a:lumMod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grpSp>
          <p:nvGrpSpPr>
            <p:cNvPr id="80" name="Group 21">
              <a:extLst>
                <a:ext uri="{FF2B5EF4-FFF2-40B4-BE49-F238E27FC236}">
                  <a16:creationId xmlns:a16="http://schemas.microsoft.com/office/drawing/2014/main" id="{B365E1EB-6A50-462F-8D6C-366B49C0ED7D}"/>
                </a:ext>
              </a:extLst>
            </p:cNvPr>
            <p:cNvGrpSpPr/>
            <p:nvPr/>
          </p:nvGrpSpPr>
          <p:grpSpPr>
            <a:xfrm>
              <a:off x="2797329" y="3006457"/>
              <a:ext cx="1301783" cy="1744369"/>
              <a:chOff x="2759043" y="2905319"/>
              <a:chExt cx="1278000" cy="1558732"/>
            </a:xfrm>
          </p:grpSpPr>
          <p:sp>
            <p:nvSpPr>
              <p:cNvPr id="81" name="Rektangel 27">
                <a:extLst>
                  <a:ext uri="{FF2B5EF4-FFF2-40B4-BE49-F238E27FC236}">
                    <a16:creationId xmlns:a16="http://schemas.microsoft.com/office/drawing/2014/main" id="{A66BD204-6C85-47C6-8482-C89817C55973}"/>
                  </a:ext>
                </a:extLst>
              </p:cNvPr>
              <p:cNvSpPr/>
              <p:nvPr/>
            </p:nvSpPr>
            <p:spPr>
              <a:xfrm>
                <a:off x="2759043" y="2905319"/>
                <a:ext cx="1278000" cy="4716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1 kan noget nyt</a:t>
                </a:r>
              </a:p>
            </p:txBody>
          </p:sp>
          <p:sp>
            <p:nvSpPr>
              <p:cNvPr id="82" name="Rektangel 86">
                <a:extLst>
                  <a:ext uri="{FF2B5EF4-FFF2-40B4-BE49-F238E27FC236}">
                    <a16:creationId xmlns:a16="http://schemas.microsoft.com/office/drawing/2014/main" id="{035B2C77-7381-4FF1-AB45-288F16DC2500}"/>
                  </a:ext>
                </a:extLst>
              </p:cNvPr>
              <p:cNvSpPr/>
              <p:nvPr/>
            </p:nvSpPr>
            <p:spPr>
              <a:xfrm>
                <a:off x="2759043" y="3448856"/>
                <a:ext cx="1278000" cy="4716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2 kan noget nyt</a:t>
                </a:r>
              </a:p>
            </p:txBody>
          </p:sp>
          <p:sp>
            <p:nvSpPr>
              <p:cNvPr id="83" name="Rektangel 173">
                <a:extLst>
                  <a:ext uri="{FF2B5EF4-FFF2-40B4-BE49-F238E27FC236}">
                    <a16:creationId xmlns:a16="http://schemas.microsoft.com/office/drawing/2014/main" id="{9C5A0E93-B0E8-49DA-9E35-DFEED782F860}"/>
                  </a:ext>
                </a:extLst>
              </p:cNvPr>
              <p:cNvSpPr/>
              <p:nvPr/>
            </p:nvSpPr>
            <p:spPr>
              <a:xfrm>
                <a:off x="2759043" y="3992451"/>
                <a:ext cx="1278000" cy="4716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3 kan noget nyt</a:t>
                </a:r>
              </a:p>
            </p:txBody>
          </p:sp>
        </p:grpSp>
        <p:sp>
          <p:nvSpPr>
            <p:cNvPr id="84" name="Rektangel 30">
              <a:extLst>
                <a:ext uri="{FF2B5EF4-FFF2-40B4-BE49-F238E27FC236}">
                  <a16:creationId xmlns:a16="http://schemas.microsoft.com/office/drawing/2014/main" id="{601903C9-52AB-4CE0-9700-44E196B83460}"/>
                </a:ext>
              </a:extLst>
            </p:cNvPr>
            <p:cNvSpPr/>
            <p:nvPr/>
          </p:nvSpPr>
          <p:spPr>
            <a:xfrm>
              <a:off x="4628360" y="3153470"/>
              <a:ext cx="1301783" cy="684886"/>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1 og 2 udfører opgave 2 med brug af ændret proces og nyt system</a:t>
              </a:r>
            </a:p>
          </p:txBody>
        </p:sp>
        <p:sp>
          <p:nvSpPr>
            <p:cNvPr id="85" name="Rektangel 129">
              <a:extLst>
                <a:ext uri="{FF2B5EF4-FFF2-40B4-BE49-F238E27FC236}">
                  <a16:creationId xmlns:a16="http://schemas.microsoft.com/office/drawing/2014/main" id="{E72E5CBE-3920-4116-A657-1F4F2AC60FC4}"/>
                </a:ext>
              </a:extLst>
            </p:cNvPr>
            <p:cNvSpPr/>
            <p:nvPr/>
          </p:nvSpPr>
          <p:spPr>
            <a:xfrm>
              <a:off x="4628360" y="3918861"/>
              <a:ext cx="1301783" cy="684886"/>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3 udfører opgave 3 med brug af ny proces</a:t>
              </a:r>
            </a:p>
          </p:txBody>
        </p:sp>
        <p:sp>
          <p:nvSpPr>
            <p:cNvPr id="86" name="Rektangel 177">
              <a:extLst>
                <a:ext uri="{FF2B5EF4-FFF2-40B4-BE49-F238E27FC236}">
                  <a16:creationId xmlns:a16="http://schemas.microsoft.com/office/drawing/2014/main" id="{975CEA8D-E36A-410C-B3E7-FE3DA6EA8401}"/>
                </a:ext>
              </a:extLst>
            </p:cNvPr>
            <p:cNvSpPr/>
            <p:nvPr/>
          </p:nvSpPr>
          <p:spPr>
            <a:xfrm>
              <a:off x="4628360" y="4681707"/>
              <a:ext cx="1301783" cy="684886"/>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2, 3 og 4 udfører opgave 4 med brug af ny proces</a:t>
              </a:r>
            </a:p>
          </p:txBody>
        </p:sp>
        <p:sp>
          <p:nvSpPr>
            <p:cNvPr id="87" name="Rektangel 259">
              <a:extLst>
                <a:ext uri="{FF2B5EF4-FFF2-40B4-BE49-F238E27FC236}">
                  <a16:creationId xmlns:a16="http://schemas.microsoft.com/office/drawing/2014/main" id="{08C99B45-4C20-421B-81F1-8D7E4D2E1A45}"/>
                </a:ext>
              </a:extLst>
            </p:cNvPr>
            <p:cNvSpPr/>
            <p:nvPr/>
          </p:nvSpPr>
          <p:spPr>
            <a:xfrm>
              <a:off x="4628360" y="2392726"/>
              <a:ext cx="1301783" cy="684886"/>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2 udfører opgave 1 (ny opgave)</a:t>
              </a:r>
            </a:p>
          </p:txBody>
        </p:sp>
        <p:sp>
          <p:nvSpPr>
            <p:cNvPr id="88" name="Rektangel 82">
              <a:extLst>
                <a:ext uri="{FF2B5EF4-FFF2-40B4-BE49-F238E27FC236}">
                  <a16:creationId xmlns:a16="http://schemas.microsoft.com/office/drawing/2014/main" id="{DF6EF395-46EC-4273-9E3A-617D11217F85}"/>
                </a:ext>
              </a:extLst>
            </p:cNvPr>
            <p:cNvSpPr/>
            <p:nvPr/>
          </p:nvSpPr>
          <p:spPr>
            <a:xfrm>
              <a:off x="6459390" y="3918861"/>
              <a:ext cx="1301783" cy="527765"/>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Gevinst 2</a:t>
              </a:r>
            </a:p>
          </p:txBody>
        </p:sp>
        <p:sp>
          <p:nvSpPr>
            <p:cNvPr id="89" name="Rektangel 58">
              <a:extLst>
                <a:ext uri="{FF2B5EF4-FFF2-40B4-BE49-F238E27FC236}">
                  <a16:creationId xmlns:a16="http://schemas.microsoft.com/office/drawing/2014/main" id="{32CA3C43-49C2-4A63-A633-31242AEC2386}"/>
                </a:ext>
              </a:extLst>
            </p:cNvPr>
            <p:cNvSpPr/>
            <p:nvPr/>
          </p:nvSpPr>
          <p:spPr>
            <a:xfrm>
              <a:off x="6459390" y="2093923"/>
              <a:ext cx="1301783" cy="527765"/>
            </a:xfrm>
            <a:prstGeom prst="rect">
              <a:avLst/>
            </a:prstGeom>
            <a:solidFill>
              <a:schemeClr val="bg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Gevinst 1</a:t>
              </a:r>
            </a:p>
          </p:txBody>
        </p:sp>
        <p:sp>
          <p:nvSpPr>
            <p:cNvPr id="90" name="Rektangel 82">
              <a:extLst>
                <a:ext uri="{FF2B5EF4-FFF2-40B4-BE49-F238E27FC236}">
                  <a16:creationId xmlns:a16="http://schemas.microsoft.com/office/drawing/2014/main" id="{1984A331-8E71-4433-9963-BB1CDA18551C}"/>
                </a:ext>
              </a:extLst>
            </p:cNvPr>
            <p:cNvSpPr/>
            <p:nvPr/>
          </p:nvSpPr>
          <p:spPr>
            <a:xfrm>
              <a:off x="6459390" y="4527195"/>
              <a:ext cx="1301783" cy="527765"/>
            </a:xfrm>
            <a:prstGeom prst="rect">
              <a:avLst/>
            </a:prstGeom>
            <a:solidFill>
              <a:schemeClr val="bg2">
                <a:lumMod val="75000"/>
              </a:schemeClr>
            </a:solidFill>
            <a:ln w="28575">
              <a:solidFill>
                <a:srgbClr val="940027"/>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Gevinst 5</a:t>
              </a:r>
            </a:p>
            <a:p>
              <a:pPr algn="ctr">
                <a:spcBef>
                  <a:spcPts val="0"/>
                </a:spcBef>
              </a:pPr>
              <a:r>
                <a:rPr lang="da-DK" sz="800" dirty="0">
                  <a:solidFill>
                    <a:schemeClr val="bg1"/>
                  </a:solidFill>
                </a:rPr>
                <a:t>(Negativ gevinst)</a:t>
              </a:r>
            </a:p>
          </p:txBody>
        </p:sp>
        <p:sp>
          <p:nvSpPr>
            <p:cNvPr id="91" name="Rektangel 82">
              <a:extLst>
                <a:ext uri="{FF2B5EF4-FFF2-40B4-BE49-F238E27FC236}">
                  <a16:creationId xmlns:a16="http://schemas.microsoft.com/office/drawing/2014/main" id="{7372A621-9718-4FDF-9EB6-196A7B4ED026}"/>
                </a:ext>
              </a:extLst>
            </p:cNvPr>
            <p:cNvSpPr/>
            <p:nvPr/>
          </p:nvSpPr>
          <p:spPr>
            <a:xfrm>
              <a:off x="6459390" y="5135594"/>
              <a:ext cx="1301783" cy="527765"/>
            </a:xfrm>
            <a:prstGeom prst="rect">
              <a:avLst/>
            </a:prstGeom>
            <a:solidFill>
              <a:schemeClr val="bg2">
                <a:lumMod val="75000"/>
              </a:schemeClr>
            </a:solid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Gevinst 6</a:t>
              </a:r>
            </a:p>
            <a:p>
              <a:pPr algn="ctr">
                <a:spcBef>
                  <a:spcPts val="0"/>
                </a:spcBef>
              </a:pPr>
              <a:r>
                <a:rPr lang="da-DK" sz="800" dirty="0">
                  <a:solidFill>
                    <a:schemeClr val="bg1"/>
                  </a:solidFill>
                </a:rPr>
                <a:t>(først mulig senere)</a:t>
              </a:r>
            </a:p>
          </p:txBody>
        </p:sp>
        <p:sp>
          <p:nvSpPr>
            <p:cNvPr id="92" name="Rektangel 58">
              <a:extLst>
                <a:ext uri="{FF2B5EF4-FFF2-40B4-BE49-F238E27FC236}">
                  <a16:creationId xmlns:a16="http://schemas.microsoft.com/office/drawing/2014/main" id="{6C7F0240-BBA7-4568-82FB-392C8CEFF39F}"/>
                </a:ext>
              </a:extLst>
            </p:cNvPr>
            <p:cNvSpPr/>
            <p:nvPr/>
          </p:nvSpPr>
          <p:spPr>
            <a:xfrm>
              <a:off x="8287074" y="2702257"/>
              <a:ext cx="1301783" cy="527765"/>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Gevinst 3</a:t>
              </a:r>
            </a:p>
          </p:txBody>
        </p:sp>
        <p:sp>
          <p:nvSpPr>
            <p:cNvPr id="93" name="Rektangel 64">
              <a:extLst>
                <a:ext uri="{FF2B5EF4-FFF2-40B4-BE49-F238E27FC236}">
                  <a16:creationId xmlns:a16="http://schemas.microsoft.com/office/drawing/2014/main" id="{40530B88-1527-4E58-B0F3-26ABD7298269}"/>
                </a:ext>
              </a:extLst>
            </p:cNvPr>
            <p:cNvSpPr/>
            <p:nvPr/>
          </p:nvSpPr>
          <p:spPr>
            <a:xfrm>
              <a:off x="8287074" y="3310526"/>
              <a:ext cx="1301783" cy="527765"/>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Gevinst 4</a:t>
              </a:r>
            </a:p>
          </p:txBody>
        </p:sp>
        <p:sp>
          <p:nvSpPr>
            <p:cNvPr id="94" name="Rektangel 75">
              <a:extLst>
                <a:ext uri="{FF2B5EF4-FFF2-40B4-BE49-F238E27FC236}">
                  <a16:creationId xmlns:a16="http://schemas.microsoft.com/office/drawing/2014/main" id="{1891F81D-147F-44DF-B46D-09346D0C251B}"/>
                </a:ext>
              </a:extLst>
            </p:cNvPr>
            <p:cNvSpPr/>
            <p:nvPr/>
          </p:nvSpPr>
          <p:spPr>
            <a:xfrm>
              <a:off x="10121453" y="2702257"/>
              <a:ext cx="1301783" cy="527765"/>
            </a:xfrm>
            <a:prstGeom prst="rect">
              <a:avLst/>
            </a:prstGeom>
            <a:solidFill>
              <a:srgbClr val="F291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t>Projektets formål</a:t>
              </a:r>
            </a:p>
          </p:txBody>
        </p:sp>
        <p:sp>
          <p:nvSpPr>
            <p:cNvPr id="95" name="Isosceles Triangle 33">
              <a:extLst>
                <a:ext uri="{FF2B5EF4-FFF2-40B4-BE49-F238E27FC236}">
                  <a16:creationId xmlns:a16="http://schemas.microsoft.com/office/drawing/2014/main" id="{3D437EFC-32C7-4DBD-9276-D9B06FC0F740}"/>
                </a:ext>
              </a:extLst>
            </p:cNvPr>
            <p:cNvSpPr/>
            <p:nvPr/>
          </p:nvSpPr>
          <p:spPr bwMode="auto">
            <a:xfrm rot="10800000">
              <a:off x="5163405" y="1943501"/>
              <a:ext cx="231696" cy="68440"/>
            </a:xfrm>
            <a:prstGeom prst="triangle">
              <a:avLst/>
            </a:prstGeom>
            <a:solidFill>
              <a:srgbClr val="A8BDC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96" name="Isosceles Triangle 34">
              <a:extLst>
                <a:ext uri="{FF2B5EF4-FFF2-40B4-BE49-F238E27FC236}">
                  <a16:creationId xmlns:a16="http://schemas.microsoft.com/office/drawing/2014/main" id="{D2688968-86B6-4BE6-904C-CB0D7A86090F}"/>
                </a:ext>
              </a:extLst>
            </p:cNvPr>
            <p:cNvSpPr/>
            <p:nvPr/>
          </p:nvSpPr>
          <p:spPr bwMode="auto">
            <a:xfrm rot="10800000">
              <a:off x="7911565" y="1943501"/>
              <a:ext cx="231696" cy="68440"/>
            </a:xfrm>
            <a:prstGeom prst="triangle">
              <a:avLst/>
            </a:prstGeom>
            <a:solidFill>
              <a:schemeClr val="bg2">
                <a:lumMod val="75000"/>
              </a:schemeClr>
            </a:solidFill>
            <a:ln w="285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97" name="Isosceles Triangle 35">
              <a:extLst>
                <a:ext uri="{FF2B5EF4-FFF2-40B4-BE49-F238E27FC236}">
                  <a16:creationId xmlns:a16="http://schemas.microsoft.com/office/drawing/2014/main" id="{06DD4007-7C45-41D4-AE22-9DDF7209CBA0}"/>
                </a:ext>
              </a:extLst>
            </p:cNvPr>
            <p:cNvSpPr/>
            <p:nvPr/>
          </p:nvSpPr>
          <p:spPr bwMode="auto">
            <a:xfrm rot="10800000">
              <a:off x="10656497" y="1943501"/>
              <a:ext cx="231696" cy="68440"/>
            </a:xfrm>
            <a:prstGeom prst="triangle">
              <a:avLst/>
            </a:prstGeom>
            <a:solidFill>
              <a:srgbClr val="AD6803"/>
            </a:solidFill>
            <a:ln w="285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cxnSp>
          <p:nvCxnSpPr>
            <p:cNvPr id="98" name="Connector: Elbow 36">
              <a:extLst>
                <a:ext uri="{FF2B5EF4-FFF2-40B4-BE49-F238E27FC236}">
                  <a16:creationId xmlns:a16="http://schemas.microsoft.com/office/drawing/2014/main" id="{6B7BD673-B1EA-46AF-801B-A8173C1F620D}"/>
                </a:ext>
              </a:extLst>
            </p:cNvPr>
            <p:cNvCxnSpPr>
              <a:stCxn id="91" idx="3"/>
              <a:endCxn id="94" idx="2"/>
            </p:cNvCxnSpPr>
            <p:nvPr/>
          </p:nvCxnSpPr>
          <p:spPr bwMode="auto">
            <a:xfrm flipV="1">
              <a:off x="7761173" y="3230022"/>
              <a:ext cx="3011171" cy="2169455"/>
            </a:xfrm>
            <a:prstGeom prst="bentConnector2">
              <a:avLst/>
            </a:prstGeom>
            <a:solidFill>
              <a:schemeClr val="accent1"/>
            </a:solidFill>
            <a:ln w="28575" cap="flat" cmpd="sng" algn="ctr">
              <a:solidFill>
                <a:schemeClr val="bg1">
                  <a:lumMod val="65000"/>
                </a:schemeClr>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Arrow Connector 37">
              <a:extLst>
                <a:ext uri="{FF2B5EF4-FFF2-40B4-BE49-F238E27FC236}">
                  <a16:creationId xmlns:a16="http://schemas.microsoft.com/office/drawing/2014/main" id="{99FBCD52-F23A-4EF4-B387-1F280801DA29}"/>
                </a:ext>
              </a:extLst>
            </p:cNvPr>
            <p:cNvCxnSpPr>
              <a:cxnSpLocks/>
            </p:cNvCxnSpPr>
            <p:nvPr/>
          </p:nvCxnSpPr>
          <p:spPr bwMode="auto">
            <a:xfrm>
              <a:off x="9588856" y="2864923"/>
              <a:ext cx="532596"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Connector: Elbow 38">
              <a:extLst>
                <a:ext uri="{FF2B5EF4-FFF2-40B4-BE49-F238E27FC236}">
                  <a16:creationId xmlns:a16="http://schemas.microsoft.com/office/drawing/2014/main" id="{0E57BAF6-DF48-4561-B518-ECBB7A2773CA}"/>
                </a:ext>
              </a:extLst>
            </p:cNvPr>
            <p:cNvCxnSpPr>
              <a:stCxn id="87" idx="3"/>
              <a:endCxn id="89" idx="1"/>
            </p:cNvCxnSpPr>
            <p:nvPr/>
          </p:nvCxnSpPr>
          <p:spPr bwMode="auto">
            <a:xfrm flipV="1">
              <a:off x="5930143" y="2357805"/>
              <a:ext cx="529247" cy="377363"/>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39">
              <a:extLst>
                <a:ext uri="{FF2B5EF4-FFF2-40B4-BE49-F238E27FC236}">
                  <a16:creationId xmlns:a16="http://schemas.microsoft.com/office/drawing/2014/main" id="{5B1057FC-33A8-4B27-A255-38D680C2A64C}"/>
                </a:ext>
              </a:extLst>
            </p:cNvPr>
            <p:cNvCxnSpPr>
              <a:cxnSpLocks/>
              <a:stCxn id="85" idx="3"/>
            </p:cNvCxnSpPr>
            <p:nvPr/>
          </p:nvCxnSpPr>
          <p:spPr bwMode="auto">
            <a:xfrm flipV="1">
              <a:off x="5930143" y="2379810"/>
              <a:ext cx="503572" cy="1881494"/>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Connector: Elbow 40">
              <a:extLst>
                <a:ext uri="{FF2B5EF4-FFF2-40B4-BE49-F238E27FC236}">
                  <a16:creationId xmlns:a16="http://schemas.microsoft.com/office/drawing/2014/main" id="{BC0C341A-B947-47AE-AAAC-CAC64DF9D911}"/>
                </a:ext>
              </a:extLst>
            </p:cNvPr>
            <p:cNvCxnSpPr>
              <a:cxnSpLocks/>
              <a:stCxn id="86" idx="3"/>
            </p:cNvCxnSpPr>
            <p:nvPr/>
          </p:nvCxnSpPr>
          <p:spPr bwMode="auto">
            <a:xfrm>
              <a:off x="5930143" y="5132921"/>
              <a:ext cx="503572" cy="344849"/>
            </a:xfrm>
            <a:prstGeom prst="bentConnector3">
              <a:avLst/>
            </a:prstGeom>
            <a:solidFill>
              <a:schemeClr val="accent1"/>
            </a:solidFill>
            <a:ln w="28575" cap="flat" cmpd="sng" algn="ctr">
              <a:solidFill>
                <a:schemeClr val="bg1">
                  <a:lumMod val="65000"/>
                </a:schemeClr>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Connector: Elbow 41">
              <a:extLst>
                <a:ext uri="{FF2B5EF4-FFF2-40B4-BE49-F238E27FC236}">
                  <a16:creationId xmlns:a16="http://schemas.microsoft.com/office/drawing/2014/main" id="{20692E40-5AD6-40C3-842D-586D4428D00D}"/>
                </a:ext>
              </a:extLst>
            </p:cNvPr>
            <p:cNvCxnSpPr>
              <a:cxnSpLocks/>
            </p:cNvCxnSpPr>
            <p:nvPr/>
          </p:nvCxnSpPr>
          <p:spPr bwMode="auto">
            <a:xfrm flipV="1">
              <a:off x="5930143" y="4307855"/>
              <a:ext cx="529247" cy="589984"/>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Connector: Elbow 42">
              <a:extLst>
                <a:ext uri="{FF2B5EF4-FFF2-40B4-BE49-F238E27FC236}">
                  <a16:creationId xmlns:a16="http://schemas.microsoft.com/office/drawing/2014/main" id="{535F6B8C-92BB-452A-92C9-CDCB5B10FCDE}"/>
                </a:ext>
              </a:extLst>
            </p:cNvPr>
            <p:cNvCxnSpPr>
              <a:cxnSpLocks/>
            </p:cNvCxnSpPr>
            <p:nvPr/>
          </p:nvCxnSpPr>
          <p:spPr bwMode="auto">
            <a:xfrm>
              <a:off x="5930143" y="3499745"/>
              <a:ext cx="529247" cy="589984"/>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Connector: Elbow 43">
              <a:extLst>
                <a:ext uri="{FF2B5EF4-FFF2-40B4-BE49-F238E27FC236}">
                  <a16:creationId xmlns:a16="http://schemas.microsoft.com/office/drawing/2014/main" id="{93AD011C-628D-41B1-8CB3-84BB7177A54B}"/>
                </a:ext>
              </a:extLst>
            </p:cNvPr>
            <p:cNvCxnSpPr>
              <a:stCxn id="89" idx="3"/>
              <a:endCxn id="92" idx="1"/>
            </p:cNvCxnSpPr>
            <p:nvPr/>
          </p:nvCxnSpPr>
          <p:spPr bwMode="auto">
            <a:xfrm>
              <a:off x="7761173" y="2357805"/>
              <a:ext cx="525901" cy="527764"/>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Connector: Elbow 44">
              <a:extLst>
                <a:ext uri="{FF2B5EF4-FFF2-40B4-BE49-F238E27FC236}">
                  <a16:creationId xmlns:a16="http://schemas.microsoft.com/office/drawing/2014/main" id="{5368B8E9-348C-49D0-BE61-40C44752C552}"/>
                </a:ext>
              </a:extLst>
            </p:cNvPr>
            <p:cNvCxnSpPr>
              <a:stCxn id="88" idx="3"/>
              <a:endCxn id="92" idx="1"/>
            </p:cNvCxnSpPr>
            <p:nvPr/>
          </p:nvCxnSpPr>
          <p:spPr bwMode="auto">
            <a:xfrm flipV="1">
              <a:off x="7761173" y="3103542"/>
              <a:ext cx="525901" cy="1016195"/>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Connector: Elbow 45">
              <a:extLst>
                <a:ext uri="{FF2B5EF4-FFF2-40B4-BE49-F238E27FC236}">
                  <a16:creationId xmlns:a16="http://schemas.microsoft.com/office/drawing/2014/main" id="{3C87314C-B5E4-4AFD-9E7F-4C0CC170337E}"/>
                </a:ext>
              </a:extLst>
            </p:cNvPr>
            <p:cNvCxnSpPr>
              <a:cxnSpLocks/>
              <a:stCxn id="88" idx="3"/>
              <a:endCxn id="93" idx="1"/>
            </p:cNvCxnSpPr>
            <p:nvPr/>
          </p:nvCxnSpPr>
          <p:spPr bwMode="auto">
            <a:xfrm flipV="1">
              <a:off x="7761173" y="3574409"/>
              <a:ext cx="525901" cy="673241"/>
            </a:xfrm>
            <a:prstGeom prst="bentConnector3">
              <a:avLst>
                <a:gd name="adj1" fmla="val 72139"/>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Connector: Elbow 46">
              <a:extLst>
                <a:ext uri="{FF2B5EF4-FFF2-40B4-BE49-F238E27FC236}">
                  <a16:creationId xmlns:a16="http://schemas.microsoft.com/office/drawing/2014/main" id="{2648F054-0DB2-4B55-9667-338A3EC5CBC9}"/>
                </a:ext>
              </a:extLst>
            </p:cNvPr>
            <p:cNvCxnSpPr>
              <a:cxnSpLocks/>
              <a:stCxn id="93" idx="3"/>
            </p:cNvCxnSpPr>
            <p:nvPr/>
          </p:nvCxnSpPr>
          <p:spPr bwMode="auto">
            <a:xfrm flipV="1">
              <a:off x="9588856" y="3076804"/>
              <a:ext cx="532596" cy="497605"/>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Connector: Elbow 47">
              <a:extLst>
                <a:ext uri="{FF2B5EF4-FFF2-40B4-BE49-F238E27FC236}">
                  <a16:creationId xmlns:a16="http://schemas.microsoft.com/office/drawing/2014/main" id="{1218B192-C9F9-4680-A6D4-F0CAFD81E2D7}"/>
                </a:ext>
              </a:extLst>
            </p:cNvPr>
            <p:cNvCxnSpPr>
              <a:stCxn id="81" idx="3"/>
              <a:endCxn id="84" idx="1"/>
            </p:cNvCxnSpPr>
            <p:nvPr/>
          </p:nvCxnSpPr>
          <p:spPr bwMode="auto">
            <a:xfrm>
              <a:off x="4099112" y="3270340"/>
              <a:ext cx="529248" cy="179988"/>
            </a:xfrm>
            <a:prstGeom prst="bentConnector3">
              <a:avLst>
                <a:gd name="adj1" fmla="val 5733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Connector: Elbow 48">
              <a:extLst>
                <a:ext uri="{FF2B5EF4-FFF2-40B4-BE49-F238E27FC236}">
                  <a16:creationId xmlns:a16="http://schemas.microsoft.com/office/drawing/2014/main" id="{DC7610F0-0579-4E2C-AB93-A71C312D5F42}"/>
                </a:ext>
              </a:extLst>
            </p:cNvPr>
            <p:cNvCxnSpPr>
              <a:stCxn id="82" idx="3"/>
              <a:endCxn id="87" idx="1"/>
            </p:cNvCxnSpPr>
            <p:nvPr/>
          </p:nvCxnSpPr>
          <p:spPr bwMode="auto">
            <a:xfrm flipV="1">
              <a:off x="4099112" y="2735167"/>
              <a:ext cx="529248" cy="1073315"/>
            </a:xfrm>
            <a:prstGeom prst="bentConnector3">
              <a:avLst>
                <a:gd name="adj1" fmla="val 3603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Connector: Elbow 49">
              <a:extLst>
                <a:ext uri="{FF2B5EF4-FFF2-40B4-BE49-F238E27FC236}">
                  <a16:creationId xmlns:a16="http://schemas.microsoft.com/office/drawing/2014/main" id="{F4541447-E92B-438B-8BF3-D4BD76F80D94}"/>
                </a:ext>
              </a:extLst>
            </p:cNvPr>
            <p:cNvCxnSpPr>
              <a:cxnSpLocks/>
            </p:cNvCxnSpPr>
            <p:nvPr/>
          </p:nvCxnSpPr>
          <p:spPr bwMode="auto">
            <a:xfrm flipV="1">
              <a:off x="4099112" y="3643316"/>
              <a:ext cx="529248" cy="348508"/>
            </a:xfrm>
            <a:prstGeom prst="bentConnector3">
              <a:avLst>
                <a:gd name="adj1" fmla="val 5733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Connector: Elbow 50">
              <a:extLst>
                <a:ext uri="{FF2B5EF4-FFF2-40B4-BE49-F238E27FC236}">
                  <a16:creationId xmlns:a16="http://schemas.microsoft.com/office/drawing/2014/main" id="{1E44D364-8C13-45BE-96CE-578D7DA79571}"/>
                </a:ext>
              </a:extLst>
            </p:cNvPr>
            <p:cNvCxnSpPr>
              <a:stCxn id="83" idx="3"/>
              <a:endCxn id="86" idx="1"/>
            </p:cNvCxnSpPr>
            <p:nvPr/>
          </p:nvCxnSpPr>
          <p:spPr bwMode="auto">
            <a:xfrm>
              <a:off x="4099112" y="4567431"/>
              <a:ext cx="529248" cy="456719"/>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Connector: Elbow 51">
              <a:extLst>
                <a:ext uri="{FF2B5EF4-FFF2-40B4-BE49-F238E27FC236}">
                  <a16:creationId xmlns:a16="http://schemas.microsoft.com/office/drawing/2014/main" id="{C6EDD35A-83C4-4883-B072-C9A75F11DFE6}"/>
                </a:ext>
              </a:extLst>
            </p:cNvPr>
            <p:cNvCxnSpPr>
              <a:cxnSpLocks/>
              <a:endCxn id="85" idx="1"/>
            </p:cNvCxnSpPr>
            <p:nvPr/>
          </p:nvCxnSpPr>
          <p:spPr bwMode="auto">
            <a:xfrm flipV="1">
              <a:off x="4099112" y="4261304"/>
              <a:ext cx="529248" cy="168992"/>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Connector: Elbow 52">
              <a:extLst>
                <a:ext uri="{FF2B5EF4-FFF2-40B4-BE49-F238E27FC236}">
                  <a16:creationId xmlns:a16="http://schemas.microsoft.com/office/drawing/2014/main" id="{697AB2B7-A04F-426C-8572-D6B5184864C7}"/>
                </a:ext>
              </a:extLst>
            </p:cNvPr>
            <p:cNvCxnSpPr>
              <a:stCxn id="65" idx="3"/>
              <a:endCxn id="83" idx="1"/>
            </p:cNvCxnSpPr>
            <p:nvPr/>
          </p:nvCxnSpPr>
          <p:spPr bwMode="auto">
            <a:xfrm>
              <a:off x="2063226" y="4182776"/>
              <a:ext cx="734104" cy="304168"/>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Connector: Elbow 53">
              <a:extLst>
                <a:ext uri="{FF2B5EF4-FFF2-40B4-BE49-F238E27FC236}">
                  <a16:creationId xmlns:a16="http://schemas.microsoft.com/office/drawing/2014/main" id="{EA85E52D-9423-4FE2-956E-D3CD047BDF4E}"/>
                </a:ext>
              </a:extLst>
            </p:cNvPr>
            <p:cNvCxnSpPr>
              <a:stCxn id="66" idx="3"/>
              <a:endCxn id="82" idx="1"/>
            </p:cNvCxnSpPr>
            <p:nvPr/>
          </p:nvCxnSpPr>
          <p:spPr bwMode="auto">
            <a:xfrm>
              <a:off x="2063226" y="3574441"/>
              <a:ext cx="734104" cy="428122"/>
            </a:xfrm>
            <a:prstGeom prst="bentConnector3">
              <a:avLst>
                <a:gd name="adj1" fmla="val 32026"/>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Connector: Elbow 54">
              <a:extLst>
                <a:ext uri="{FF2B5EF4-FFF2-40B4-BE49-F238E27FC236}">
                  <a16:creationId xmlns:a16="http://schemas.microsoft.com/office/drawing/2014/main" id="{D318E909-FF19-4178-9C2F-0B134983CA3C}"/>
                </a:ext>
              </a:extLst>
            </p:cNvPr>
            <p:cNvCxnSpPr>
              <a:stCxn id="68" idx="3"/>
              <a:endCxn id="82" idx="1"/>
            </p:cNvCxnSpPr>
            <p:nvPr/>
          </p:nvCxnSpPr>
          <p:spPr bwMode="auto">
            <a:xfrm>
              <a:off x="2063226" y="2357838"/>
              <a:ext cx="734104" cy="1353237"/>
            </a:xfrm>
            <a:prstGeom prst="bentConnector3">
              <a:avLst>
                <a:gd name="adj1" fmla="val 69384"/>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Connector: Elbow 55">
              <a:extLst>
                <a:ext uri="{FF2B5EF4-FFF2-40B4-BE49-F238E27FC236}">
                  <a16:creationId xmlns:a16="http://schemas.microsoft.com/office/drawing/2014/main" id="{8470792A-E92D-4C41-9251-9F6F7F018A51}"/>
                </a:ext>
              </a:extLst>
            </p:cNvPr>
            <p:cNvCxnSpPr>
              <a:stCxn id="67" idx="3"/>
              <a:endCxn id="82" idx="1"/>
            </p:cNvCxnSpPr>
            <p:nvPr/>
          </p:nvCxnSpPr>
          <p:spPr bwMode="auto">
            <a:xfrm>
              <a:off x="2063226" y="3048471"/>
              <a:ext cx="734104" cy="830139"/>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Connector: Elbow 56">
              <a:extLst>
                <a:ext uri="{FF2B5EF4-FFF2-40B4-BE49-F238E27FC236}">
                  <a16:creationId xmlns:a16="http://schemas.microsoft.com/office/drawing/2014/main" id="{844C0975-196E-4012-8965-08EBF8AC121C}"/>
                </a:ext>
              </a:extLst>
            </p:cNvPr>
            <p:cNvCxnSpPr>
              <a:cxnSpLocks/>
              <a:endCxn id="81" idx="1"/>
            </p:cNvCxnSpPr>
            <p:nvPr/>
          </p:nvCxnSpPr>
          <p:spPr bwMode="auto">
            <a:xfrm>
              <a:off x="2063226" y="2884798"/>
              <a:ext cx="734104" cy="385542"/>
            </a:xfrm>
            <a:prstGeom prst="bentConnector3">
              <a:avLst>
                <a:gd name="adj1" fmla="val 83261"/>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27869605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4D59-B379-4702-AD34-938DA6EC95A6}"/>
              </a:ext>
            </a:extLst>
          </p:cNvPr>
          <p:cNvSpPr>
            <a:spLocks noGrp="1"/>
          </p:cNvSpPr>
          <p:nvPr>
            <p:ph type="title"/>
          </p:nvPr>
        </p:nvSpPr>
        <p:spPr>
          <a:xfrm>
            <a:off x="701675" y="361840"/>
            <a:ext cx="11298238" cy="936000"/>
          </a:xfrm>
        </p:spPr>
        <p:txBody>
          <a:bodyPr/>
          <a:lstStyle/>
          <a:p>
            <a:r>
              <a:rPr lang="da-DK" dirty="0"/>
              <a:t>Illustrativt eksempel – ny it-løsning til digital ansøgningsproces</a:t>
            </a:r>
          </a:p>
        </p:txBody>
      </p:sp>
      <p:pic>
        <p:nvPicPr>
          <p:cNvPr id="62" name="Picture 61">
            <a:extLst>
              <a:ext uri="{FF2B5EF4-FFF2-40B4-BE49-F238E27FC236}">
                <a16:creationId xmlns:a16="http://schemas.microsoft.com/office/drawing/2014/main" id="{CC981EDF-7C09-496C-A747-37D710E244BA}"/>
              </a:ext>
            </a:extLst>
          </p:cNvPr>
          <p:cNvPicPr>
            <a:picLocks noChangeAspect="1"/>
          </p:cNvPicPr>
          <p:nvPr/>
        </p:nvPicPr>
        <p:blipFill>
          <a:blip r:embed="rId3"/>
          <a:stretch>
            <a:fillRect/>
          </a:stretch>
        </p:blipFill>
        <p:spPr>
          <a:xfrm>
            <a:off x="4875470" y="7287767"/>
            <a:ext cx="11521280" cy="7856802"/>
          </a:xfrm>
          <a:prstGeom prst="rect">
            <a:avLst/>
          </a:prstGeom>
        </p:spPr>
      </p:pic>
      <p:grpSp>
        <p:nvGrpSpPr>
          <p:cNvPr id="3" name="Gruppe 2"/>
          <p:cNvGrpSpPr/>
          <p:nvPr/>
        </p:nvGrpSpPr>
        <p:grpSpPr>
          <a:xfrm>
            <a:off x="763124" y="1569438"/>
            <a:ext cx="10787064" cy="4376629"/>
            <a:chOff x="763124" y="1569438"/>
            <a:chExt cx="10787064" cy="4376629"/>
          </a:xfrm>
        </p:grpSpPr>
        <p:sp>
          <p:nvSpPr>
            <p:cNvPr id="61" name="Rectangle 3">
              <a:extLst>
                <a:ext uri="{FF2B5EF4-FFF2-40B4-BE49-F238E27FC236}">
                  <a16:creationId xmlns:a16="http://schemas.microsoft.com/office/drawing/2014/main" id="{0AF7A691-5F5E-48E4-8926-E970587A2225}"/>
                </a:ext>
              </a:extLst>
            </p:cNvPr>
            <p:cNvSpPr/>
            <p:nvPr/>
          </p:nvSpPr>
          <p:spPr bwMode="auto">
            <a:xfrm>
              <a:off x="2800908" y="2097770"/>
              <a:ext cx="1432788"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64" name="Rectangle 4">
              <a:extLst>
                <a:ext uri="{FF2B5EF4-FFF2-40B4-BE49-F238E27FC236}">
                  <a16:creationId xmlns:a16="http://schemas.microsoft.com/office/drawing/2014/main" id="{4D472F17-A92B-4FFD-9A25-B596105E93E8}"/>
                </a:ext>
              </a:extLst>
            </p:cNvPr>
            <p:cNvSpPr/>
            <p:nvPr/>
          </p:nvSpPr>
          <p:spPr bwMode="auto">
            <a:xfrm>
              <a:off x="763124" y="2063553"/>
              <a:ext cx="1432788"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65" name="Rectangle 5">
              <a:extLst>
                <a:ext uri="{FF2B5EF4-FFF2-40B4-BE49-F238E27FC236}">
                  <a16:creationId xmlns:a16="http://schemas.microsoft.com/office/drawing/2014/main" id="{02813A49-7D66-495C-B1BE-999AB3E39542}"/>
                </a:ext>
              </a:extLst>
            </p:cNvPr>
            <p:cNvSpPr/>
            <p:nvPr/>
          </p:nvSpPr>
          <p:spPr bwMode="auto">
            <a:xfrm>
              <a:off x="763126" y="1569438"/>
              <a:ext cx="1432786" cy="494115"/>
            </a:xfrm>
            <a:prstGeom prst="rect">
              <a:avLst/>
            </a:prstGeom>
            <a:solidFill>
              <a:srgbClr val="940027"/>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algn="ctr">
                <a:lnSpc>
                  <a:spcPct val="90000"/>
                </a:lnSpc>
                <a:spcBef>
                  <a:spcPts val="0"/>
                </a:spcBef>
              </a:pPr>
              <a:r>
                <a:rPr lang="da-DK" sz="1000" b="1" dirty="0">
                  <a:solidFill>
                    <a:srgbClr val="FFFFFF"/>
                  </a:solidFill>
                  <a:latin typeface="Arial"/>
                </a:rPr>
                <a:t>Projekt-</a:t>
              </a:r>
              <a:br>
                <a:rPr lang="da-DK" sz="1000" b="1" dirty="0">
                  <a:solidFill>
                    <a:srgbClr val="FFFFFF"/>
                  </a:solidFill>
                  <a:latin typeface="Arial"/>
                </a:rPr>
              </a:br>
              <a:r>
                <a:rPr lang="da-DK" sz="1000" b="1" dirty="0">
                  <a:solidFill>
                    <a:srgbClr val="FFFFFF"/>
                  </a:solidFill>
                  <a:latin typeface="Arial"/>
                </a:rPr>
                <a:t>leverancer</a:t>
              </a:r>
            </a:p>
          </p:txBody>
        </p:sp>
        <p:sp>
          <p:nvSpPr>
            <p:cNvPr id="66" name="Rektangel 9">
              <a:extLst>
                <a:ext uri="{FF2B5EF4-FFF2-40B4-BE49-F238E27FC236}">
                  <a16:creationId xmlns:a16="http://schemas.microsoft.com/office/drawing/2014/main" id="{8EC3271A-3A89-437C-A8D2-A604E94119A0}"/>
                </a:ext>
              </a:extLst>
            </p:cNvPr>
            <p:cNvSpPr/>
            <p:nvPr/>
          </p:nvSpPr>
          <p:spPr>
            <a:xfrm>
              <a:off x="824574" y="4038911"/>
              <a:ext cx="1300102" cy="52783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Håndbog til superbrugere</a:t>
              </a:r>
            </a:p>
          </p:txBody>
        </p:sp>
        <p:sp>
          <p:nvSpPr>
            <p:cNvPr id="67" name="Rektangel 10">
              <a:extLst>
                <a:ext uri="{FF2B5EF4-FFF2-40B4-BE49-F238E27FC236}">
                  <a16:creationId xmlns:a16="http://schemas.microsoft.com/office/drawing/2014/main" id="{9DF3D6D8-7314-464D-9BF3-4B587A2E017B}"/>
                </a:ext>
              </a:extLst>
            </p:cNvPr>
            <p:cNvSpPr/>
            <p:nvPr/>
          </p:nvSpPr>
          <p:spPr>
            <a:xfrm>
              <a:off x="824574" y="3430576"/>
              <a:ext cx="1300102" cy="52783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Standard procesbeskrivelser til internt brug</a:t>
              </a:r>
            </a:p>
          </p:txBody>
        </p:sp>
        <p:sp>
          <p:nvSpPr>
            <p:cNvPr id="68" name="Rektangel 74">
              <a:extLst>
                <a:ext uri="{FF2B5EF4-FFF2-40B4-BE49-F238E27FC236}">
                  <a16:creationId xmlns:a16="http://schemas.microsoft.com/office/drawing/2014/main" id="{10558EEE-55E1-4076-B6CC-4BD9A8C2308E}"/>
                </a:ext>
              </a:extLst>
            </p:cNvPr>
            <p:cNvSpPr/>
            <p:nvPr/>
          </p:nvSpPr>
          <p:spPr>
            <a:xfrm>
              <a:off x="824574" y="2822307"/>
              <a:ext cx="1300102" cy="52776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Guide til oprettelse af brugere og brug af systemet</a:t>
              </a:r>
            </a:p>
          </p:txBody>
        </p:sp>
        <p:sp>
          <p:nvSpPr>
            <p:cNvPr id="70" name="Rektangel 200">
              <a:extLst>
                <a:ext uri="{FF2B5EF4-FFF2-40B4-BE49-F238E27FC236}">
                  <a16:creationId xmlns:a16="http://schemas.microsoft.com/office/drawing/2014/main" id="{BC93A311-56D8-41B1-A6C6-D2CFE564D7A1}"/>
                </a:ext>
              </a:extLst>
            </p:cNvPr>
            <p:cNvSpPr/>
            <p:nvPr/>
          </p:nvSpPr>
          <p:spPr>
            <a:xfrm>
              <a:off x="824574" y="2213973"/>
              <a:ext cx="1300102" cy="52783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Nyt it-system</a:t>
              </a:r>
            </a:p>
          </p:txBody>
        </p:sp>
        <p:sp>
          <p:nvSpPr>
            <p:cNvPr id="71" name="Rektangel 8">
              <a:extLst>
                <a:ext uri="{FF2B5EF4-FFF2-40B4-BE49-F238E27FC236}">
                  <a16:creationId xmlns:a16="http://schemas.microsoft.com/office/drawing/2014/main" id="{891CE52A-FDCC-4435-8330-EA560E0FB72A}"/>
                </a:ext>
              </a:extLst>
            </p:cNvPr>
            <p:cNvSpPr/>
            <p:nvPr/>
          </p:nvSpPr>
          <p:spPr>
            <a:xfrm>
              <a:off x="824574" y="4647245"/>
              <a:ext cx="1300102" cy="527830"/>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Træning inkl. materiale</a:t>
              </a:r>
            </a:p>
          </p:txBody>
        </p:sp>
        <p:sp>
          <p:nvSpPr>
            <p:cNvPr id="72" name="Rectangle 12">
              <a:extLst>
                <a:ext uri="{FF2B5EF4-FFF2-40B4-BE49-F238E27FC236}">
                  <a16:creationId xmlns:a16="http://schemas.microsoft.com/office/drawing/2014/main" id="{D57FF33A-A815-49CE-86C0-21CD7BACC862}"/>
                </a:ext>
              </a:extLst>
            </p:cNvPr>
            <p:cNvSpPr/>
            <p:nvPr/>
          </p:nvSpPr>
          <p:spPr bwMode="auto">
            <a:xfrm>
              <a:off x="2793279" y="1569438"/>
              <a:ext cx="1432786" cy="494115"/>
            </a:xfrm>
            <a:prstGeom prst="rect">
              <a:avLst/>
            </a:prstGeom>
            <a:solidFill>
              <a:srgbClr val="A6A6A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90000"/>
                </a:lnSpc>
                <a:spcBef>
                  <a:spcPts val="0"/>
                </a:spcBef>
              </a:pPr>
              <a:r>
                <a:rPr lang="da-DK" sz="1000" b="1" dirty="0">
                  <a:latin typeface="Arial"/>
                </a:rPr>
                <a:t>Kompetencer</a:t>
              </a:r>
            </a:p>
            <a:p>
              <a:pPr algn="ctr">
                <a:lnSpc>
                  <a:spcPct val="90000"/>
                </a:lnSpc>
                <a:spcBef>
                  <a:spcPts val="0"/>
                </a:spcBef>
              </a:pPr>
              <a:r>
                <a:rPr lang="da-DK" sz="1000" b="1" dirty="0">
                  <a:latin typeface="Arial"/>
                </a:rPr>
                <a:t>(vi kan noget nyt)</a:t>
              </a:r>
            </a:p>
          </p:txBody>
        </p:sp>
        <p:sp>
          <p:nvSpPr>
            <p:cNvPr id="74" name="Isosceles Triangle 13">
              <a:extLst>
                <a:ext uri="{FF2B5EF4-FFF2-40B4-BE49-F238E27FC236}">
                  <a16:creationId xmlns:a16="http://schemas.microsoft.com/office/drawing/2014/main" id="{DF6B44A7-B3A2-45E6-AA94-F9A99AF00F82}"/>
                </a:ext>
              </a:extLst>
            </p:cNvPr>
            <p:cNvSpPr/>
            <p:nvPr/>
          </p:nvSpPr>
          <p:spPr bwMode="auto">
            <a:xfrm rot="10800000">
              <a:off x="1363672" y="2063551"/>
              <a:ext cx="231696" cy="68440"/>
            </a:xfrm>
            <a:prstGeom prst="triangle">
              <a:avLst/>
            </a:prstGeom>
            <a:solidFill>
              <a:schemeClr val="tx2">
                <a:lumMod val="75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75" name="Rectangle 14">
              <a:extLst>
                <a:ext uri="{FF2B5EF4-FFF2-40B4-BE49-F238E27FC236}">
                  <a16:creationId xmlns:a16="http://schemas.microsoft.com/office/drawing/2014/main" id="{A025780C-5B2B-459E-A3F2-53C8A28E668B}"/>
                </a:ext>
              </a:extLst>
            </p:cNvPr>
            <p:cNvSpPr/>
            <p:nvPr/>
          </p:nvSpPr>
          <p:spPr bwMode="auto">
            <a:xfrm>
              <a:off x="4624309" y="1569438"/>
              <a:ext cx="1432786" cy="494115"/>
            </a:xfrm>
            <a:prstGeom prst="rect">
              <a:avLst/>
            </a:prstGeom>
            <a:solidFill>
              <a:schemeClr val="bg2">
                <a:lumMod val="40000"/>
                <a:lumOff val="6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90000"/>
                </a:lnSpc>
                <a:spcBef>
                  <a:spcPts val="0"/>
                </a:spcBef>
              </a:pPr>
              <a:r>
                <a:rPr lang="da-DK" sz="1000" b="1" dirty="0">
                  <a:latin typeface="Arial"/>
                </a:rPr>
                <a:t>Adfærd</a:t>
              </a:r>
              <a:br>
                <a:rPr lang="da-DK" sz="1000" b="1" dirty="0">
                  <a:latin typeface="Arial"/>
                </a:rPr>
              </a:br>
              <a:r>
                <a:rPr lang="da-DK" sz="1000" b="1" dirty="0">
                  <a:latin typeface="Arial"/>
                </a:rPr>
                <a:t>(vi gør noget nyt)</a:t>
              </a:r>
            </a:p>
          </p:txBody>
        </p:sp>
        <p:sp>
          <p:nvSpPr>
            <p:cNvPr id="76" name="Rectangle 15">
              <a:extLst>
                <a:ext uri="{FF2B5EF4-FFF2-40B4-BE49-F238E27FC236}">
                  <a16:creationId xmlns:a16="http://schemas.microsoft.com/office/drawing/2014/main" id="{DA74A485-1E00-434E-B5B8-81F01B1D081F}"/>
                </a:ext>
              </a:extLst>
            </p:cNvPr>
            <p:cNvSpPr/>
            <p:nvPr/>
          </p:nvSpPr>
          <p:spPr bwMode="auto">
            <a:xfrm>
              <a:off x="6455338" y="1569438"/>
              <a:ext cx="3267050" cy="494115"/>
            </a:xfrm>
            <a:prstGeom prst="rect">
              <a:avLst/>
            </a:prstGeom>
            <a:solidFill>
              <a:schemeClr val="bg2">
                <a:lumMod val="75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spcBef>
                  <a:spcPts val="0"/>
                </a:spcBef>
              </a:pPr>
              <a:r>
                <a:rPr lang="da-DK" sz="1000" b="1" dirty="0">
                  <a:solidFill>
                    <a:schemeClr val="bg1"/>
                  </a:solidFill>
                </a:rPr>
                <a:t>Gevinster</a:t>
              </a:r>
            </a:p>
          </p:txBody>
        </p:sp>
        <p:sp>
          <p:nvSpPr>
            <p:cNvPr id="77" name="Rectangle 16">
              <a:extLst>
                <a:ext uri="{FF2B5EF4-FFF2-40B4-BE49-F238E27FC236}">
                  <a16:creationId xmlns:a16="http://schemas.microsoft.com/office/drawing/2014/main" id="{5BF9D419-07B8-4DF2-9F84-49CB5017F8A3}"/>
                </a:ext>
              </a:extLst>
            </p:cNvPr>
            <p:cNvSpPr/>
            <p:nvPr/>
          </p:nvSpPr>
          <p:spPr bwMode="auto">
            <a:xfrm>
              <a:off x="10117402" y="1569438"/>
              <a:ext cx="1432786" cy="494115"/>
            </a:xfrm>
            <a:prstGeom prst="rect">
              <a:avLst/>
            </a:prstGeom>
            <a:solidFill>
              <a:srgbClr val="F29105"/>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spcBef>
                  <a:spcPts val="0"/>
                </a:spcBef>
              </a:pPr>
              <a:r>
                <a:rPr lang="da-DK" sz="1000" b="1" dirty="0">
                  <a:solidFill>
                    <a:schemeClr val="bg1"/>
                  </a:solidFill>
                </a:rPr>
                <a:t>Formål</a:t>
              </a:r>
            </a:p>
          </p:txBody>
        </p:sp>
        <p:sp>
          <p:nvSpPr>
            <p:cNvPr id="78" name="Rectangle 17">
              <a:extLst>
                <a:ext uri="{FF2B5EF4-FFF2-40B4-BE49-F238E27FC236}">
                  <a16:creationId xmlns:a16="http://schemas.microsoft.com/office/drawing/2014/main" id="{955D790F-CE1B-4BBA-BFF4-CD004AF50450}"/>
                </a:ext>
              </a:extLst>
            </p:cNvPr>
            <p:cNvSpPr/>
            <p:nvPr/>
          </p:nvSpPr>
          <p:spPr bwMode="auto">
            <a:xfrm>
              <a:off x="4624307" y="2063553"/>
              <a:ext cx="1432788"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79" name="Rectangle 18">
              <a:extLst>
                <a:ext uri="{FF2B5EF4-FFF2-40B4-BE49-F238E27FC236}">
                  <a16:creationId xmlns:a16="http://schemas.microsoft.com/office/drawing/2014/main" id="{BEF4029B-DE72-40CE-9AC6-9BB058C5CF24}"/>
                </a:ext>
              </a:extLst>
            </p:cNvPr>
            <p:cNvSpPr/>
            <p:nvPr/>
          </p:nvSpPr>
          <p:spPr bwMode="auto">
            <a:xfrm>
              <a:off x="10117400" y="2063553"/>
              <a:ext cx="1432788"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80" name="Rectangle 19">
              <a:extLst>
                <a:ext uri="{FF2B5EF4-FFF2-40B4-BE49-F238E27FC236}">
                  <a16:creationId xmlns:a16="http://schemas.microsoft.com/office/drawing/2014/main" id="{B252B308-F3D8-4987-A78F-10C040C06021}"/>
                </a:ext>
              </a:extLst>
            </p:cNvPr>
            <p:cNvSpPr/>
            <p:nvPr/>
          </p:nvSpPr>
          <p:spPr bwMode="auto">
            <a:xfrm>
              <a:off x="6455337" y="2063553"/>
              <a:ext cx="3260472"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effectLst/>
                <a:latin typeface="Arial" charset="0"/>
              </a:endParaRPr>
            </a:p>
          </p:txBody>
        </p:sp>
        <p:sp>
          <p:nvSpPr>
            <p:cNvPr id="81" name="Isosceles Triangle 20">
              <a:extLst>
                <a:ext uri="{FF2B5EF4-FFF2-40B4-BE49-F238E27FC236}">
                  <a16:creationId xmlns:a16="http://schemas.microsoft.com/office/drawing/2014/main" id="{AC31E634-D196-42BD-8960-00F8AB023F1C}"/>
                </a:ext>
              </a:extLst>
            </p:cNvPr>
            <p:cNvSpPr/>
            <p:nvPr/>
          </p:nvSpPr>
          <p:spPr bwMode="auto">
            <a:xfrm rot="10800000">
              <a:off x="3393824" y="2063551"/>
              <a:ext cx="231696" cy="68440"/>
            </a:xfrm>
            <a:prstGeom prst="triangle">
              <a:avLst/>
            </a:prstGeom>
            <a:solidFill>
              <a:schemeClr val="bg1">
                <a:lumMod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82" name="Rektangel 27">
              <a:extLst>
                <a:ext uri="{FF2B5EF4-FFF2-40B4-BE49-F238E27FC236}">
                  <a16:creationId xmlns:a16="http://schemas.microsoft.com/office/drawing/2014/main" id="{A66BD204-6C85-47C6-8482-C89817C55973}"/>
                </a:ext>
              </a:extLst>
            </p:cNvPr>
            <p:cNvSpPr/>
            <p:nvPr/>
          </p:nvSpPr>
          <p:spPr>
            <a:xfrm>
              <a:off x="2858779" y="2517230"/>
              <a:ext cx="1301783" cy="527765"/>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Offentlige institutioner kan bruge it-løsningen til elektronisk ansøgningsproces</a:t>
              </a:r>
            </a:p>
          </p:txBody>
        </p:sp>
        <p:sp>
          <p:nvSpPr>
            <p:cNvPr id="83" name="Rektangel 86">
              <a:extLst>
                <a:ext uri="{FF2B5EF4-FFF2-40B4-BE49-F238E27FC236}">
                  <a16:creationId xmlns:a16="http://schemas.microsoft.com/office/drawing/2014/main" id="{035B2C77-7381-4FF1-AB45-288F16DC2500}"/>
                </a:ext>
              </a:extLst>
            </p:cNvPr>
            <p:cNvSpPr/>
            <p:nvPr/>
          </p:nvSpPr>
          <p:spPr>
            <a:xfrm>
              <a:off x="2858779" y="3734484"/>
              <a:ext cx="1301783" cy="527765"/>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Superbrugere kan supportere sagsbehandlere og </a:t>
              </a:r>
              <a:r>
                <a:rPr lang="da-DK" sz="800" dirty="0" err="1">
                  <a:solidFill>
                    <a:schemeClr val="tx1"/>
                  </a:solidFill>
                </a:rPr>
                <a:t>medarb</a:t>
              </a:r>
              <a:r>
                <a:rPr lang="da-DK" sz="800" dirty="0">
                  <a:solidFill>
                    <a:schemeClr val="tx1"/>
                  </a:solidFill>
                </a:rPr>
                <a:t>. i </a:t>
              </a:r>
              <a:r>
                <a:rPr lang="da-DK" sz="800" dirty="0" err="1">
                  <a:solidFill>
                    <a:schemeClr val="tx1"/>
                  </a:solidFill>
                </a:rPr>
                <a:t>off</a:t>
              </a:r>
              <a:r>
                <a:rPr lang="da-DK" sz="800" dirty="0">
                  <a:solidFill>
                    <a:schemeClr val="tx1"/>
                  </a:solidFill>
                </a:rPr>
                <a:t>. </a:t>
              </a:r>
              <a:r>
                <a:rPr lang="da-DK" sz="800" dirty="0" err="1">
                  <a:solidFill>
                    <a:schemeClr val="tx1"/>
                  </a:solidFill>
                </a:rPr>
                <a:t>inst</a:t>
              </a:r>
              <a:r>
                <a:rPr lang="da-DK" sz="800" dirty="0">
                  <a:solidFill>
                    <a:schemeClr val="tx1"/>
                  </a:solidFill>
                </a:rPr>
                <a:t>.</a:t>
              </a:r>
            </a:p>
          </p:txBody>
        </p:sp>
        <p:sp>
          <p:nvSpPr>
            <p:cNvPr id="84" name="Rektangel 173">
              <a:extLst>
                <a:ext uri="{FF2B5EF4-FFF2-40B4-BE49-F238E27FC236}">
                  <a16:creationId xmlns:a16="http://schemas.microsoft.com/office/drawing/2014/main" id="{9C5A0E93-B0E8-49DA-9E35-DFEED782F860}"/>
                </a:ext>
              </a:extLst>
            </p:cNvPr>
            <p:cNvSpPr/>
            <p:nvPr/>
          </p:nvSpPr>
          <p:spPr>
            <a:xfrm>
              <a:off x="2858779" y="4343111"/>
              <a:ext cx="1301783" cy="527765"/>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Ansvarshavende i ministeriet kan godkende ansøgninger i it-løsningen</a:t>
              </a:r>
            </a:p>
          </p:txBody>
        </p:sp>
        <p:sp>
          <p:nvSpPr>
            <p:cNvPr id="86" name="Rektangel 30">
              <a:extLst>
                <a:ext uri="{FF2B5EF4-FFF2-40B4-BE49-F238E27FC236}">
                  <a16:creationId xmlns:a16="http://schemas.microsoft.com/office/drawing/2014/main" id="{601903C9-52AB-4CE0-9700-44E196B83460}"/>
                </a:ext>
              </a:extLst>
            </p:cNvPr>
            <p:cNvSpPr/>
            <p:nvPr/>
          </p:nvSpPr>
          <p:spPr>
            <a:xfrm>
              <a:off x="4689810" y="4024189"/>
              <a:ext cx="1301783" cy="684886"/>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Superbrugere er servicemindede i deres </a:t>
              </a:r>
              <a:r>
                <a:rPr lang="da-DK" sz="800" dirty="0" err="1">
                  <a:solidFill>
                    <a:schemeClr val="tx1"/>
                  </a:solidFill>
                </a:rPr>
                <a:t>supportering</a:t>
              </a:r>
              <a:r>
                <a:rPr lang="da-DK" sz="800" dirty="0">
                  <a:solidFill>
                    <a:schemeClr val="tx1"/>
                  </a:solidFill>
                </a:rPr>
                <a:t> af brugere</a:t>
              </a:r>
            </a:p>
          </p:txBody>
        </p:sp>
        <p:sp>
          <p:nvSpPr>
            <p:cNvPr id="87" name="Rektangel 129">
              <a:extLst>
                <a:ext uri="{FF2B5EF4-FFF2-40B4-BE49-F238E27FC236}">
                  <a16:creationId xmlns:a16="http://schemas.microsoft.com/office/drawing/2014/main" id="{E72E5CBE-3920-4116-A657-1F4F2AC60FC4}"/>
                </a:ext>
              </a:extLst>
            </p:cNvPr>
            <p:cNvSpPr/>
            <p:nvPr/>
          </p:nvSpPr>
          <p:spPr>
            <a:xfrm>
              <a:off x="4689810" y="4789580"/>
              <a:ext cx="1301783" cy="684886"/>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Ansvarshavende i ministeriet anvender it-løsningen til godkendelse af ansøgninger </a:t>
              </a:r>
            </a:p>
          </p:txBody>
        </p:sp>
        <p:sp>
          <p:nvSpPr>
            <p:cNvPr id="88" name="Rektangel 259">
              <a:extLst>
                <a:ext uri="{FF2B5EF4-FFF2-40B4-BE49-F238E27FC236}">
                  <a16:creationId xmlns:a16="http://schemas.microsoft.com/office/drawing/2014/main" id="{08C99B45-4C20-421B-81F1-8D7E4D2E1A45}"/>
                </a:ext>
              </a:extLst>
            </p:cNvPr>
            <p:cNvSpPr/>
            <p:nvPr/>
          </p:nvSpPr>
          <p:spPr>
            <a:xfrm>
              <a:off x="4689810" y="2512776"/>
              <a:ext cx="1301783" cy="684886"/>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Offentlige institutioner bruger den digitale løsning til ansøgninger</a:t>
              </a:r>
            </a:p>
          </p:txBody>
        </p:sp>
        <p:sp>
          <p:nvSpPr>
            <p:cNvPr id="90" name="Rektangel 82">
              <a:extLst>
                <a:ext uri="{FF2B5EF4-FFF2-40B4-BE49-F238E27FC236}">
                  <a16:creationId xmlns:a16="http://schemas.microsoft.com/office/drawing/2014/main" id="{DF6EF395-46EC-4273-9E3A-617D11217F85}"/>
                </a:ext>
              </a:extLst>
            </p:cNvPr>
            <p:cNvSpPr/>
            <p:nvPr/>
          </p:nvSpPr>
          <p:spPr>
            <a:xfrm>
              <a:off x="6520839" y="3103830"/>
              <a:ext cx="1301783" cy="527765"/>
            </a:xfrm>
            <a:prstGeom prst="rect">
              <a:avLst/>
            </a:prstGeom>
            <a:solidFill>
              <a:schemeClr val="bg2">
                <a:lumMod val="7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Ekstra tid brugt på support af offentlige institutioner</a:t>
              </a:r>
            </a:p>
            <a:p>
              <a:pPr algn="ctr">
                <a:spcBef>
                  <a:spcPts val="0"/>
                </a:spcBef>
              </a:pPr>
              <a:r>
                <a:rPr lang="da-DK" sz="800" dirty="0">
                  <a:solidFill>
                    <a:schemeClr val="bg1"/>
                  </a:solidFill>
                </a:rPr>
                <a:t>(negativ gevinst)</a:t>
              </a:r>
            </a:p>
          </p:txBody>
        </p:sp>
        <p:sp>
          <p:nvSpPr>
            <p:cNvPr id="91" name="Rektangel 58">
              <a:extLst>
                <a:ext uri="{FF2B5EF4-FFF2-40B4-BE49-F238E27FC236}">
                  <a16:creationId xmlns:a16="http://schemas.microsoft.com/office/drawing/2014/main" id="{32CA3C43-49C2-4A63-A633-31242AEC2386}"/>
                </a:ext>
              </a:extLst>
            </p:cNvPr>
            <p:cNvSpPr/>
            <p:nvPr/>
          </p:nvSpPr>
          <p:spPr>
            <a:xfrm>
              <a:off x="6520840" y="2213973"/>
              <a:ext cx="1301783" cy="527765"/>
            </a:xfrm>
            <a:prstGeom prst="rect">
              <a:avLst/>
            </a:prstGeom>
            <a:solidFill>
              <a:schemeClr val="bg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X min. kortere procestid ved udfyldelse af blanket til ansøgning</a:t>
              </a:r>
            </a:p>
          </p:txBody>
        </p:sp>
        <p:sp>
          <p:nvSpPr>
            <p:cNvPr id="92" name="Rektangel 58">
              <a:extLst>
                <a:ext uri="{FF2B5EF4-FFF2-40B4-BE49-F238E27FC236}">
                  <a16:creationId xmlns:a16="http://schemas.microsoft.com/office/drawing/2014/main" id="{6C7F0240-BBA7-4568-82FB-392C8CEFF39F}"/>
                </a:ext>
              </a:extLst>
            </p:cNvPr>
            <p:cNvSpPr/>
            <p:nvPr/>
          </p:nvSpPr>
          <p:spPr>
            <a:xfrm>
              <a:off x="8348524" y="2822307"/>
              <a:ext cx="1301783" cy="527765"/>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Øget tilfredshed blandt brugere i offentlige institutioner</a:t>
              </a:r>
            </a:p>
          </p:txBody>
        </p:sp>
        <p:sp>
          <p:nvSpPr>
            <p:cNvPr id="93" name="Rektangel 64">
              <a:extLst>
                <a:ext uri="{FF2B5EF4-FFF2-40B4-BE49-F238E27FC236}">
                  <a16:creationId xmlns:a16="http://schemas.microsoft.com/office/drawing/2014/main" id="{40530B88-1527-4E58-B0F3-26ABD7298269}"/>
                </a:ext>
              </a:extLst>
            </p:cNvPr>
            <p:cNvSpPr/>
            <p:nvPr/>
          </p:nvSpPr>
          <p:spPr>
            <a:xfrm>
              <a:off x="6520839" y="4031124"/>
              <a:ext cx="1301783" cy="527765"/>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Flere behandlede sager pr. sagsbehandler</a:t>
              </a:r>
            </a:p>
          </p:txBody>
        </p:sp>
        <p:sp>
          <p:nvSpPr>
            <p:cNvPr id="94" name="Rektangel 75">
              <a:extLst>
                <a:ext uri="{FF2B5EF4-FFF2-40B4-BE49-F238E27FC236}">
                  <a16:creationId xmlns:a16="http://schemas.microsoft.com/office/drawing/2014/main" id="{1891F81D-147F-44DF-B46D-09346D0C251B}"/>
                </a:ext>
              </a:extLst>
            </p:cNvPr>
            <p:cNvSpPr/>
            <p:nvPr/>
          </p:nvSpPr>
          <p:spPr>
            <a:xfrm>
              <a:off x="10182903" y="2822307"/>
              <a:ext cx="1301783" cy="527765"/>
            </a:xfrm>
            <a:prstGeom prst="rect">
              <a:avLst/>
            </a:prstGeom>
            <a:solidFill>
              <a:srgbClr val="F291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t>Nem og hurtig ansøgningsproces hos offentlige institutioner</a:t>
              </a:r>
            </a:p>
          </p:txBody>
        </p:sp>
        <p:sp>
          <p:nvSpPr>
            <p:cNvPr id="95" name="Isosceles Triangle 33">
              <a:extLst>
                <a:ext uri="{FF2B5EF4-FFF2-40B4-BE49-F238E27FC236}">
                  <a16:creationId xmlns:a16="http://schemas.microsoft.com/office/drawing/2014/main" id="{3D437EFC-32C7-4DBD-9276-D9B06FC0F740}"/>
                </a:ext>
              </a:extLst>
            </p:cNvPr>
            <p:cNvSpPr/>
            <p:nvPr/>
          </p:nvSpPr>
          <p:spPr bwMode="auto">
            <a:xfrm rot="10800000">
              <a:off x="5224855" y="2063551"/>
              <a:ext cx="231696" cy="68440"/>
            </a:xfrm>
            <a:prstGeom prst="triangle">
              <a:avLst/>
            </a:prstGeom>
            <a:solidFill>
              <a:srgbClr val="A8BDC6"/>
            </a:solidFill>
            <a:ln w="285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96" name="Isosceles Triangle 34">
              <a:extLst>
                <a:ext uri="{FF2B5EF4-FFF2-40B4-BE49-F238E27FC236}">
                  <a16:creationId xmlns:a16="http://schemas.microsoft.com/office/drawing/2014/main" id="{D2688968-86B6-4BE6-904C-CB0D7A86090F}"/>
                </a:ext>
              </a:extLst>
            </p:cNvPr>
            <p:cNvSpPr/>
            <p:nvPr/>
          </p:nvSpPr>
          <p:spPr bwMode="auto">
            <a:xfrm rot="10800000">
              <a:off x="7973015" y="2063551"/>
              <a:ext cx="231696" cy="68440"/>
            </a:xfrm>
            <a:prstGeom prst="triangle">
              <a:avLst/>
            </a:prstGeom>
            <a:solidFill>
              <a:schemeClr val="bg2">
                <a:lumMod val="75000"/>
              </a:schemeClr>
            </a:solidFill>
            <a:ln w="285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effectLst/>
                <a:latin typeface="Arial" charset="0"/>
              </a:endParaRPr>
            </a:p>
          </p:txBody>
        </p:sp>
        <p:sp>
          <p:nvSpPr>
            <p:cNvPr id="97" name="Isosceles Triangle 35">
              <a:extLst>
                <a:ext uri="{FF2B5EF4-FFF2-40B4-BE49-F238E27FC236}">
                  <a16:creationId xmlns:a16="http://schemas.microsoft.com/office/drawing/2014/main" id="{06DD4007-7C45-41D4-AE22-9DDF7209CBA0}"/>
                </a:ext>
              </a:extLst>
            </p:cNvPr>
            <p:cNvSpPr/>
            <p:nvPr/>
          </p:nvSpPr>
          <p:spPr bwMode="auto">
            <a:xfrm rot="10800000">
              <a:off x="10717947" y="2063551"/>
              <a:ext cx="231696" cy="68440"/>
            </a:xfrm>
            <a:prstGeom prst="triangle">
              <a:avLst/>
            </a:prstGeom>
            <a:solidFill>
              <a:srgbClr val="AD6803"/>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cxnSp>
          <p:nvCxnSpPr>
            <p:cNvPr id="98" name="Straight Arrow Connector 37">
              <a:extLst>
                <a:ext uri="{FF2B5EF4-FFF2-40B4-BE49-F238E27FC236}">
                  <a16:creationId xmlns:a16="http://schemas.microsoft.com/office/drawing/2014/main" id="{99FBCD52-F23A-4EF4-B387-1F280801DA29}"/>
                </a:ext>
              </a:extLst>
            </p:cNvPr>
            <p:cNvCxnSpPr>
              <a:cxnSpLocks/>
            </p:cNvCxnSpPr>
            <p:nvPr/>
          </p:nvCxnSpPr>
          <p:spPr bwMode="auto">
            <a:xfrm>
              <a:off x="9650306" y="2984973"/>
              <a:ext cx="532596"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Connector: Elbow 38">
              <a:extLst>
                <a:ext uri="{FF2B5EF4-FFF2-40B4-BE49-F238E27FC236}">
                  <a16:creationId xmlns:a16="http://schemas.microsoft.com/office/drawing/2014/main" id="{0E57BAF6-DF48-4561-B518-ECBB7A2773CA}"/>
                </a:ext>
              </a:extLst>
            </p:cNvPr>
            <p:cNvCxnSpPr>
              <a:stCxn id="88" idx="3"/>
              <a:endCxn id="91" idx="1"/>
            </p:cNvCxnSpPr>
            <p:nvPr/>
          </p:nvCxnSpPr>
          <p:spPr bwMode="auto">
            <a:xfrm flipV="1">
              <a:off x="5991593" y="2477855"/>
              <a:ext cx="529247" cy="377363"/>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Connector: Elbow 41">
              <a:extLst>
                <a:ext uri="{FF2B5EF4-FFF2-40B4-BE49-F238E27FC236}">
                  <a16:creationId xmlns:a16="http://schemas.microsoft.com/office/drawing/2014/main" id="{20692E40-5AD6-40C3-842D-586D4428D00D}"/>
                </a:ext>
              </a:extLst>
            </p:cNvPr>
            <p:cNvCxnSpPr>
              <a:cxnSpLocks/>
              <a:stCxn id="87" idx="3"/>
              <a:endCxn id="93" idx="1"/>
            </p:cNvCxnSpPr>
            <p:nvPr/>
          </p:nvCxnSpPr>
          <p:spPr bwMode="auto">
            <a:xfrm flipV="1">
              <a:off x="5991593" y="4295007"/>
              <a:ext cx="529246" cy="837016"/>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Connector: Elbow 42">
              <a:extLst>
                <a:ext uri="{FF2B5EF4-FFF2-40B4-BE49-F238E27FC236}">
                  <a16:creationId xmlns:a16="http://schemas.microsoft.com/office/drawing/2014/main" id="{535F6B8C-92BB-452A-92C9-CDCB5B10FCDE}"/>
                </a:ext>
              </a:extLst>
            </p:cNvPr>
            <p:cNvCxnSpPr>
              <a:cxnSpLocks/>
              <a:stCxn id="86" idx="3"/>
              <a:endCxn id="90" idx="1"/>
            </p:cNvCxnSpPr>
            <p:nvPr/>
          </p:nvCxnSpPr>
          <p:spPr bwMode="auto">
            <a:xfrm flipV="1">
              <a:off x="5991593" y="3367713"/>
              <a:ext cx="529246" cy="998919"/>
            </a:xfrm>
            <a:prstGeom prst="bentConnector3">
              <a:avLst>
                <a:gd name="adj1" fmla="val 35251"/>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Connector: Elbow 43">
              <a:extLst>
                <a:ext uri="{FF2B5EF4-FFF2-40B4-BE49-F238E27FC236}">
                  <a16:creationId xmlns:a16="http://schemas.microsoft.com/office/drawing/2014/main" id="{93AD011C-628D-41B1-8CB3-84BB7177A54B}"/>
                </a:ext>
              </a:extLst>
            </p:cNvPr>
            <p:cNvCxnSpPr>
              <a:stCxn id="91" idx="3"/>
              <a:endCxn id="92" idx="1"/>
            </p:cNvCxnSpPr>
            <p:nvPr/>
          </p:nvCxnSpPr>
          <p:spPr bwMode="auto">
            <a:xfrm>
              <a:off x="7822623" y="2477855"/>
              <a:ext cx="525901" cy="527764"/>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Connector: Elbow 44">
              <a:extLst>
                <a:ext uri="{FF2B5EF4-FFF2-40B4-BE49-F238E27FC236}">
                  <a16:creationId xmlns:a16="http://schemas.microsoft.com/office/drawing/2014/main" id="{5368B8E9-348C-49D0-BE61-40C44752C552}"/>
                </a:ext>
              </a:extLst>
            </p:cNvPr>
            <p:cNvCxnSpPr>
              <a:stCxn id="90" idx="3"/>
              <a:endCxn id="92" idx="1"/>
            </p:cNvCxnSpPr>
            <p:nvPr/>
          </p:nvCxnSpPr>
          <p:spPr bwMode="auto">
            <a:xfrm flipV="1">
              <a:off x="7822622" y="3086190"/>
              <a:ext cx="525902" cy="281523"/>
            </a:xfrm>
            <a:prstGeom prst="bentConnector3">
              <a:avLst/>
            </a:prstGeom>
            <a:solidFill>
              <a:schemeClr val="accent1"/>
            </a:solidFill>
            <a:ln w="28575" cap="flat" cmpd="sng" algn="ctr">
              <a:solidFill>
                <a:schemeClr val="bg1">
                  <a:lumMod val="65000"/>
                </a:schemeClr>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Connector: Elbow 46">
              <a:extLst>
                <a:ext uri="{FF2B5EF4-FFF2-40B4-BE49-F238E27FC236}">
                  <a16:creationId xmlns:a16="http://schemas.microsoft.com/office/drawing/2014/main" id="{2648F054-0DB2-4B55-9667-338A3EC5CBC9}"/>
                </a:ext>
              </a:extLst>
            </p:cNvPr>
            <p:cNvCxnSpPr>
              <a:cxnSpLocks/>
              <a:stCxn id="93" idx="3"/>
              <a:endCxn id="120" idx="1"/>
            </p:cNvCxnSpPr>
            <p:nvPr/>
          </p:nvCxnSpPr>
          <p:spPr bwMode="auto">
            <a:xfrm flipV="1">
              <a:off x="7822622" y="3806324"/>
              <a:ext cx="2359680" cy="488683"/>
            </a:xfrm>
            <a:prstGeom prst="bentConnector3">
              <a:avLst>
                <a:gd name="adj1" fmla="val 50000"/>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Connector: Elbow 47">
              <a:extLst>
                <a:ext uri="{FF2B5EF4-FFF2-40B4-BE49-F238E27FC236}">
                  <a16:creationId xmlns:a16="http://schemas.microsoft.com/office/drawing/2014/main" id="{1218B192-C9F9-4680-A6D4-F0CAFD81E2D7}"/>
                </a:ext>
              </a:extLst>
            </p:cNvPr>
            <p:cNvCxnSpPr>
              <a:cxnSpLocks/>
              <a:stCxn id="82" idx="3"/>
            </p:cNvCxnSpPr>
            <p:nvPr/>
          </p:nvCxnSpPr>
          <p:spPr bwMode="auto">
            <a:xfrm>
              <a:off x="4160562" y="2781113"/>
              <a:ext cx="525901" cy="195939"/>
            </a:xfrm>
            <a:prstGeom prst="bentConnector3">
              <a:avLst>
                <a:gd name="adj1" fmla="val 50000"/>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Connector: Elbow 48">
              <a:extLst>
                <a:ext uri="{FF2B5EF4-FFF2-40B4-BE49-F238E27FC236}">
                  <a16:creationId xmlns:a16="http://schemas.microsoft.com/office/drawing/2014/main" id="{DC7610F0-0579-4E2C-AB93-A71C312D5F42}"/>
                </a:ext>
              </a:extLst>
            </p:cNvPr>
            <p:cNvCxnSpPr>
              <a:cxnSpLocks/>
            </p:cNvCxnSpPr>
            <p:nvPr/>
          </p:nvCxnSpPr>
          <p:spPr bwMode="auto">
            <a:xfrm>
              <a:off x="4166933" y="3367713"/>
              <a:ext cx="519530" cy="62863"/>
            </a:xfrm>
            <a:prstGeom prst="bentConnector3">
              <a:avLst>
                <a:gd name="adj1" fmla="val 50000"/>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Connector: Elbow 49">
              <a:extLst>
                <a:ext uri="{FF2B5EF4-FFF2-40B4-BE49-F238E27FC236}">
                  <a16:creationId xmlns:a16="http://schemas.microsoft.com/office/drawing/2014/main" id="{F4541447-E92B-438B-8BF3-D4BD76F80D94}"/>
                </a:ext>
              </a:extLst>
            </p:cNvPr>
            <p:cNvCxnSpPr>
              <a:cxnSpLocks/>
              <a:endCxn id="86" idx="1"/>
            </p:cNvCxnSpPr>
            <p:nvPr/>
          </p:nvCxnSpPr>
          <p:spPr bwMode="auto">
            <a:xfrm>
              <a:off x="4160562" y="4111874"/>
              <a:ext cx="529248" cy="254758"/>
            </a:xfrm>
            <a:prstGeom prst="bentConnector3">
              <a:avLst>
                <a:gd name="adj1" fmla="val 50000"/>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Connector: Elbow 50">
              <a:extLst>
                <a:ext uri="{FF2B5EF4-FFF2-40B4-BE49-F238E27FC236}">
                  <a16:creationId xmlns:a16="http://schemas.microsoft.com/office/drawing/2014/main" id="{1E44D364-8C13-45BE-96CE-578D7DA79571}"/>
                </a:ext>
              </a:extLst>
            </p:cNvPr>
            <p:cNvCxnSpPr>
              <a:cxnSpLocks/>
              <a:stCxn id="84" idx="3"/>
              <a:endCxn id="87" idx="1"/>
            </p:cNvCxnSpPr>
            <p:nvPr/>
          </p:nvCxnSpPr>
          <p:spPr bwMode="auto">
            <a:xfrm>
              <a:off x="4160562" y="4606994"/>
              <a:ext cx="529248" cy="525029"/>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Connector: Elbow 52">
              <a:extLst>
                <a:ext uri="{FF2B5EF4-FFF2-40B4-BE49-F238E27FC236}">
                  <a16:creationId xmlns:a16="http://schemas.microsoft.com/office/drawing/2014/main" id="{697AB2B7-A04F-426C-8572-D6B5184864C7}"/>
                </a:ext>
              </a:extLst>
            </p:cNvPr>
            <p:cNvCxnSpPr>
              <a:cxnSpLocks/>
            </p:cNvCxnSpPr>
            <p:nvPr/>
          </p:nvCxnSpPr>
          <p:spPr bwMode="auto">
            <a:xfrm flipV="1">
              <a:off x="2132728" y="4741292"/>
              <a:ext cx="719472" cy="141520"/>
            </a:xfrm>
            <a:prstGeom prst="bentConnector3">
              <a:avLst>
                <a:gd name="adj1" fmla="val 50000"/>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Connector: Elbow 53">
              <a:extLst>
                <a:ext uri="{FF2B5EF4-FFF2-40B4-BE49-F238E27FC236}">
                  <a16:creationId xmlns:a16="http://schemas.microsoft.com/office/drawing/2014/main" id="{EA85E52D-9423-4FE2-956E-D3CD047BDF4E}"/>
                </a:ext>
              </a:extLst>
            </p:cNvPr>
            <p:cNvCxnSpPr>
              <a:stCxn id="67" idx="3"/>
              <a:endCxn id="83" idx="1"/>
            </p:cNvCxnSpPr>
            <p:nvPr/>
          </p:nvCxnSpPr>
          <p:spPr bwMode="auto">
            <a:xfrm>
              <a:off x="2124676" y="3694491"/>
              <a:ext cx="734103" cy="303876"/>
            </a:xfrm>
            <a:prstGeom prst="bentConnector3">
              <a:avLst>
                <a:gd name="adj1" fmla="val 50000"/>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Connector: Elbow 54">
              <a:extLst>
                <a:ext uri="{FF2B5EF4-FFF2-40B4-BE49-F238E27FC236}">
                  <a16:creationId xmlns:a16="http://schemas.microsoft.com/office/drawing/2014/main" id="{D318E909-FF19-4178-9C2F-0B134983CA3C}"/>
                </a:ext>
              </a:extLst>
            </p:cNvPr>
            <p:cNvCxnSpPr>
              <a:cxnSpLocks/>
              <a:stCxn id="70" idx="3"/>
              <a:endCxn id="84" idx="1"/>
            </p:cNvCxnSpPr>
            <p:nvPr/>
          </p:nvCxnSpPr>
          <p:spPr bwMode="auto">
            <a:xfrm>
              <a:off x="2124676" y="2477888"/>
              <a:ext cx="734103" cy="2129106"/>
            </a:xfrm>
            <a:prstGeom prst="bentConnector3">
              <a:avLst>
                <a:gd name="adj1" fmla="val 72785"/>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Connector: Elbow 55">
              <a:extLst>
                <a:ext uri="{FF2B5EF4-FFF2-40B4-BE49-F238E27FC236}">
                  <a16:creationId xmlns:a16="http://schemas.microsoft.com/office/drawing/2014/main" id="{8470792A-E92D-4C41-9251-9F6F7F018A51}"/>
                </a:ext>
              </a:extLst>
            </p:cNvPr>
            <p:cNvCxnSpPr>
              <a:cxnSpLocks/>
              <a:stCxn id="68" idx="3"/>
            </p:cNvCxnSpPr>
            <p:nvPr/>
          </p:nvCxnSpPr>
          <p:spPr bwMode="auto">
            <a:xfrm flipV="1">
              <a:off x="2124676" y="2915410"/>
              <a:ext cx="742155" cy="170779"/>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Connector: Elbow 56">
              <a:extLst>
                <a:ext uri="{FF2B5EF4-FFF2-40B4-BE49-F238E27FC236}">
                  <a16:creationId xmlns:a16="http://schemas.microsoft.com/office/drawing/2014/main" id="{844C0975-196E-4012-8965-08EBF8AC121C}"/>
                </a:ext>
              </a:extLst>
            </p:cNvPr>
            <p:cNvCxnSpPr>
              <a:cxnSpLocks/>
              <a:endCxn id="82" idx="1"/>
            </p:cNvCxnSpPr>
            <p:nvPr/>
          </p:nvCxnSpPr>
          <p:spPr bwMode="auto">
            <a:xfrm>
              <a:off x="2124676" y="2395570"/>
              <a:ext cx="734104" cy="385542"/>
            </a:xfrm>
            <a:prstGeom prst="bentConnector3">
              <a:avLst>
                <a:gd name="adj1" fmla="val 83261"/>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Rektangel 173">
              <a:extLst>
                <a:ext uri="{FF2B5EF4-FFF2-40B4-BE49-F238E27FC236}">
                  <a16:creationId xmlns:a16="http://schemas.microsoft.com/office/drawing/2014/main" id="{CB5C131B-28D1-408D-9972-51C9CD1E29DA}"/>
                </a:ext>
              </a:extLst>
            </p:cNvPr>
            <p:cNvSpPr/>
            <p:nvPr/>
          </p:nvSpPr>
          <p:spPr>
            <a:xfrm>
              <a:off x="2858780" y="3125857"/>
              <a:ext cx="1301783" cy="527765"/>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Sagsbehandlere </a:t>
              </a:r>
              <a:r>
                <a:rPr lang="da-DK" sz="800">
                  <a:solidFill>
                    <a:schemeClr val="tx1"/>
                  </a:solidFill>
                </a:rPr>
                <a:t>kan stille? </a:t>
              </a:r>
              <a:r>
                <a:rPr lang="da-DK" sz="800" dirty="0">
                  <a:solidFill>
                    <a:schemeClr val="tx1"/>
                  </a:solidFill>
                </a:rPr>
                <a:t>via it-løsningen</a:t>
              </a:r>
            </a:p>
          </p:txBody>
        </p:sp>
        <p:cxnSp>
          <p:nvCxnSpPr>
            <p:cNvPr id="117" name="Connector: Elbow 88">
              <a:extLst>
                <a:ext uri="{FF2B5EF4-FFF2-40B4-BE49-F238E27FC236}">
                  <a16:creationId xmlns:a16="http://schemas.microsoft.com/office/drawing/2014/main" id="{96BDB7D2-EBF5-46B7-B0FE-81127E7F7204}"/>
                </a:ext>
              </a:extLst>
            </p:cNvPr>
            <p:cNvCxnSpPr>
              <a:cxnSpLocks/>
              <a:stCxn id="66" idx="3"/>
            </p:cNvCxnSpPr>
            <p:nvPr/>
          </p:nvCxnSpPr>
          <p:spPr bwMode="auto">
            <a:xfrm flipV="1">
              <a:off x="2124676" y="4147737"/>
              <a:ext cx="703318" cy="155089"/>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ktangel 259">
              <a:extLst>
                <a:ext uri="{FF2B5EF4-FFF2-40B4-BE49-F238E27FC236}">
                  <a16:creationId xmlns:a16="http://schemas.microsoft.com/office/drawing/2014/main" id="{721F7253-EFD3-434F-8AEA-5F51F890EDC1}"/>
                </a:ext>
              </a:extLst>
            </p:cNvPr>
            <p:cNvSpPr/>
            <p:nvPr/>
          </p:nvSpPr>
          <p:spPr>
            <a:xfrm>
              <a:off x="4696181" y="3267262"/>
              <a:ext cx="1301783" cy="684886"/>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a:solidFill>
                    <a:schemeClr val="tx1"/>
                  </a:solidFill>
                </a:rPr>
                <a:t>Sagsbehandlere afklarer? </a:t>
              </a:r>
              <a:r>
                <a:rPr lang="da-DK" sz="800" dirty="0">
                  <a:solidFill>
                    <a:schemeClr val="tx1"/>
                  </a:solidFill>
                </a:rPr>
                <a:t>til ansøgninger elektronisk</a:t>
              </a:r>
            </a:p>
          </p:txBody>
        </p:sp>
        <p:cxnSp>
          <p:nvCxnSpPr>
            <p:cNvPr id="119" name="Connector: Elbow 110">
              <a:extLst>
                <a:ext uri="{FF2B5EF4-FFF2-40B4-BE49-F238E27FC236}">
                  <a16:creationId xmlns:a16="http://schemas.microsoft.com/office/drawing/2014/main" id="{497247F0-13FC-491C-835F-354A1832652B}"/>
                </a:ext>
              </a:extLst>
            </p:cNvPr>
            <p:cNvCxnSpPr>
              <a:cxnSpLocks/>
              <a:stCxn id="118" idx="3"/>
              <a:endCxn id="93" idx="1"/>
            </p:cNvCxnSpPr>
            <p:nvPr/>
          </p:nvCxnSpPr>
          <p:spPr bwMode="auto">
            <a:xfrm>
              <a:off x="5997964" y="3609705"/>
              <a:ext cx="522875" cy="685302"/>
            </a:xfrm>
            <a:prstGeom prst="bentConnector3">
              <a:avLst>
                <a:gd name="adj1" fmla="val 50000"/>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Rektangel 75">
              <a:extLst>
                <a:ext uri="{FF2B5EF4-FFF2-40B4-BE49-F238E27FC236}">
                  <a16:creationId xmlns:a16="http://schemas.microsoft.com/office/drawing/2014/main" id="{67E56702-EF99-4A04-BA71-E9F295220328}"/>
                </a:ext>
              </a:extLst>
            </p:cNvPr>
            <p:cNvSpPr/>
            <p:nvPr/>
          </p:nvSpPr>
          <p:spPr>
            <a:xfrm>
              <a:off x="10182302" y="3542441"/>
              <a:ext cx="1301783" cy="527765"/>
            </a:xfrm>
            <a:prstGeom prst="rect">
              <a:avLst/>
            </a:prstGeom>
            <a:solidFill>
              <a:srgbClr val="F291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t>Øget produktivitet i myndigheden</a:t>
              </a:r>
            </a:p>
          </p:txBody>
        </p:sp>
        <p:cxnSp>
          <p:nvCxnSpPr>
            <p:cNvPr id="121" name="Connector: Elbow 72">
              <a:extLst>
                <a:ext uri="{FF2B5EF4-FFF2-40B4-BE49-F238E27FC236}">
                  <a16:creationId xmlns:a16="http://schemas.microsoft.com/office/drawing/2014/main" id="{AD5E728A-F876-4D38-86D9-FFCA5D718C04}"/>
                </a:ext>
              </a:extLst>
            </p:cNvPr>
            <p:cNvCxnSpPr>
              <a:cxnSpLocks/>
            </p:cNvCxnSpPr>
            <p:nvPr/>
          </p:nvCxnSpPr>
          <p:spPr bwMode="auto">
            <a:xfrm>
              <a:off x="2132728" y="2588341"/>
              <a:ext cx="719472" cy="641072"/>
            </a:xfrm>
            <a:prstGeom prst="bentConnector3">
              <a:avLst>
                <a:gd name="adj1" fmla="val 29851"/>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Connector: Elbow 84">
              <a:extLst>
                <a:ext uri="{FF2B5EF4-FFF2-40B4-BE49-F238E27FC236}">
                  <a16:creationId xmlns:a16="http://schemas.microsoft.com/office/drawing/2014/main" id="{707FDC38-3DFA-42B6-BE5D-174BEF2492F8}"/>
                </a:ext>
              </a:extLst>
            </p:cNvPr>
            <p:cNvCxnSpPr>
              <a:cxnSpLocks/>
            </p:cNvCxnSpPr>
            <p:nvPr/>
          </p:nvCxnSpPr>
          <p:spPr bwMode="auto">
            <a:xfrm flipV="1">
              <a:off x="2109566" y="3533612"/>
              <a:ext cx="783330" cy="620753"/>
            </a:xfrm>
            <a:prstGeom prst="bentConnector3">
              <a:avLst>
                <a:gd name="adj1" fmla="val 35764"/>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ustDataLst>
      <p:tags r:id="rId1"/>
    </p:custDataLst>
    <p:extLst>
      <p:ext uri="{BB962C8B-B14F-4D97-AF65-F5344CB8AC3E}">
        <p14:creationId xmlns:p14="http://schemas.microsoft.com/office/powerpoint/2010/main" val="88777536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060A41-BF5B-4DD2-975C-E24F2644AE3F}"/>
              </a:ext>
            </a:extLst>
          </p:cNvPr>
          <p:cNvSpPr>
            <a:spLocks noGrp="1"/>
          </p:cNvSpPr>
          <p:nvPr>
            <p:ph type="body" sz="quarter" idx="11"/>
          </p:nvPr>
        </p:nvSpPr>
        <p:spPr/>
        <p:txBody>
          <a:bodyPr/>
          <a:lstStyle/>
          <a:p>
            <a:r>
              <a:rPr lang="da-DK" dirty="0"/>
              <a:t>September 2018</a:t>
            </a:r>
          </a:p>
        </p:txBody>
      </p:sp>
      <p:sp>
        <p:nvSpPr>
          <p:cNvPr id="4" name="Title 3">
            <a:extLst>
              <a:ext uri="{FF2B5EF4-FFF2-40B4-BE49-F238E27FC236}">
                <a16:creationId xmlns:a16="http://schemas.microsoft.com/office/drawing/2014/main" id="{7CFA892C-C0D0-4F38-8355-3911CF299750}"/>
              </a:ext>
            </a:extLst>
          </p:cNvPr>
          <p:cNvSpPr>
            <a:spLocks noGrp="1"/>
          </p:cNvSpPr>
          <p:nvPr>
            <p:ph type="title"/>
          </p:nvPr>
        </p:nvSpPr>
        <p:spPr/>
        <p:txBody>
          <a:bodyPr>
            <a:normAutofit/>
          </a:bodyPr>
          <a:lstStyle/>
          <a:p>
            <a:r>
              <a:rPr lang="da-DK" dirty="0"/>
              <a:t>Bilag 2:</a:t>
            </a:r>
            <a:br>
              <a:rPr lang="da-DK" dirty="0"/>
            </a:br>
            <a:r>
              <a:rPr lang="da-DK" dirty="0"/>
              <a:t>Præsentationsmateriale</a:t>
            </a:r>
          </a:p>
        </p:txBody>
      </p:sp>
      <p:sp>
        <p:nvSpPr>
          <p:cNvPr id="5" name="Text Placeholder 4">
            <a:extLst>
              <a:ext uri="{FF2B5EF4-FFF2-40B4-BE49-F238E27FC236}">
                <a16:creationId xmlns:a16="http://schemas.microsoft.com/office/drawing/2014/main" id="{DE807226-8148-450F-B449-4D95F0C13B38}"/>
              </a:ext>
            </a:extLst>
          </p:cNvPr>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303980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1"/>
          </p:nvPr>
        </p:nvSpPr>
        <p:spPr/>
        <p:txBody>
          <a:bodyPr/>
          <a:lstStyle/>
          <a:p>
            <a:r>
              <a:rPr lang="da-DK" dirty="0"/>
              <a:t>September 2018</a:t>
            </a:r>
          </a:p>
        </p:txBody>
      </p:sp>
      <p:sp>
        <p:nvSpPr>
          <p:cNvPr id="3" name="Titel 2"/>
          <p:cNvSpPr>
            <a:spLocks noGrp="1"/>
          </p:cNvSpPr>
          <p:nvPr>
            <p:ph type="title"/>
          </p:nvPr>
        </p:nvSpPr>
        <p:spPr/>
        <p:txBody>
          <a:bodyPr>
            <a:noAutofit/>
          </a:bodyPr>
          <a:lstStyle/>
          <a:p>
            <a:r>
              <a:rPr lang="da-DK" dirty="0"/>
              <a:t>Workshop</a:t>
            </a:r>
            <a:br>
              <a:rPr lang="da-DK" dirty="0"/>
            </a:br>
            <a:r>
              <a:rPr lang="da-DK" dirty="0"/>
              <a:t>Potentialevurdering</a:t>
            </a:r>
          </a:p>
        </p:txBody>
      </p:sp>
      <p:sp>
        <p:nvSpPr>
          <p:cNvPr id="6" name="Pladsholder til tekst 5"/>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2635001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3A2B4-185E-45D6-A606-138B000C124C}"/>
              </a:ext>
            </a:extLst>
          </p:cNvPr>
          <p:cNvSpPr>
            <a:spLocks noGrp="1"/>
          </p:cNvSpPr>
          <p:nvPr>
            <p:ph sz="half" idx="1"/>
          </p:nvPr>
        </p:nvSpPr>
        <p:spPr>
          <a:xfrm>
            <a:off x="701676" y="1450800"/>
            <a:ext cx="7410548" cy="4464000"/>
          </a:xfrm>
        </p:spPr>
        <p:txBody>
          <a:bodyPr/>
          <a:lstStyle/>
          <a:p>
            <a:r>
              <a:rPr lang="da-DK" dirty="0"/>
              <a:t>At opnå enighed om projektets overordnede formål og den forandring, som projektet forventes at skabe</a:t>
            </a:r>
          </a:p>
          <a:p>
            <a:r>
              <a:rPr lang="da-DK" dirty="0"/>
              <a:t>At lave første bud på projektets samlede gevinstkort</a:t>
            </a:r>
          </a:p>
          <a:p>
            <a:r>
              <a:rPr lang="da-DK" dirty="0"/>
              <a:t>At få et fælles billede af de styrende gevinster for myndigheden/projektets interessenter</a:t>
            </a:r>
          </a:p>
          <a:p>
            <a:r>
              <a:rPr lang="da-DK" dirty="0"/>
              <a:t>At få et fælles billede af forandringsprocessen, som projektet skal levere for at realisere gevinsterne</a:t>
            </a:r>
          </a:p>
        </p:txBody>
      </p:sp>
      <p:sp>
        <p:nvSpPr>
          <p:cNvPr id="4" name="Slide Number Placeholder 3">
            <a:extLst>
              <a:ext uri="{FF2B5EF4-FFF2-40B4-BE49-F238E27FC236}">
                <a16:creationId xmlns:a16="http://schemas.microsoft.com/office/drawing/2014/main" id="{6A6C2097-385B-4E25-A306-ECAAC1DA574E}"/>
              </a:ext>
            </a:extLst>
          </p:cNvPr>
          <p:cNvSpPr>
            <a:spLocks noGrp="1"/>
          </p:cNvSpPr>
          <p:nvPr>
            <p:ph type="sldNum" sz="quarter" idx="12"/>
          </p:nvPr>
        </p:nvSpPr>
        <p:spPr/>
        <p:txBody>
          <a:bodyPr/>
          <a:lstStyle/>
          <a:p>
            <a:fld id="{80AE25ED-097C-4BDC-A7CE-FA97BD9CA3B5}" type="slidenum">
              <a:rPr lang="da-DK" smtClean="0"/>
              <a:pPr/>
              <a:t>40</a:t>
            </a:fld>
            <a:endParaRPr lang="da-DK" dirty="0"/>
          </a:p>
        </p:txBody>
      </p:sp>
      <p:sp>
        <p:nvSpPr>
          <p:cNvPr id="5" name="Title 4">
            <a:extLst>
              <a:ext uri="{FF2B5EF4-FFF2-40B4-BE49-F238E27FC236}">
                <a16:creationId xmlns:a16="http://schemas.microsoft.com/office/drawing/2014/main" id="{DFD5B870-46CD-4154-87D0-41015F2125F7}"/>
              </a:ext>
            </a:extLst>
          </p:cNvPr>
          <p:cNvSpPr>
            <a:spLocks noGrp="1"/>
          </p:cNvSpPr>
          <p:nvPr>
            <p:ph type="title"/>
          </p:nvPr>
        </p:nvSpPr>
        <p:spPr/>
        <p:txBody>
          <a:bodyPr/>
          <a:lstStyle/>
          <a:p>
            <a:r>
              <a:rPr lang="da-DK" dirty="0"/>
              <a:t>Formål med workshoppen</a:t>
            </a:r>
            <a:br>
              <a:rPr lang="da-DK" dirty="0"/>
            </a:br>
            <a:endParaRPr lang="da-DK" dirty="0"/>
          </a:p>
        </p:txBody>
      </p:sp>
      <p:sp>
        <p:nvSpPr>
          <p:cNvPr id="6" name="TextBox 5">
            <a:extLst>
              <a:ext uri="{FF2B5EF4-FFF2-40B4-BE49-F238E27FC236}">
                <a16:creationId xmlns:a16="http://schemas.microsoft.com/office/drawing/2014/main" id="{5893F7F3-9F11-42D5-BBE1-10A935E20431}"/>
              </a:ext>
            </a:extLst>
          </p:cNvPr>
          <p:cNvSpPr txBox="1"/>
          <p:nvPr/>
        </p:nvSpPr>
        <p:spPr>
          <a:xfrm>
            <a:off x="695325" y="5911850"/>
            <a:ext cx="6624811" cy="153888"/>
          </a:xfrm>
          <a:prstGeom prst="rect">
            <a:avLst/>
          </a:prstGeom>
          <a:noFill/>
        </p:spPr>
        <p:txBody>
          <a:bodyPr wrap="square" lIns="0" tIns="0" rIns="0" bIns="0" rtlCol="0">
            <a:spAutoFit/>
          </a:bodyPr>
          <a:lstStyle/>
          <a:p>
            <a:pPr>
              <a:lnSpc>
                <a:spcPct val="100000"/>
              </a:lnSpc>
              <a:spcBef>
                <a:spcPts val="1100"/>
              </a:spcBef>
            </a:pPr>
            <a:r>
              <a:rPr lang="da-DK" sz="1000" dirty="0"/>
              <a:t>Standard præsentationsmateriale til gevinstdiagramworkshop</a:t>
            </a:r>
          </a:p>
        </p:txBody>
      </p:sp>
      <p:pic>
        <p:nvPicPr>
          <p:cNvPr id="65" name="Picture 64">
            <a:extLst>
              <a:ext uri="{FF2B5EF4-FFF2-40B4-BE49-F238E27FC236}">
                <a16:creationId xmlns:a16="http://schemas.microsoft.com/office/drawing/2014/main" id="{1F2CBDD9-49C7-484C-BE8A-8EE042E10A4F}"/>
              </a:ext>
            </a:extLst>
          </p:cNvPr>
          <p:cNvPicPr>
            <a:picLocks noChangeAspect="1"/>
          </p:cNvPicPr>
          <p:nvPr/>
        </p:nvPicPr>
        <p:blipFill>
          <a:blip r:embed="rId2"/>
          <a:stretch>
            <a:fillRect/>
          </a:stretch>
        </p:blipFill>
        <p:spPr>
          <a:xfrm>
            <a:off x="9867882" y="463672"/>
            <a:ext cx="1457237" cy="586188"/>
          </a:xfrm>
          <a:prstGeom prst="rect">
            <a:avLst/>
          </a:prstGeom>
        </p:spPr>
      </p:pic>
      <p:sp>
        <p:nvSpPr>
          <p:cNvPr id="66" name="TextBox 65">
            <a:extLst>
              <a:ext uri="{FF2B5EF4-FFF2-40B4-BE49-F238E27FC236}">
                <a16:creationId xmlns:a16="http://schemas.microsoft.com/office/drawing/2014/main" id="{B097378C-1084-44D6-9A38-A4A274AC06CD}"/>
              </a:ext>
            </a:extLst>
          </p:cNvPr>
          <p:cNvSpPr txBox="1"/>
          <p:nvPr/>
        </p:nvSpPr>
        <p:spPr>
          <a:xfrm>
            <a:off x="9552385" y="1124745"/>
            <a:ext cx="2088232" cy="184666"/>
          </a:xfrm>
          <a:prstGeom prst="rect">
            <a:avLst/>
          </a:prstGeom>
          <a:noFill/>
        </p:spPr>
        <p:txBody>
          <a:bodyPr wrap="square" lIns="0" tIns="0" rIns="0" bIns="0" rtlCol="0">
            <a:spAutoFit/>
          </a:bodyPr>
          <a:lstStyle/>
          <a:p>
            <a:pPr algn="ctr">
              <a:lnSpc>
                <a:spcPct val="100000"/>
              </a:lnSpc>
              <a:spcBef>
                <a:spcPts val="1100"/>
              </a:spcBef>
            </a:pPr>
            <a:r>
              <a:rPr lang="da-DK" sz="1200" i="1" dirty="0"/>
              <a:t>Gevinstdiagramworkshop</a:t>
            </a:r>
            <a:endParaRPr lang="da-DK" sz="1400" i="1" dirty="0"/>
          </a:p>
        </p:txBody>
      </p:sp>
    </p:spTree>
    <p:extLst>
      <p:ext uri="{BB962C8B-B14F-4D97-AF65-F5344CB8AC3E}">
        <p14:creationId xmlns:p14="http://schemas.microsoft.com/office/powerpoint/2010/main" val="4171500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7EB535-6B2C-4E73-8F81-C38FE20FC49D}"/>
              </a:ext>
            </a:extLst>
          </p:cNvPr>
          <p:cNvSpPr>
            <a:spLocks noGrp="1"/>
          </p:cNvSpPr>
          <p:nvPr>
            <p:ph sz="half" idx="1"/>
          </p:nvPr>
        </p:nvSpPr>
        <p:spPr>
          <a:xfrm>
            <a:off x="701675" y="1450800"/>
            <a:ext cx="5826373" cy="4464000"/>
          </a:xfrm>
        </p:spPr>
        <p:txBody>
          <a:bodyPr/>
          <a:lstStyle/>
          <a:p>
            <a:pPr fontAlgn="ctr"/>
            <a:r>
              <a:rPr lang="da-DK" dirty="0"/>
              <a:t>Velkomst og formålet med workshoppen</a:t>
            </a:r>
          </a:p>
          <a:p>
            <a:pPr fontAlgn="auto"/>
            <a:r>
              <a:rPr lang="da-DK" dirty="0"/>
              <a:t>Kort intro til tankerne om projektet</a:t>
            </a:r>
          </a:p>
          <a:p>
            <a:pPr fontAlgn="auto"/>
            <a:r>
              <a:rPr lang="da-DK" dirty="0"/>
              <a:t>Situationen i dag og fremtidsscenarie</a:t>
            </a:r>
          </a:p>
          <a:p>
            <a:pPr fontAlgn="auto"/>
            <a:r>
              <a:rPr lang="da-DK" dirty="0"/>
              <a:t>De vigtigste formål for projektet</a:t>
            </a:r>
          </a:p>
          <a:p>
            <a:pPr fontAlgn="ctr"/>
            <a:r>
              <a:rPr lang="da-DK" dirty="0"/>
              <a:t>Identificering af styrende gevinster i projektet</a:t>
            </a:r>
          </a:p>
          <a:p>
            <a:pPr fontAlgn="auto"/>
            <a:r>
              <a:rPr lang="da-DK" dirty="0"/>
              <a:t>Ny adfærd i organisationen</a:t>
            </a:r>
          </a:p>
          <a:p>
            <a:pPr fontAlgn="ctr"/>
            <a:r>
              <a:rPr lang="da-DK" dirty="0"/>
              <a:t>Nye kompetencer i organisationen</a:t>
            </a:r>
          </a:p>
          <a:p>
            <a:pPr fontAlgn="auto"/>
            <a:r>
              <a:rPr lang="da-DK" dirty="0"/>
              <a:t>Hovedleverancer i projektet – de nye kapabiliteter i organisationen</a:t>
            </a:r>
          </a:p>
          <a:p>
            <a:pPr fontAlgn="auto"/>
            <a:r>
              <a:rPr lang="da-DK" dirty="0"/>
              <a:t>Opsamling og afrunding</a:t>
            </a:r>
          </a:p>
          <a:p>
            <a:pPr marL="0" indent="0" fontAlgn="auto">
              <a:buNone/>
            </a:pPr>
            <a:endParaRPr lang="da-DK" dirty="0"/>
          </a:p>
          <a:p>
            <a:endParaRPr lang="da-DK" dirty="0"/>
          </a:p>
        </p:txBody>
      </p:sp>
      <p:sp>
        <p:nvSpPr>
          <p:cNvPr id="4" name="Slide Number Placeholder 3">
            <a:extLst>
              <a:ext uri="{FF2B5EF4-FFF2-40B4-BE49-F238E27FC236}">
                <a16:creationId xmlns:a16="http://schemas.microsoft.com/office/drawing/2014/main" id="{417914D6-C17B-42FC-9C4E-7F30A9D478E2}"/>
              </a:ext>
            </a:extLst>
          </p:cNvPr>
          <p:cNvSpPr>
            <a:spLocks noGrp="1"/>
          </p:cNvSpPr>
          <p:nvPr>
            <p:ph type="sldNum" sz="quarter" idx="12"/>
          </p:nvPr>
        </p:nvSpPr>
        <p:spPr/>
        <p:txBody>
          <a:bodyPr/>
          <a:lstStyle/>
          <a:p>
            <a:fld id="{80AE25ED-097C-4BDC-A7CE-FA97BD9CA3B5}" type="slidenum">
              <a:rPr lang="da-DK" smtClean="0"/>
              <a:pPr/>
              <a:t>41</a:t>
            </a:fld>
            <a:endParaRPr lang="da-DK" dirty="0"/>
          </a:p>
        </p:txBody>
      </p:sp>
      <p:sp>
        <p:nvSpPr>
          <p:cNvPr id="5" name="Title 4">
            <a:extLst>
              <a:ext uri="{FF2B5EF4-FFF2-40B4-BE49-F238E27FC236}">
                <a16:creationId xmlns:a16="http://schemas.microsoft.com/office/drawing/2014/main" id="{C568FEF3-D88D-4FDA-903A-B620C593869A}"/>
              </a:ext>
            </a:extLst>
          </p:cNvPr>
          <p:cNvSpPr>
            <a:spLocks noGrp="1"/>
          </p:cNvSpPr>
          <p:nvPr>
            <p:ph type="title"/>
          </p:nvPr>
        </p:nvSpPr>
        <p:spPr/>
        <p:txBody>
          <a:bodyPr/>
          <a:lstStyle/>
          <a:p>
            <a:r>
              <a:rPr lang="da-DK" dirty="0"/>
              <a:t>Program for i dag</a:t>
            </a:r>
          </a:p>
        </p:txBody>
      </p:sp>
      <p:sp>
        <p:nvSpPr>
          <p:cNvPr id="9" name="TextBox 8">
            <a:extLst>
              <a:ext uri="{FF2B5EF4-FFF2-40B4-BE49-F238E27FC236}">
                <a16:creationId xmlns:a16="http://schemas.microsoft.com/office/drawing/2014/main" id="{3AD4E6CB-7822-4847-9A20-F1BAE4E64990}"/>
              </a:ext>
            </a:extLst>
          </p:cNvPr>
          <p:cNvSpPr txBox="1"/>
          <p:nvPr/>
        </p:nvSpPr>
        <p:spPr>
          <a:xfrm>
            <a:off x="695325" y="5911850"/>
            <a:ext cx="6624811" cy="153888"/>
          </a:xfrm>
          <a:prstGeom prst="rect">
            <a:avLst/>
          </a:prstGeom>
          <a:noFill/>
        </p:spPr>
        <p:txBody>
          <a:bodyPr wrap="square" lIns="0" tIns="0" rIns="0" bIns="0" rtlCol="0">
            <a:spAutoFit/>
          </a:bodyPr>
          <a:lstStyle/>
          <a:p>
            <a:pPr>
              <a:lnSpc>
                <a:spcPct val="100000"/>
              </a:lnSpc>
              <a:spcBef>
                <a:spcPts val="1100"/>
              </a:spcBef>
            </a:pPr>
            <a:r>
              <a:rPr lang="da-DK" sz="1000" dirty="0"/>
              <a:t>Standard præsentationsmateriale til gevinstdiagramworkshop</a:t>
            </a:r>
          </a:p>
        </p:txBody>
      </p:sp>
      <p:pic>
        <p:nvPicPr>
          <p:cNvPr id="6" name="Picture 5">
            <a:extLst>
              <a:ext uri="{FF2B5EF4-FFF2-40B4-BE49-F238E27FC236}">
                <a16:creationId xmlns:a16="http://schemas.microsoft.com/office/drawing/2014/main" id="{51DFEFF7-6D29-4725-9624-7600F12F3D85}"/>
              </a:ext>
            </a:extLst>
          </p:cNvPr>
          <p:cNvPicPr>
            <a:picLocks noChangeAspect="1"/>
          </p:cNvPicPr>
          <p:nvPr/>
        </p:nvPicPr>
        <p:blipFill>
          <a:blip r:embed="rId2"/>
          <a:stretch>
            <a:fillRect/>
          </a:stretch>
        </p:blipFill>
        <p:spPr>
          <a:xfrm>
            <a:off x="9867882" y="463672"/>
            <a:ext cx="1457237" cy="586188"/>
          </a:xfrm>
          <a:prstGeom prst="rect">
            <a:avLst/>
          </a:prstGeom>
        </p:spPr>
      </p:pic>
      <p:sp>
        <p:nvSpPr>
          <p:cNvPr id="7" name="TextBox 6">
            <a:extLst>
              <a:ext uri="{FF2B5EF4-FFF2-40B4-BE49-F238E27FC236}">
                <a16:creationId xmlns:a16="http://schemas.microsoft.com/office/drawing/2014/main" id="{804810A2-FA98-434D-9198-7B9BEB710CA0}"/>
              </a:ext>
            </a:extLst>
          </p:cNvPr>
          <p:cNvSpPr txBox="1"/>
          <p:nvPr/>
        </p:nvSpPr>
        <p:spPr>
          <a:xfrm>
            <a:off x="9552385" y="1124745"/>
            <a:ext cx="2088232" cy="184666"/>
          </a:xfrm>
          <a:prstGeom prst="rect">
            <a:avLst/>
          </a:prstGeom>
          <a:noFill/>
        </p:spPr>
        <p:txBody>
          <a:bodyPr wrap="square" lIns="0" tIns="0" rIns="0" bIns="0" rtlCol="0">
            <a:spAutoFit/>
          </a:bodyPr>
          <a:lstStyle/>
          <a:p>
            <a:pPr algn="ctr">
              <a:lnSpc>
                <a:spcPct val="100000"/>
              </a:lnSpc>
              <a:spcBef>
                <a:spcPts val="1100"/>
              </a:spcBef>
            </a:pPr>
            <a:r>
              <a:rPr lang="da-DK" sz="1200" i="1" dirty="0"/>
              <a:t>Gevinstdiagramworkshop</a:t>
            </a:r>
            <a:endParaRPr lang="da-DK" sz="1400" i="1" dirty="0"/>
          </a:p>
        </p:txBody>
      </p:sp>
      <p:sp>
        <p:nvSpPr>
          <p:cNvPr id="3" name="Rectangle 2">
            <a:extLst>
              <a:ext uri="{FF2B5EF4-FFF2-40B4-BE49-F238E27FC236}">
                <a16:creationId xmlns:a16="http://schemas.microsoft.com/office/drawing/2014/main" id="{FFA4AADA-5B78-42B7-88DC-94B480D85B64}"/>
              </a:ext>
            </a:extLst>
          </p:cNvPr>
          <p:cNvSpPr/>
          <p:nvPr/>
        </p:nvSpPr>
        <p:spPr bwMode="auto">
          <a:xfrm>
            <a:off x="8400256" y="3429000"/>
            <a:ext cx="3086894" cy="248580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1100"/>
              </a:spcBef>
              <a:spcAft>
                <a:spcPct val="0"/>
              </a:spcAft>
              <a:buClrTx/>
              <a:buSzTx/>
              <a:buFontTx/>
              <a:buNone/>
              <a:tabLst/>
            </a:pPr>
            <a:r>
              <a:rPr kumimoji="0" lang="da-DK" sz="1800" b="1" i="0" u="none" strike="noStrike" cap="none" normalizeH="0" baseline="0" dirty="0">
                <a:ln>
                  <a:noFill/>
                </a:ln>
                <a:solidFill>
                  <a:schemeClr val="bg1"/>
                </a:solidFill>
                <a:effectLst/>
                <a:latin typeface="Arial" charset="0"/>
              </a:rPr>
              <a:t>TIP</a:t>
            </a:r>
            <a:r>
              <a:rPr kumimoji="0" lang="da-DK" sz="1800" b="0" i="0" u="none" strike="noStrike" cap="none" normalizeH="0" baseline="0" dirty="0">
                <a:ln>
                  <a:noFill/>
                </a:ln>
                <a:solidFill>
                  <a:schemeClr val="bg1"/>
                </a:solidFill>
                <a:effectLst/>
                <a:latin typeface="Arial" charset="0"/>
              </a:rPr>
              <a:t>: Denne præsentation kan anvendes til både potentialevurderingen og gevinstdiagram workshop. Ved potentialevurdering udelades blot programpunkterne om ny adfærd og kompetencer</a:t>
            </a:r>
          </a:p>
        </p:txBody>
      </p:sp>
    </p:spTree>
    <p:extLst>
      <p:ext uri="{BB962C8B-B14F-4D97-AF65-F5344CB8AC3E}">
        <p14:creationId xmlns:p14="http://schemas.microsoft.com/office/powerpoint/2010/main" val="2727935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E2D36A-AAF7-4010-A353-D4F8351891F8}"/>
              </a:ext>
            </a:extLst>
          </p:cNvPr>
          <p:cNvSpPr>
            <a:spLocks noGrp="1"/>
          </p:cNvSpPr>
          <p:nvPr>
            <p:ph sz="half" idx="2"/>
          </p:nvPr>
        </p:nvSpPr>
        <p:spPr>
          <a:xfrm>
            <a:off x="695325" y="1450800"/>
            <a:ext cx="8497019" cy="4464000"/>
          </a:xfrm>
        </p:spPr>
        <p:txBody>
          <a:bodyPr/>
          <a:lstStyle/>
          <a:p>
            <a:r>
              <a:rPr lang="da-DK" dirty="0"/>
              <a:t>Der er skabt (indledningsvis) enighed om projektets formål </a:t>
            </a:r>
          </a:p>
          <a:p>
            <a:r>
              <a:rPr lang="da-DK" dirty="0"/>
              <a:t>Projektets forventede gevinster er fastlagt; herunder at de styrende gevinster er udpeget</a:t>
            </a:r>
          </a:p>
          <a:p>
            <a:r>
              <a:rPr lang="da-DK" dirty="0"/>
              <a:t>De nødvendige adfærdsændringer, der skal til, for at gevinsterne kan realiseres både i myndigheden og hos andre interessenter, er afklaret</a:t>
            </a:r>
          </a:p>
          <a:p>
            <a:r>
              <a:rPr lang="da-DK" dirty="0"/>
              <a:t>De nye kompetencer, der er forudsætning for adfærdsændringerne, er afklaret</a:t>
            </a:r>
          </a:p>
          <a:p>
            <a:r>
              <a:rPr lang="da-DK" dirty="0"/>
              <a:t>Projektets tekniske leverancer og forandringsleverancer er opstillet, og det er afklaret, om de er både nødvendige og tilstrækkelige for forandringen og gevinstrealiseringen</a:t>
            </a:r>
          </a:p>
          <a:p>
            <a:endParaRPr lang="da-DK" dirty="0"/>
          </a:p>
        </p:txBody>
      </p:sp>
      <p:sp>
        <p:nvSpPr>
          <p:cNvPr id="4" name="Slide Number Placeholder 3">
            <a:extLst>
              <a:ext uri="{FF2B5EF4-FFF2-40B4-BE49-F238E27FC236}">
                <a16:creationId xmlns:a16="http://schemas.microsoft.com/office/drawing/2014/main" id="{A824C646-C872-4A47-9AC5-4AF9B68E51DF}"/>
              </a:ext>
            </a:extLst>
          </p:cNvPr>
          <p:cNvSpPr>
            <a:spLocks noGrp="1"/>
          </p:cNvSpPr>
          <p:nvPr>
            <p:ph type="sldNum" sz="quarter" idx="12"/>
          </p:nvPr>
        </p:nvSpPr>
        <p:spPr/>
        <p:txBody>
          <a:bodyPr/>
          <a:lstStyle/>
          <a:p>
            <a:fld id="{80AE25ED-097C-4BDC-A7CE-FA97BD9CA3B5}" type="slidenum">
              <a:rPr lang="da-DK" smtClean="0"/>
              <a:pPr/>
              <a:t>42</a:t>
            </a:fld>
            <a:endParaRPr lang="da-DK" dirty="0"/>
          </a:p>
        </p:txBody>
      </p:sp>
      <p:sp>
        <p:nvSpPr>
          <p:cNvPr id="5" name="Title 4">
            <a:extLst>
              <a:ext uri="{FF2B5EF4-FFF2-40B4-BE49-F238E27FC236}">
                <a16:creationId xmlns:a16="http://schemas.microsoft.com/office/drawing/2014/main" id="{26E95827-A0D0-49FD-B5C2-2D5AD83C1D84}"/>
              </a:ext>
            </a:extLst>
          </p:cNvPr>
          <p:cNvSpPr>
            <a:spLocks noGrp="1"/>
          </p:cNvSpPr>
          <p:nvPr>
            <p:ph type="title"/>
          </p:nvPr>
        </p:nvSpPr>
        <p:spPr/>
        <p:txBody>
          <a:bodyPr/>
          <a:lstStyle/>
          <a:p>
            <a:r>
              <a:rPr lang="da-DK" dirty="0"/>
              <a:t>Hvad er outputtet efter workshoppen?</a:t>
            </a:r>
            <a:br>
              <a:rPr lang="da-DK" dirty="0"/>
            </a:br>
            <a:endParaRPr lang="da-DK" dirty="0"/>
          </a:p>
        </p:txBody>
      </p:sp>
      <p:sp>
        <p:nvSpPr>
          <p:cNvPr id="7" name="TextBox 6">
            <a:extLst>
              <a:ext uri="{FF2B5EF4-FFF2-40B4-BE49-F238E27FC236}">
                <a16:creationId xmlns:a16="http://schemas.microsoft.com/office/drawing/2014/main" id="{21BBCD33-7D4B-4FC6-9533-A5B8CB9C4917}"/>
              </a:ext>
            </a:extLst>
          </p:cNvPr>
          <p:cNvSpPr txBox="1"/>
          <p:nvPr/>
        </p:nvSpPr>
        <p:spPr>
          <a:xfrm>
            <a:off x="695325" y="5911850"/>
            <a:ext cx="6624811" cy="153888"/>
          </a:xfrm>
          <a:prstGeom prst="rect">
            <a:avLst/>
          </a:prstGeom>
          <a:noFill/>
        </p:spPr>
        <p:txBody>
          <a:bodyPr wrap="square" lIns="0" tIns="0" rIns="0" bIns="0" rtlCol="0">
            <a:spAutoFit/>
          </a:bodyPr>
          <a:lstStyle/>
          <a:p>
            <a:pPr>
              <a:lnSpc>
                <a:spcPct val="100000"/>
              </a:lnSpc>
              <a:spcBef>
                <a:spcPts val="1100"/>
              </a:spcBef>
            </a:pPr>
            <a:r>
              <a:rPr lang="da-DK" sz="1000" dirty="0"/>
              <a:t>Standard præsentationsmateriale til gevinstdiagramworkshop</a:t>
            </a:r>
          </a:p>
        </p:txBody>
      </p:sp>
      <p:pic>
        <p:nvPicPr>
          <p:cNvPr id="6" name="Picture 5">
            <a:extLst>
              <a:ext uri="{FF2B5EF4-FFF2-40B4-BE49-F238E27FC236}">
                <a16:creationId xmlns:a16="http://schemas.microsoft.com/office/drawing/2014/main" id="{AD92E0A5-02BD-4608-B36B-6721C2A6559C}"/>
              </a:ext>
            </a:extLst>
          </p:cNvPr>
          <p:cNvPicPr>
            <a:picLocks noChangeAspect="1"/>
          </p:cNvPicPr>
          <p:nvPr/>
        </p:nvPicPr>
        <p:blipFill>
          <a:blip r:embed="rId2"/>
          <a:stretch>
            <a:fillRect/>
          </a:stretch>
        </p:blipFill>
        <p:spPr>
          <a:xfrm>
            <a:off x="9867882" y="463672"/>
            <a:ext cx="1457237" cy="586188"/>
          </a:xfrm>
          <a:prstGeom prst="rect">
            <a:avLst/>
          </a:prstGeom>
        </p:spPr>
      </p:pic>
      <p:sp>
        <p:nvSpPr>
          <p:cNvPr id="8" name="TextBox 7">
            <a:extLst>
              <a:ext uri="{FF2B5EF4-FFF2-40B4-BE49-F238E27FC236}">
                <a16:creationId xmlns:a16="http://schemas.microsoft.com/office/drawing/2014/main" id="{2F8F268F-0F83-4B66-8536-431A7A1BEA50}"/>
              </a:ext>
            </a:extLst>
          </p:cNvPr>
          <p:cNvSpPr txBox="1"/>
          <p:nvPr/>
        </p:nvSpPr>
        <p:spPr>
          <a:xfrm>
            <a:off x="9552385" y="1124745"/>
            <a:ext cx="2088232" cy="184666"/>
          </a:xfrm>
          <a:prstGeom prst="rect">
            <a:avLst/>
          </a:prstGeom>
          <a:noFill/>
        </p:spPr>
        <p:txBody>
          <a:bodyPr wrap="square" lIns="0" tIns="0" rIns="0" bIns="0" rtlCol="0">
            <a:spAutoFit/>
          </a:bodyPr>
          <a:lstStyle/>
          <a:p>
            <a:pPr algn="ctr">
              <a:lnSpc>
                <a:spcPct val="100000"/>
              </a:lnSpc>
              <a:spcBef>
                <a:spcPts val="1100"/>
              </a:spcBef>
            </a:pPr>
            <a:r>
              <a:rPr lang="da-DK" sz="1200" i="1" dirty="0"/>
              <a:t>Gevinstdiagramworkshop</a:t>
            </a:r>
            <a:endParaRPr lang="da-DK" sz="1400" i="1" dirty="0"/>
          </a:p>
        </p:txBody>
      </p:sp>
    </p:spTree>
    <p:extLst>
      <p:ext uri="{BB962C8B-B14F-4D97-AF65-F5344CB8AC3E}">
        <p14:creationId xmlns:p14="http://schemas.microsoft.com/office/powerpoint/2010/main" val="1376359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C8468A-D5D9-45D0-A728-0095E8562C46}"/>
              </a:ext>
            </a:extLst>
          </p:cNvPr>
          <p:cNvSpPr>
            <a:spLocks noGrp="1"/>
          </p:cNvSpPr>
          <p:nvPr>
            <p:ph type="sldNum" sz="quarter" idx="12"/>
          </p:nvPr>
        </p:nvSpPr>
        <p:spPr/>
        <p:txBody>
          <a:bodyPr/>
          <a:lstStyle/>
          <a:p>
            <a:fld id="{80AE25ED-097C-4BDC-A7CE-FA97BD9CA3B5}" type="slidenum">
              <a:rPr lang="da-DK" smtClean="0"/>
              <a:pPr/>
              <a:t>43</a:t>
            </a:fld>
            <a:endParaRPr lang="da-DK" dirty="0"/>
          </a:p>
        </p:txBody>
      </p:sp>
      <p:sp>
        <p:nvSpPr>
          <p:cNvPr id="5" name="Title 4">
            <a:extLst>
              <a:ext uri="{FF2B5EF4-FFF2-40B4-BE49-F238E27FC236}">
                <a16:creationId xmlns:a16="http://schemas.microsoft.com/office/drawing/2014/main" id="{477DC08D-3279-4E86-9A45-080662FC7E93}"/>
              </a:ext>
            </a:extLst>
          </p:cNvPr>
          <p:cNvSpPr>
            <a:spLocks noGrp="1"/>
          </p:cNvSpPr>
          <p:nvPr>
            <p:ph type="title"/>
          </p:nvPr>
        </p:nvSpPr>
        <p:spPr/>
        <p:txBody>
          <a:bodyPr/>
          <a:lstStyle/>
          <a:p>
            <a:r>
              <a:rPr lang="da-DK" dirty="0"/>
              <a:t>Gevinstdiagrammets ønskede struktur</a:t>
            </a:r>
          </a:p>
        </p:txBody>
      </p:sp>
      <p:sp>
        <p:nvSpPr>
          <p:cNvPr id="7" name="TextBox 6">
            <a:extLst>
              <a:ext uri="{FF2B5EF4-FFF2-40B4-BE49-F238E27FC236}">
                <a16:creationId xmlns:a16="http://schemas.microsoft.com/office/drawing/2014/main" id="{83042682-2CC7-439F-A2C9-68BA05484BF9}"/>
              </a:ext>
            </a:extLst>
          </p:cNvPr>
          <p:cNvSpPr txBox="1"/>
          <p:nvPr/>
        </p:nvSpPr>
        <p:spPr>
          <a:xfrm>
            <a:off x="695325" y="5911850"/>
            <a:ext cx="6624811" cy="153888"/>
          </a:xfrm>
          <a:prstGeom prst="rect">
            <a:avLst/>
          </a:prstGeom>
          <a:noFill/>
        </p:spPr>
        <p:txBody>
          <a:bodyPr wrap="square" lIns="0" tIns="0" rIns="0" bIns="0" rtlCol="0">
            <a:spAutoFit/>
          </a:bodyPr>
          <a:lstStyle/>
          <a:p>
            <a:pPr>
              <a:lnSpc>
                <a:spcPct val="100000"/>
              </a:lnSpc>
              <a:spcBef>
                <a:spcPts val="1100"/>
              </a:spcBef>
            </a:pPr>
            <a:r>
              <a:rPr lang="da-DK" sz="1000" dirty="0"/>
              <a:t>Standard præsentationsmateriale til gevinstdiagramworkshop</a:t>
            </a:r>
          </a:p>
        </p:txBody>
      </p:sp>
      <p:pic>
        <p:nvPicPr>
          <p:cNvPr id="8" name="Picture 5">
            <a:extLst>
              <a:ext uri="{FF2B5EF4-FFF2-40B4-BE49-F238E27FC236}">
                <a16:creationId xmlns:a16="http://schemas.microsoft.com/office/drawing/2014/main" id="{AD92E0A5-02BD-4608-B36B-6721C2A6559C}"/>
              </a:ext>
            </a:extLst>
          </p:cNvPr>
          <p:cNvPicPr>
            <a:picLocks noChangeAspect="1"/>
          </p:cNvPicPr>
          <p:nvPr/>
        </p:nvPicPr>
        <p:blipFill>
          <a:blip r:embed="rId2"/>
          <a:stretch>
            <a:fillRect/>
          </a:stretch>
        </p:blipFill>
        <p:spPr>
          <a:xfrm>
            <a:off x="10227921" y="260648"/>
            <a:ext cx="1457237" cy="586188"/>
          </a:xfrm>
          <a:prstGeom prst="rect">
            <a:avLst/>
          </a:prstGeom>
        </p:spPr>
      </p:pic>
      <p:sp>
        <p:nvSpPr>
          <p:cNvPr id="9" name="TextBox 7">
            <a:extLst>
              <a:ext uri="{FF2B5EF4-FFF2-40B4-BE49-F238E27FC236}">
                <a16:creationId xmlns:a16="http://schemas.microsoft.com/office/drawing/2014/main" id="{2F8F268F-0F83-4B66-8536-431A7A1BEA50}"/>
              </a:ext>
            </a:extLst>
          </p:cNvPr>
          <p:cNvSpPr txBox="1"/>
          <p:nvPr/>
        </p:nvSpPr>
        <p:spPr>
          <a:xfrm>
            <a:off x="9912424" y="921721"/>
            <a:ext cx="2088232" cy="184666"/>
          </a:xfrm>
          <a:prstGeom prst="rect">
            <a:avLst/>
          </a:prstGeom>
          <a:noFill/>
        </p:spPr>
        <p:txBody>
          <a:bodyPr wrap="square" lIns="0" tIns="0" rIns="0" bIns="0" rtlCol="0">
            <a:spAutoFit/>
          </a:bodyPr>
          <a:lstStyle/>
          <a:p>
            <a:pPr algn="ctr">
              <a:lnSpc>
                <a:spcPct val="100000"/>
              </a:lnSpc>
              <a:spcBef>
                <a:spcPts val="1100"/>
              </a:spcBef>
            </a:pPr>
            <a:r>
              <a:rPr lang="da-DK" sz="1200" i="1" dirty="0"/>
              <a:t>Gevinstdiagramworkshop</a:t>
            </a:r>
            <a:endParaRPr lang="da-DK" sz="1400" i="1" dirty="0"/>
          </a:p>
        </p:txBody>
      </p:sp>
      <p:grpSp>
        <p:nvGrpSpPr>
          <p:cNvPr id="2" name="Gruppe 1"/>
          <p:cNvGrpSpPr/>
          <p:nvPr/>
        </p:nvGrpSpPr>
        <p:grpSpPr>
          <a:xfrm>
            <a:off x="701674" y="1449388"/>
            <a:ext cx="10787064" cy="4342412"/>
            <a:chOff x="701674" y="1449388"/>
            <a:chExt cx="10787064" cy="4342412"/>
          </a:xfrm>
        </p:grpSpPr>
        <p:sp>
          <p:nvSpPr>
            <p:cNvPr id="11" name="Rectangle 3">
              <a:extLst>
                <a:ext uri="{FF2B5EF4-FFF2-40B4-BE49-F238E27FC236}">
                  <a16:creationId xmlns:a16="http://schemas.microsoft.com/office/drawing/2014/main" id="{0AF7A691-5F5E-48E4-8926-E970587A2225}"/>
                </a:ext>
              </a:extLst>
            </p:cNvPr>
            <p:cNvSpPr/>
            <p:nvPr/>
          </p:nvSpPr>
          <p:spPr bwMode="auto">
            <a:xfrm>
              <a:off x="2731827" y="1943503"/>
              <a:ext cx="1432788"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12" name="Rectangle 4">
              <a:extLst>
                <a:ext uri="{FF2B5EF4-FFF2-40B4-BE49-F238E27FC236}">
                  <a16:creationId xmlns:a16="http://schemas.microsoft.com/office/drawing/2014/main" id="{4D472F17-A92B-4FFD-9A25-B596105E93E8}"/>
                </a:ext>
              </a:extLst>
            </p:cNvPr>
            <p:cNvSpPr/>
            <p:nvPr/>
          </p:nvSpPr>
          <p:spPr bwMode="auto">
            <a:xfrm>
              <a:off x="701674" y="1943503"/>
              <a:ext cx="1432788"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13" name="Rectangle 5">
              <a:extLst>
                <a:ext uri="{FF2B5EF4-FFF2-40B4-BE49-F238E27FC236}">
                  <a16:creationId xmlns:a16="http://schemas.microsoft.com/office/drawing/2014/main" id="{02813A49-7D66-495C-B1BE-999AB3E39542}"/>
                </a:ext>
              </a:extLst>
            </p:cNvPr>
            <p:cNvSpPr/>
            <p:nvPr/>
          </p:nvSpPr>
          <p:spPr bwMode="auto">
            <a:xfrm>
              <a:off x="701676" y="1449388"/>
              <a:ext cx="1432786" cy="494115"/>
            </a:xfrm>
            <a:prstGeom prst="rect">
              <a:avLst/>
            </a:prstGeom>
            <a:solidFill>
              <a:srgbClr val="940027"/>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algn="ctr">
                <a:lnSpc>
                  <a:spcPct val="90000"/>
                </a:lnSpc>
                <a:spcBef>
                  <a:spcPts val="0"/>
                </a:spcBef>
              </a:pPr>
              <a:r>
                <a:rPr lang="da-DK" sz="1000" b="1" dirty="0">
                  <a:solidFill>
                    <a:srgbClr val="FFFFFF"/>
                  </a:solidFill>
                  <a:latin typeface="Arial"/>
                </a:rPr>
                <a:t>Projekt-</a:t>
              </a:r>
              <a:br>
                <a:rPr lang="da-DK" sz="1000" b="1" dirty="0">
                  <a:solidFill>
                    <a:srgbClr val="FFFFFF"/>
                  </a:solidFill>
                  <a:latin typeface="Arial"/>
                </a:rPr>
              </a:br>
              <a:r>
                <a:rPr lang="da-DK" sz="1000" b="1" dirty="0">
                  <a:solidFill>
                    <a:srgbClr val="FFFFFF"/>
                  </a:solidFill>
                  <a:latin typeface="Arial"/>
                </a:rPr>
                <a:t>leverancer</a:t>
              </a:r>
            </a:p>
          </p:txBody>
        </p:sp>
        <p:sp>
          <p:nvSpPr>
            <p:cNvPr id="14" name="Rektangel 9">
              <a:extLst>
                <a:ext uri="{FF2B5EF4-FFF2-40B4-BE49-F238E27FC236}">
                  <a16:creationId xmlns:a16="http://schemas.microsoft.com/office/drawing/2014/main" id="{8EC3271A-3A89-437C-A8D2-A604E94119A0}"/>
                </a:ext>
              </a:extLst>
            </p:cNvPr>
            <p:cNvSpPr/>
            <p:nvPr/>
          </p:nvSpPr>
          <p:spPr>
            <a:xfrm>
              <a:off x="763124" y="3918861"/>
              <a:ext cx="1300102" cy="52783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Teknisk-</a:t>
              </a:r>
              <a:br>
                <a:rPr lang="da-DK" sz="800" b="1" dirty="0">
                  <a:solidFill>
                    <a:schemeClr val="bg1"/>
                  </a:solidFill>
                </a:rPr>
              </a:br>
              <a:r>
                <a:rPr lang="da-DK" sz="800" b="1" dirty="0">
                  <a:solidFill>
                    <a:schemeClr val="bg1"/>
                  </a:solidFill>
                </a:rPr>
                <a:t>leverance 4 </a:t>
              </a:r>
              <a:br>
                <a:rPr lang="da-DK" sz="800" b="1" dirty="0">
                  <a:solidFill>
                    <a:schemeClr val="bg1"/>
                  </a:solidFill>
                </a:rPr>
              </a:br>
              <a:r>
                <a:rPr lang="da-DK" sz="800" b="1" dirty="0">
                  <a:solidFill>
                    <a:schemeClr val="bg1"/>
                  </a:solidFill>
                </a:rPr>
                <a:t>(ny proces)</a:t>
              </a:r>
            </a:p>
          </p:txBody>
        </p:sp>
        <p:sp>
          <p:nvSpPr>
            <p:cNvPr id="15" name="Rektangel 10">
              <a:extLst>
                <a:ext uri="{FF2B5EF4-FFF2-40B4-BE49-F238E27FC236}">
                  <a16:creationId xmlns:a16="http://schemas.microsoft.com/office/drawing/2014/main" id="{9DF3D6D8-7314-464D-9BF3-4B587A2E017B}"/>
                </a:ext>
              </a:extLst>
            </p:cNvPr>
            <p:cNvSpPr/>
            <p:nvPr/>
          </p:nvSpPr>
          <p:spPr>
            <a:xfrm>
              <a:off x="763124" y="3310526"/>
              <a:ext cx="1300102" cy="52783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Teknisk-</a:t>
              </a:r>
              <a:br>
                <a:rPr lang="da-DK" sz="800" b="1" dirty="0">
                  <a:solidFill>
                    <a:schemeClr val="bg1"/>
                  </a:solidFill>
                </a:rPr>
              </a:br>
              <a:r>
                <a:rPr lang="da-DK" sz="800" b="1" dirty="0">
                  <a:solidFill>
                    <a:schemeClr val="bg1"/>
                  </a:solidFill>
                </a:rPr>
                <a:t>leverance 3</a:t>
              </a:r>
              <a:br>
                <a:rPr lang="da-DK" sz="800" b="1" dirty="0">
                  <a:solidFill>
                    <a:schemeClr val="bg1"/>
                  </a:solidFill>
                </a:rPr>
              </a:br>
              <a:r>
                <a:rPr lang="da-DK" sz="800" b="1" dirty="0">
                  <a:solidFill>
                    <a:schemeClr val="bg1"/>
                  </a:solidFill>
                </a:rPr>
                <a:t>(Nyt produkt)</a:t>
              </a:r>
            </a:p>
          </p:txBody>
        </p:sp>
        <p:sp>
          <p:nvSpPr>
            <p:cNvPr id="16" name="Rektangel 74">
              <a:extLst>
                <a:ext uri="{FF2B5EF4-FFF2-40B4-BE49-F238E27FC236}">
                  <a16:creationId xmlns:a16="http://schemas.microsoft.com/office/drawing/2014/main" id="{10558EEE-55E1-4076-B6CC-4BD9A8C2308E}"/>
                </a:ext>
              </a:extLst>
            </p:cNvPr>
            <p:cNvSpPr/>
            <p:nvPr/>
          </p:nvSpPr>
          <p:spPr>
            <a:xfrm>
              <a:off x="763124" y="2702257"/>
              <a:ext cx="1300102" cy="52776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Teknisk </a:t>
              </a:r>
              <a:br>
                <a:rPr lang="da-DK" sz="800" b="1" dirty="0">
                  <a:solidFill>
                    <a:schemeClr val="bg1"/>
                  </a:solidFill>
                </a:rPr>
              </a:br>
              <a:r>
                <a:rPr lang="da-DK" sz="800" b="1" dirty="0">
                  <a:solidFill>
                    <a:schemeClr val="bg1"/>
                  </a:solidFill>
                </a:rPr>
                <a:t>leverance 2 </a:t>
              </a:r>
            </a:p>
            <a:p>
              <a:pPr algn="ctr">
                <a:spcBef>
                  <a:spcPts val="0"/>
                </a:spcBef>
              </a:pPr>
              <a:r>
                <a:rPr lang="da-DK" sz="800" b="1" dirty="0">
                  <a:solidFill>
                    <a:schemeClr val="bg1"/>
                  </a:solidFill>
                </a:rPr>
                <a:t>(ny proces)</a:t>
              </a:r>
            </a:p>
          </p:txBody>
        </p:sp>
        <p:sp>
          <p:nvSpPr>
            <p:cNvPr id="17" name="Rektangel 200">
              <a:extLst>
                <a:ext uri="{FF2B5EF4-FFF2-40B4-BE49-F238E27FC236}">
                  <a16:creationId xmlns:a16="http://schemas.microsoft.com/office/drawing/2014/main" id="{BC93A311-56D8-41B1-A6C6-D2CFE564D7A1}"/>
                </a:ext>
              </a:extLst>
            </p:cNvPr>
            <p:cNvSpPr/>
            <p:nvPr/>
          </p:nvSpPr>
          <p:spPr>
            <a:xfrm>
              <a:off x="763124" y="2093923"/>
              <a:ext cx="1300102" cy="52783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Teknisk </a:t>
              </a:r>
              <a:br>
                <a:rPr lang="da-DK" sz="800" b="1" dirty="0">
                  <a:solidFill>
                    <a:schemeClr val="bg1"/>
                  </a:solidFill>
                </a:rPr>
              </a:br>
              <a:r>
                <a:rPr lang="da-DK" sz="800" b="1" dirty="0">
                  <a:solidFill>
                    <a:schemeClr val="bg1"/>
                  </a:solidFill>
                </a:rPr>
                <a:t>leverance 1 </a:t>
              </a:r>
              <a:br>
                <a:rPr lang="da-DK" sz="800" b="1" dirty="0">
                  <a:solidFill>
                    <a:schemeClr val="bg1"/>
                  </a:solidFill>
                </a:rPr>
              </a:br>
              <a:r>
                <a:rPr lang="da-DK" sz="800" b="1" dirty="0">
                  <a:solidFill>
                    <a:schemeClr val="bg1"/>
                  </a:solidFill>
                </a:rPr>
                <a:t>(nyt system)</a:t>
              </a:r>
            </a:p>
          </p:txBody>
        </p:sp>
        <p:sp>
          <p:nvSpPr>
            <p:cNvPr id="18" name="Rektangel 2">
              <a:extLst>
                <a:ext uri="{FF2B5EF4-FFF2-40B4-BE49-F238E27FC236}">
                  <a16:creationId xmlns:a16="http://schemas.microsoft.com/office/drawing/2014/main" id="{6C6D71BA-64E5-4306-949F-02A40C7B4A8A}"/>
                </a:ext>
              </a:extLst>
            </p:cNvPr>
            <p:cNvSpPr/>
            <p:nvPr/>
          </p:nvSpPr>
          <p:spPr>
            <a:xfrm>
              <a:off x="763124" y="5135529"/>
              <a:ext cx="1300102" cy="527830"/>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Forandringsleverance 2</a:t>
              </a:r>
              <a:br>
                <a:rPr lang="da-DK" sz="800" b="1" dirty="0">
                  <a:solidFill>
                    <a:schemeClr val="bg1"/>
                  </a:solidFill>
                </a:rPr>
              </a:br>
              <a:r>
                <a:rPr lang="da-DK" sz="800" b="1" dirty="0">
                  <a:solidFill>
                    <a:schemeClr val="bg1"/>
                  </a:solidFill>
                </a:rPr>
                <a:t>(forandringslev.)</a:t>
              </a:r>
            </a:p>
          </p:txBody>
        </p:sp>
        <p:sp>
          <p:nvSpPr>
            <p:cNvPr id="19" name="Rektangel 8">
              <a:extLst>
                <a:ext uri="{FF2B5EF4-FFF2-40B4-BE49-F238E27FC236}">
                  <a16:creationId xmlns:a16="http://schemas.microsoft.com/office/drawing/2014/main" id="{891CE52A-FDCC-4435-8330-EA560E0FB72A}"/>
                </a:ext>
              </a:extLst>
            </p:cNvPr>
            <p:cNvSpPr/>
            <p:nvPr/>
          </p:nvSpPr>
          <p:spPr>
            <a:xfrm>
              <a:off x="763124" y="4527195"/>
              <a:ext cx="1300102" cy="527830"/>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pPr>
              <a:r>
                <a:rPr lang="da-DK" sz="800" b="1" dirty="0">
                  <a:solidFill>
                    <a:schemeClr val="bg1"/>
                  </a:solidFill>
                </a:rPr>
                <a:t>Forandringsleverance 1</a:t>
              </a:r>
              <a:br>
                <a:rPr lang="da-DK" sz="800" b="1" dirty="0">
                  <a:solidFill>
                    <a:schemeClr val="bg1"/>
                  </a:solidFill>
                </a:rPr>
              </a:br>
              <a:r>
                <a:rPr lang="da-DK" sz="800" b="1" dirty="0">
                  <a:solidFill>
                    <a:schemeClr val="bg1"/>
                  </a:solidFill>
                </a:rPr>
                <a:t>(træning)</a:t>
              </a:r>
            </a:p>
          </p:txBody>
        </p:sp>
        <p:sp>
          <p:nvSpPr>
            <p:cNvPr id="20" name="Rectangle 12">
              <a:extLst>
                <a:ext uri="{FF2B5EF4-FFF2-40B4-BE49-F238E27FC236}">
                  <a16:creationId xmlns:a16="http://schemas.microsoft.com/office/drawing/2014/main" id="{D57FF33A-A815-49CE-86C0-21CD7BACC862}"/>
                </a:ext>
              </a:extLst>
            </p:cNvPr>
            <p:cNvSpPr/>
            <p:nvPr/>
          </p:nvSpPr>
          <p:spPr bwMode="auto">
            <a:xfrm>
              <a:off x="2731829" y="1449388"/>
              <a:ext cx="1432786" cy="494115"/>
            </a:xfrm>
            <a:prstGeom prst="rect">
              <a:avLst/>
            </a:prstGeom>
            <a:solidFill>
              <a:srgbClr val="A6A6A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90000"/>
                </a:lnSpc>
                <a:spcBef>
                  <a:spcPts val="0"/>
                </a:spcBef>
              </a:pPr>
              <a:r>
                <a:rPr lang="da-DK" sz="1000" b="1" dirty="0">
                  <a:latin typeface="Arial"/>
                </a:rPr>
                <a:t>Kompetencer</a:t>
              </a:r>
            </a:p>
            <a:p>
              <a:pPr algn="ctr">
                <a:lnSpc>
                  <a:spcPct val="90000"/>
                </a:lnSpc>
                <a:spcBef>
                  <a:spcPts val="0"/>
                </a:spcBef>
              </a:pPr>
              <a:r>
                <a:rPr lang="da-DK" sz="1000" b="1" dirty="0">
                  <a:latin typeface="Arial"/>
                </a:rPr>
                <a:t>(vi kan noget nyt)</a:t>
              </a:r>
            </a:p>
          </p:txBody>
        </p:sp>
        <p:sp>
          <p:nvSpPr>
            <p:cNvPr id="21" name="Isosceles Triangle 13">
              <a:extLst>
                <a:ext uri="{FF2B5EF4-FFF2-40B4-BE49-F238E27FC236}">
                  <a16:creationId xmlns:a16="http://schemas.microsoft.com/office/drawing/2014/main" id="{DF6B44A7-B3A2-45E6-AA94-F9A99AF00F82}"/>
                </a:ext>
              </a:extLst>
            </p:cNvPr>
            <p:cNvSpPr/>
            <p:nvPr/>
          </p:nvSpPr>
          <p:spPr bwMode="auto">
            <a:xfrm rot="10800000">
              <a:off x="1302222" y="1943501"/>
              <a:ext cx="231696" cy="68440"/>
            </a:xfrm>
            <a:prstGeom prst="triangle">
              <a:avLst/>
            </a:prstGeom>
            <a:solidFill>
              <a:schemeClr val="tx2">
                <a:lumMod val="75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22" name="Rectangle 14">
              <a:extLst>
                <a:ext uri="{FF2B5EF4-FFF2-40B4-BE49-F238E27FC236}">
                  <a16:creationId xmlns:a16="http://schemas.microsoft.com/office/drawing/2014/main" id="{A025780C-5B2B-459E-A3F2-53C8A28E668B}"/>
                </a:ext>
              </a:extLst>
            </p:cNvPr>
            <p:cNvSpPr/>
            <p:nvPr/>
          </p:nvSpPr>
          <p:spPr bwMode="auto">
            <a:xfrm>
              <a:off x="4562859" y="1449388"/>
              <a:ext cx="1432786" cy="494115"/>
            </a:xfrm>
            <a:prstGeom prst="rect">
              <a:avLst/>
            </a:prstGeom>
            <a:solidFill>
              <a:schemeClr val="bg2">
                <a:lumMod val="40000"/>
                <a:lumOff val="6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90000"/>
                </a:lnSpc>
                <a:spcBef>
                  <a:spcPts val="0"/>
                </a:spcBef>
              </a:pPr>
              <a:r>
                <a:rPr lang="da-DK" sz="1000" b="1" dirty="0">
                  <a:latin typeface="Arial"/>
                </a:rPr>
                <a:t>Adfærd</a:t>
              </a:r>
              <a:br>
                <a:rPr lang="da-DK" sz="1000" b="1" dirty="0">
                  <a:latin typeface="Arial"/>
                </a:rPr>
              </a:br>
              <a:r>
                <a:rPr lang="da-DK" sz="1000" b="1" dirty="0">
                  <a:latin typeface="Arial"/>
                </a:rPr>
                <a:t>(vi gør noget nyt)</a:t>
              </a:r>
            </a:p>
          </p:txBody>
        </p:sp>
        <p:sp>
          <p:nvSpPr>
            <p:cNvPr id="23" name="Rectangle 15">
              <a:extLst>
                <a:ext uri="{FF2B5EF4-FFF2-40B4-BE49-F238E27FC236}">
                  <a16:creationId xmlns:a16="http://schemas.microsoft.com/office/drawing/2014/main" id="{DA74A485-1E00-434E-B5B8-81F01B1D081F}"/>
                </a:ext>
              </a:extLst>
            </p:cNvPr>
            <p:cNvSpPr/>
            <p:nvPr/>
          </p:nvSpPr>
          <p:spPr bwMode="auto">
            <a:xfrm>
              <a:off x="6393888" y="1449388"/>
              <a:ext cx="3267050" cy="494115"/>
            </a:xfrm>
            <a:prstGeom prst="rect">
              <a:avLst/>
            </a:prstGeom>
            <a:solidFill>
              <a:schemeClr val="bg2">
                <a:lumMod val="75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spcBef>
                  <a:spcPts val="0"/>
                </a:spcBef>
              </a:pPr>
              <a:r>
                <a:rPr lang="da-DK" sz="1000" b="1" dirty="0">
                  <a:solidFill>
                    <a:schemeClr val="bg1"/>
                  </a:solidFill>
                </a:rPr>
                <a:t>Gevinster</a:t>
              </a:r>
            </a:p>
          </p:txBody>
        </p:sp>
        <p:sp>
          <p:nvSpPr>
            <p:cNvPr id="24" name="Rectangle 16">
              <a:extLst>
                <a:ext uri="{FF2B5EF4-FFF2-40B4-BE49-F238E27FC236}">
                  <a16:creationId xmlns:a16="http://schemas.microsoft.com/office/drawing/2014/main" id="{5BF9D419-07B8-4DF2-9F84-49CB5017F8A3}"/>
                </a:ext>
              </a:extLst>
            </p:cNvPr>
            <p:cNvSpPr/>
            <p:nvPr/>
          </p:nvSpPr>
          <p:spPr bwMode="auto">
            <a:xfrm>
              <a:off x="10055952" y="1449388"/>
              <a:ext cx="1432786" cy="494115"/>
            </a:xfrm>
            <a:prstGeom prst="rect">
              <a:avLst/>
            </a:prstGeom>
            <a:solidFill>
              <a:srgbClr val="F29105"/>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spcBef>
                  <a:spcPts val="0"/>
                </a:spcBef>
              </a:pPr>
              <a:r>
                <a:rPr lang="da-DK" sz="1000" b="1" dirty="0">
                  <a:solidFill>
                    <a:schemeClr val="bg1"/>
                  </a:solidFill>
                </a:rPr>
                <a:t>Formål</a:t>
              </a:r>
            </a:p>
          </p:txBody>
        </p:sp>
        <p:sp>
          <p:nvSpPr>
            <p:cNvPr id="25" name="Rectangle 17">
              <a:extLst>
                <a:ext uri="{FF2B5EF4-FFF2-40B4-BE49-F238E27FC236}">
                  <a16:creationId xmlns:a16="http://schemas.microsoft.com/office/drawing/2014/main" id="{955D790F-CE1B-4BBA-BFF4-CD004AF50450}"/>
                </a:ext>
              </a:extLst>
            </p:cNvPr>
            <p:cNvSpPr/>
            <p:nvPr/>
          </p:nvSpPr>
          <p:spPr bwMode="auto">
            <a:xfrm>
              <a:off x="4562857" y="1943503"/>
              <a:ext cx="1432788"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26" name="Rectangle 18">
              <a:extLst>
                <a:ext uri="{FF2B5EF4-FFF2-40B4-BE49-F238E27FC236}">
                  <a16:creationId xmlns:a16="http://schemas.microsoft.com/office/drawing/2014/main" id="{BEF4029B-DE72-40CE-9AC6-9BB058C5CF24}"/>
                </a:ext>
              </a:extLst>
            </p:cNvPr>
            <p:cNvSpPr/>
            <p:nvPr/>
          </p:nvSpPr>
          <p:spPr bwMode="auto">
            <a:xfrm>
              <a:off x="10055950" y="1943503"/>
              <a:ext cx="1432788"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27" name="Rectangle 19">
              <a:extLst>
                <a:ext uri="{FF2B5EF4-FFF2-40B4-BE49-F238E27FC236}">
                  <a16:creationId xmlns:a16="http://schemas.microsoft.com/office/drawing/2014/main" id="{B252B308-F3D8-4987-A78F-10C040C06021}"/>
                </a:ext>
              </a:extLst>
            </p:cNvPr>
            <p:cNvSpPr/>
            <p:nvPr/>
          </p:nvSpPr>
          <p:spPr bwMode="auto">
            <a:xfrm>
              <a:off x="6393887" y="1943503"/>
              <a:ext cx="3260472" cy="3848297"/>
            </a:xfrm>
            <a:prstGeom prst="rect">
              <a:avLst/>
            </a:prstGeom>
            <a:solidFill>
              <a:schemeClr val="bg1">
                <a:lumMod val="95000"/>
                <a:alpha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28" name="Isosceles Triangle 20">
              <a:extLst>
                <a:ext uri="{FF2B5EF4-FFF2-40B4-BE49-F238E27FC236}">
                  <a16:creationId xmlns:a16="http://schemas.microsoft.com/office/drawing/2014/main" id="{AC31E634-D196-42BD-8960-00F8AB023F1C}"/>
                </a:ext>
              </a:extLst>
            </p:cNvPr>
            <p:cNvSpPr/>
            <p:nvPr/>
          </p:nvSpPr>
          <p:spPr bwMode="auto">
            <a:xfrm rot="10800000">
              <a:off x="3332374" y="1943501"/>
              <a:ext cx="231696" cy="68440"/>
            </a:xfrm>
            <a:prstGeom prst="triangle">
              <a:avLst/>
            </a:prstGeom>
            <a:solidFill>
              <a:schemeClr val="bg1">
                <a:lumMod val="50000"/>
              </a:schemeClr>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grpSp>
          <p:nvGrpSpPr>
            <p:cNvPr id="29" name="Group 21">
              <a:extLst>
                <a:ext uri="{FF2B5EF4-FFF2-40B4-BE49-F238E27FC236}">
                  <a16:creationId xmlns:a16="http://schemas.microsoft.com/office/drawing/2014/main" id="{B365E1EB-6A50-462F-8D6C-366B49C0ED7D}"/>
                </a:ext>
              </a:extLst>
            </p:cNvPr>
            <p:cNvGrpSpPr/>
            <p:nvPr/>
          </p:nvGrpSpPr>
          <p:grpSpPr>
            <a:xfrm>
              <a:off x="2797329" y="3006457"/>
              <a:ext cx="1301783" cy="1744369"/>
              <a:chOff x="2759043" y="2905319"/>
              <a:chExt cx="1278000" cy="1558732"/>
            </a:xfrm>
          </p:grpSpPr>
          <p:sp>
            <p:nvSpPr>
              <p:cNvPr id="30" name="Rektangel 27">
                <a:extLst>
                  <a:ext uri="{FF2B5EF4-FFF2-40B4-BE49-F238E27FC236}">
                    <a16:creationId xmlns:a16="http://schemas.microsoft.com/office/drawing/2014/main" id="{A66BD204-6C85-47C6-8482-C89817C55973}"/>
                  </a:ext>
                </a:extLst>
              </p:cNvPr>
              <p:cNvSpPr/>
              <p:nvPr/>
            </p:nvSpPr>
            <p:spPr>
              <a:xfrm>
                <a:off x="2759043" y="2905319"/>
                <a:ext cx="1278000" cy="4716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1 kan noget nyt</a:t>
                </a:r>
              </a:p>
            </p:txBody>
          </p:sp>
          <p:sp>
            <p:nvSpPr>
              <p:cNvPr id="31" name="Rektangel 86">
                <a:extLst>
                  <a:ext uri="{FF2B5EF4-FFF2-40B4-BE49-F238E27FC236}">
                    <a16:creationId xmlns:a16="http://schemas.microsoft.com/office/drawing/2014/main" id="{035B2C77-7381-4FF1-AB45-288F16DC2500}"/>
                  </a:ext>
                </a:extLst>
              </p:cNvPr>
              <p:cNvSpPr/>
              <p:nvPr/>
            </p:nvSpPr>
            <p:spPr>
              <a:xfrm>
                <a:off x="2759043" y="3448856"/>
                <a:ext cx="1278000" cy="4716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2 kan noget nyt</a:t>
                </a:r>
              </a:p>
            </p:txBody>
          </p:sp>
          <p:sp>
            <p:nvSpPr>
              <p:cNvPr id="32" name="Rektangel 173">
                <a:extLst>
                  <a:ext uri="{FF2B5EF4-FFF2-40B4-BE49-F238E27FC236}">
                    <a16:creationId xmlns:a16="http://schemas.microsoft.com/office/drawing/2014/main" id="{9C5A0E93-B0E8-49DA-9E35-DFEED782F860}"/>
                  </a:ext>
                </a:extLst>
              </p:cNvPr>
              <p:cNvSpPr/>
              <p:nvPr/>
            </p:nvSpPr>
            <p:spPr>
              <a:xfrm>
                <a:off x="2759043" y="3992451"/>
                <a:ext cx="1278000" cy="4716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3 kan noget nyt</a:t>
                </a:r>
              </a:p>
            </p:txBody>
          </p:sp>
        </p:grpSp>
        <p:sp>
          <p:nvSpPr>
            <p:cNvPr id="33" name="Rektangel 30">
              <a:extLst>
                <a:ext uri="{FF2B5EF4-FFF2-40B4-BE49-F238E27FC236}">
                  <a16:creationId xmlns:a16="http://schemas.microsoft.com/office/drawing/2014/main" id="{601903C9-52AB-4CE0-9700-44E196B83460}"/>
                </a:ext>
              </a:extLst>
            </p:cNvPr>
            <p:cNvSpPr/>
            <p:nvPr/>
          </p:nvSpPr>
          <p:spPr>
            <a:xfrm>
              <a:off x="4628360" y="3153470"/>
              <a:ext cx="1301783" cy="684886"/>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1 og 2 udfører opgave 2 med brug af ændret proces og nyt system</a:t>
              </a:r>
            </a:p>
          </p:txBody>
        </p:sp>
        <p:sp>
          <p:nvSpPr>
            <p:cNvPr id="34" name="Rektangel 129">
              <a:extLst>
                <a:ext uri="{FF2B5EF4-FFF2-40B4-BE49-F238E27FC236}">
                  <a16:creationId xmlns:a16="http://schemas.microsoft.com/office/drawing/2014/main" id="{E72E5CBE-3920-4116-A657-1F4F2AC60FC4}"/>
                </a:ext>
              </a:extLst>
            </p:cNvPr>
            <p:cNvSpPr/>
            <p:nvPr/>
          </p:nvSpPr>
          <p:spPr>
            <a:xfrm>
              <a:off x="4628360" y="3918861"/>
              <a:ext cx="1301783" cy="684886"/>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3 udfører opgave 3 med brug af ny proces</a:t>
              </a:r>
            </a:p>
          </p:txBody>
        </p:sp>
        <p:sp>
          <p:nvSpPr>
            <p:cNvPr id="35" name="Rektangel 177">
              <a:extLst>
                <a:ext uri="{FF2B5EF4-FFF2-40B4-BE49-F238E27FC236}">
                  <a16:creationId xmlns:a16="http://schemas.microsoft.com/office/drawing/2014/main" id="{975CEA8D-E36A-410C-B3E7-FE3DA6EA8401}"/>
                </a:ext>
              </a:extLst>
            </p:cNvPr>
            <p:cNvSpPr/>
            <p:nvPr/>
          </p:nvSpPr>
          <p:spPr>
            <a:xfrm>
              <a:off x="4628360" y="4681707"/>
              <a:ext cx="1301783" cy="684886"/>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2, 3 og 4 udfører opgave 4 med brug af ny proces</a:t>
              </a:r>
            </a:p>
          </p:txBody>
        </p:sp>
        <p:sp>
          <p:nvSpPr>
            <p:cNvPr id="36" name="Rektangel 259">
              <a:extLst>
                <a:ext uri="{FF2B5EF4-FFF2-40B4-BE49-F238E27FC236}">
                  <a16:creationId xmlns:a16="http://schemas.microsoft.com/office/drawing/2014/main" id="{08C99B45-4C20-421B-81F1-8D7E4D2E1A45}"/>
                </a:ext>
              </a:extLst>
            </p:cNvPr>
            <p:cNvSpPr/>
            <p:nvPr/>
          </p:nvSpPr>
          <p:spPr>
            <a:xfrm>
              <a:off x="4628360" y="2392726"/>
              <a:ext cx="1301783" cy="684886"/>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2296" tIns="0" rIns="82296" bIns="0" rtlCol="0" anchor="ctr"/>
            <a:lstStyle/>
            <a:p>
              <a:pPr algn="ctr">
                <a:spcBef>
                  <a:spcPts val="0"/>
                </a:spcBef>
              </a:pPr>
              <a:r>
                <a:rPr lang="da-DK" sz="800" dirty="0">
                  <a:solidFill>
                    <a:schemeClr val="tx1"/>
                  </a:solidFill>
                </a:rPr>
                <a:t>Medarbejdergruppe 2 udfører opgave 1 (ny opgave)</a:t>
              </a:r>
            </a:p>
          </p:txBody>
        </p:sp>
        <p:sp>
          <p:nvSpPr>
            <p:cNvPr id="37" name="Rektangel 82">
              <a:extLst>
                <a:ext uri="{FF2B5EF4-FFF2-40B4-BE49-F238E27FC236}">
                  <a16:creationId xmlns:a16="http://schemas.microsoft.com/office/drawing/2014/main" id="{DF6EF395-46EC-4273-9E3A-617D11217F85}"/>
                </a:ext>
              </a:extLst>
            </p:cNvPr>
            <p:cNvSpPr/>
            <p:nvPr/>
          </p:nvSpPr>
          <p:spPr>
            <a:xfrm>
              <a:off x="6459390" y="3918861"/>
              <a:ext cx="1301783" cy="527765"/>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Gevinst 2</a:t>
              </a:r>
            </a:p>
          </p:txBody>
        </p:sp>
        <p:sp>
          <p:nvSpPr>
            <p:cNvPr id="38" name="Rektangel 58">
              <a:extLst>
                <a:ext uri="{FF2B5EF4-FFF2-40B4-BE49-F238E27FC236}">
                  <a16:creationId xmlns:a16="http://schemas.microsoft.com/office/drawing/2014/main" id="{32CA3C43-49C2-4A63-A633-31242AEC2386}"/>
                </a:ext>
              </a:extLst>
            </p:cNvPr>
            <p:cNvSpPr/>
            <p:nvPr/>
          </p:nvSpPr>
          <p:spPr>
            <a:xfrm>
              <a:off x="6459390" y="2093923"/>
              <a:ext cx="1301783" cy="527765"/>
            </a:xfrm>
            <a:prstGeom prst="rect">
              <a:avLst/>
            </a:prstGeom>
            <a:solidFill>
              <a:schemeClr val="bg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Gevinst 1</a:t>
              </a:r>
            </a:p>
          </p:txBody>
        </p:sp>
        <p:sp>
          <p:nvSpPr>
            <p:cNvPr id="39" name="Rektangel 82">
              <a:extLst>
                <a:ext uri="{FF2B5EF4-FFF2-40B4-BE49-F238E27FC236}">
                  <a16:creationId xmlns:a16="http://schemas.microsoft.com/office/drawing/2014/main" id="{1984A331-8E71-4433-9963-BB1CDA18551C}"/>
                </a:ext>
              </a:extLst>
            </p:cNvPr>
            <p:cNvSpPr/>
            <p:nvPr/>
          </p:nvSpPr>
          <p:spPr>
            <a:xfrm>
              <a:off x="6459390" y="4527195"/>
              <a:ext cx="1301783" cy="527765"/>
            </a:xfrm>
            <a:prstGeom prst="rect">
              <a:avLst/>
            </a:prstGeom>
            <a:solidFill>
              <a:schemeClr val="bg2">
                <a:lumMod val="75000"/>
              </a:schemeClr>
            </a:solidFill>
            <a:ln w="28575">
              <a:solidFill>
                <a:srgbClr val="940027"/>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Gevinst 5</a:t>
              </a:r>
            </a:p>
            <a:p>
              <a:pPr algn="ctr">
                <a:spcBef>
                  <a:spcPts val="0"/>
                </a:spcBef>
              </a:pPr>
              <a:r>
                <a:rPr lang="da-DK" sz="800" dirty="0">
                  <a:solidFill>
                    <a:schemeClr val="bg1"/>
                  </a:solidFill>
                </a:rPr>
                <a:t>(Negativ gevinst)</a:t>
              </a:r>
            </a:p>
          </p:txBody>
        </p:sp>
        <p:sp>
          <p:nvSpPr>
            <p:cNvPr id="40" name="Rektangel 82">
              <a:extLst>
                <a:ext uri="{FF2B5EF4-FFF2-40B4-BE49-F238E27FC236}">
                  <a16:creationId xmlns:a16="http://schemas.microsoft.com/office/drawing/2014/main" id="{7372A621-9718-4FDF-9EB6-196A7B4ED026}"/>
                </a:ext>
              </a:extLst>
            </p:cNvPr>
            <p:cNvSpPr/>
            <p:nvPr/>
          </p:nvSpPr>
          <p:spPr>
            <a:xfrm>
              <a:off x="6459390" y="5135594"/>
              <a:ext cx="1301783" cy="527765"/>
            </a:xfrm>
            <a:prstGeom prst="rect">
              <a:avLst/>
            </a:prstGeom>
            <a:solidFill>
              <a:schemeClr val="bg2">
                <a:lumMod val="75000"/>
              </a:schemeClr>
            </a:solid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Gevinst 6</a:t>
              </a:r>
            </a:p>
            <a:p>
              <a:pPr algn="ctr">
                <a:spcBef>
                  <a:spcPts val="0"/>
                </a:spcBef>
              </a:pPr>
              <a:r>
                <a:rPr lang="da-DK" sz="800" dirty="0">
                  <a:solidFill>
                    <a:schemeClr val="bg1"/>
                  </a:solidFill>
                </a:rPr>
                <a:t>(først mulig senere)</a:t>
              </a:r>
            </a:p>
          </p:txBody>
        </p:sp>
        <p:sp>
          <p:nvSpPr>
            <p:cNvPr id="41" name="Rektangel 58">
              <a:extLst>
                <a:ext uri="{FF2B5EF4-FFF2-40B4-BE49-F238E27FC236}">
                  <a16:creationId xmlns:a16="http://schemas.microsoft.com/office/drawing/2014/main" id="{6C7F0240-BBA7-4568-82FB-392C8CEFF39F}"/>
                </a:ext>
              </a:extLst>
            </p:cNvPr>
            <p:cNvSpPr/>
            <p:nvPr/>
          </p:nvSpPr>
          <p:spPr>
            <a:xfrm>
              <a:off x="8287074" y="2702257"/>
              <a:ext cx="1301783" cy="527765"/>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Gevinst 3</a:t>
              </a:r>
            </a:p>
          </p:txBody>
        </p:sp>
        <p:sp>
          <p:nvSpPr>
            <p:cNvPr id="42" name="Rektangel 64">
              <a:extLst>
                <a:ext uri="{FF2B5EF4-FFF2-40B4-BE49-F238E27FC236}">
                  <a16:creationId xmlns:a16="http://schemas.microsoft.com/office/drawing/2014/main" id="{40530B88-1527-4E58-B0F3-26ABD7298269}"/>
                </a:ext>
              </a:extLst>
            </p:cNvPr>
            <p:cNvSpPr/>
            <p:nvPr/>
          </p:nvSpPr>
          <p:spPr>
            <a:xfrm>
              <a:off x="8287074" y="3310526"/>
              <a:ext cx="1301783" cy="527765"/>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solidFill>
                    <a:schemeClr val="bg1"/>
                  </a:solidFill>
                </a:rPr>
                <a:t>Gevinst 4</a:t>
              </a:r>
            </a:p>
          </p:txBody>
        </p:sp>
        <p:sp>
          <p:nvSpPr>
            <p:cNvPr id="43" name="Rektangel 75">
              <a:extLst>
                <a:ext uri="{FF2B5EF4-FFF2-40B4-BE49-F238E27FC236}">
                  <a16:creationId xmlns:a16="http://schemas.microsoft.com/office/drawing/2014/main" id="{1891F81D-147F-44DF-B46D-09346D0C251B}"/>
                </a:ext>
              </a:extLst>
            </p:cNvPr>
            <p:cNvSpPr/>
            <p:nvPr/>
          </p:nvSpPr>
          <p:spPr>
            <a:xfrm>
              <a:off x="10121453" y="2702257"/>
              <a:ext cx="1301783" cy="527765"/>
            </a:xfrm>
            <a:prstGeom prst="rect">
              <a:avLst/>
            </a:prstGeom>
            <a:solidFill>
              <a:srgbClr val="F291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0"/>
                </a:spcBef>
              </a:pPr>
              <a:r>
                <a:rPr lang="da-DK" sz="800" dirty="0"/>
                <a:t>Projektets formål</a:t>
              </a:r>
            </a:p>
          </p:txBody>
        </p:sp>
        <p:sp>
          <p:nvSpPr>
            <p:cNvPr id="44" name="Isosceles Triangle 33">
              <a:extLst>
                <a:ext uri="{FF2B5EF4-FFF2-40B4-BE49-F238E27FC236}">
                  <a16:creationId xmlns:a16="http://schemas.microsoft.com/office/drawing/2014/main" id="{3D437EFC-32C7-4DBD-9276-D9B06FC0F740}"/>
                </a:ext>
              </a:extLst>
            </p:cNvPr>
            <p:cNvSpPr/>
            <p:nvPr/>
          </p:nvSpPr>
          <p:spPr bwMode="auto">
            <a:xfrm rot="10800000">
              <a:off x="5163405" y="1943501"/>
              <a:ext cx="231696" cy="68440"/>
            </a:xfrm>
            <a:prstGeom prst="triangle">
              <a:avLst/>
            </a:prstGeom>
            <a:solidFill>
              <a:srgbClr val="A8BDC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45" name="Isosceles Triangle 34">
              <a:extLst>
                <a:ext uri="{FF2B5EF4-FFF2-40B4-BE49-F238E27FC236}">
                  <a16:creationId xmlns:a16="http://schemas.microsoft.com/office/drawing/2014/main" id="{D2688968-86B6-4BE6-904C-CB0D7A86090F}"/>
                </a:ext>
              </a:extLst>
            </p:cNvPr>
            <p:cNvSpPr/>
            <p:nvPr/>
          </p:nvSpPr>
          <p:spPr bwMode="auto">
            <a:xfrm rot="10800000">
              <a:off x="7911565" y="1943501"/>
              <a:ext cx="231696" cy="68440"/>
            </a:xfrm>
            <a:prstGeom prst="triangle">
              <a:avLst/>
            </a:prstGeom>
            <a:solidFill>
              <a:schemeClr val="bg2">
                <a:lumMod val="75000"/>
              </a:schemeClr>
            </a:solidFill>
            <a:ln w="285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46" name="Isosceles Triangle 35">
              <a:extLst>
                <a:ext uri="{FF2B5EF4-FFF2-40B4-BE49-F238E27FC236}">
                  <a16:creationId xmlns:a16="http://schemas.microsoft.com/office/drawing/2014/main" id="{06DD4007-7C45-41D4-AE22-9DDF7209CBA0}"/>
                </a:ext>
              </a:extLst>
            </p:cNvPr>
            <p:cNvSpPr/>
            <p:nvPr/>
          </p:nvSpPr>
          <p:spPr bwMode="auto">
            <a:xfrm rot="10800000">
              <a:off x="10656497" y="1943501"/>
              <a:ext cx="231696" cy="68440"/>
            </a:xfrm>
            <a:prstGeom prst="triangle">
              <a:avLst/>
            </a:prstGeom>
            <a:solidFill>
              <a:srgbClr val="AD6803"/>
            </a:solidFill>
            <a:ln w="2857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cxnSp>
          <p:nvCxnSpPr>
            <p:cNvPr id="47" name="Connector: Elbow 36">
              <a:extLst>
                <a:ext uri="{FF2B5EF4-FFF2-40B4-BE49-F238E27FC236}">
                  <a16:creationId xmlns:a16="http://schemas.microsoft.com/office/drawing/2014/main" id="{6B7BD673-B1EA-46AF-801B-A8173C1F620D}"/>
                </a:ext>
              </a:extLst>
            </p:cNvPr>
            <p:cNvCxnSpPr>
              <a:stCxn id="40" idx="3"/>
              <a:endCxn id="43" idx="2"/>
            </p:cNvCxnSpPr>
            <p:nvPr/>
          </p:nvCxnSpPr>
          <p:spPr bwMode="auto">
            <a:xfrm flipV="1">
              <a:off x="7761173" y="3230022"/>
              <a:ext cx="3011171" cy="2169455"/>
            </a:xfrm>
            <a:prstGeom prst="bentConnector2">
              <a:avLst/>
            </a:prstGeom>
            <a:solidFill>
              <a:schemeClr val="accent1"/>
            </a:solidFill>
            <a:ln w="28575" cap="flat" cmpd="sng" algn="ctr">
              <a:solidFill>
                <a:schemeClr val="bg1">
                  <a:lumMod val="65000"/>
                </a:schemeClr>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37">
              <a:extLst>
                <a:ext uri="{FF2B5EF4-FFF2-40B4-BE49-F238E27FC236}">
                  <a16:creationId xmlns:a16="http://schemas.microsoft.com/office/drawing/2014/main" id="{99FBCD52-F23A-4EF4-B387-1F280801DA29}"/>
                </a:ext>
              </a:extLst>
            </p:cNvPr>
            <p:cNvCxnSpPr>
              <a:cxnSpLocks/>
            </p:cNvCxnSpPr>
            <p:nvPr/>
          </p:nvCxnSpPr>
          <p:spPr bwMode="auto">
            <a:xfrm>
              <a:off x="9588856" y="2864923"/>
              <a:ext cx="532596"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Connector: Elbow 38">
              <a:extLst>
                <a:ext uri="{FF2B5EF4-FFF2-40B4-BE49-F238E27FC236}">
                  <a16:creationId xmlns:a16="http://schemas.microsoft.com/office/drawing/2014/main" id="{0E57BAF6-DF48-4561-B518-ECBB7A2773CA}"/>
                </a:ext>
              </a:extLst>
            </p:cNvPr>
            <p:cNvCxnSpPr>
              <a:stCxn id="36" idx="3"/>
              <a:endCxn id="38" idx="1"/>
            </p:cNvCxnSpPr>
            <p:nvPr/>
          </p:nvCxnSpPr>
          <p:spPr bwMode="auto">
            <a:xfrm flipV="1">
              <a:off x="5930143" y="2357805"/>
              <a:ext cx="529247" cy="377363"/>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39">
              <a:extLst>
                <a:ext uri="{FF2B5EF4-FFF2-40B4-BE49-F238E27FC236}">
                  <a16:creationId xmlns:a16="http://schemas.microsoft.com/office/drawing/2014/main" id="{5B1057FC-33A8-4B27-A255-38D680C2A64C}"/>
                </a:ext>
              </a:extLst>
            </p:cNvPr>
            <p:cNvCxnSpPr>
              <a:cxnSpLocks/>
              <a:stCxn id="34" idx="3"/>
            </p:cNvCxnSpPr>
            <p:nvPr/>
          </p:nvCxnSpPr>
          <p:spPr bwMode="auto">
            <a:xfrm flipV="1">
              <a:off x="5930143" y="2379810"/>
              <a:ext cx="503572" cy="1881494"/>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onnector: Elbow 40">
              <a:extLst>
                <a:ext uri="{FF2B5EF4-FFF2-40B4-BE49-F238E27FC236}">
                  <a16:creationId xmlns:a16="http://schemas.microsoft.com/office/drawing/2014/main" id="{BC0C341A-B947-47AE-AAAC-CAC64DF9D911}"/>
                </a:ext>
              </a:extLst>
            </p:cNvPr>
            <p:cNvCxnSpPr>
              <a:cxnSpLocks/>
              <a:stCxn id="35" idx="3"/>
            </p:cNvCxnSpPr>
            <p:nvPr/>
          </p:nvCxnSpPr>
          <p:spPr bwMode="auto">
            <a:xfrm>
              <a:off x="5930143" y="5132921"/>
              <a:ext cx="503572" cy="344849"/>
            </a:xfrm>
            <a:prstGeom prst="bentConnector3">
              <a:avLst/>
            </a:prstGeom>
            <a:solidFill>
              <a:schemeClr val="accent1"/>
            </a:solidFill>
            <a:ln w="28575" cap="flat" cmpd="sng" algn="ctr">
              <a:solidFill>
                <a:schemeClr val="bg1">
                  <a:lumMod val="65000"/>
                </a:schemeClr>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Connector: Elbow 41">
              <a:extLst>
                <a:ext uri="{FF2B5EF4-FFF2-40B4-BE49-F238E27FC236}">
                  <a16:creationId xmlns:a16="http://schemas.microsoft.com/office/drawing/2014/main" id="{20692E40-5AD6-40C3-842D-586D4428D00D}"/>
                </a:ext>
              </a:extLst>
            </p:cNvPr>
            <p:cNvCxnSpPr>
              <a:cxnSpLocks/>
            </p:cNvCxnSpPr>
            <p:nvPr/>
          </p:nvCxnSpPr>
          <p:spPr bwMode="auto">
            <a:xfrm flipV="1">
              <a:off x="5930143" y="4307855"/>
              <a:ext cx="529247" cy="589984"/>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Connector: Elbow 42">
              <a:extLst>
                <a:ext uri="{FF2B5EF4-FFF2-40B4-BE49-F238E27FC236}">
                  <a16:creationId xmlns:a16="http://schemas.microsoft.com/office/drawing/2014/main" id="{535F6B8C-92BB-452A-92C9-CDCB5B10FCDE}"/>
                </a:ext>
              </a:extLst>
            </p:cNvPr>
            <p:cNvCxnSpPr>
              <a:cxnSpLocks/>
            </p:cNvCxnSpPr>
            <p:nvPr/>
          </p:nvCxnSpPr>
          <p:spPr bwMode="auto">
            <a:xfrm>
              <a:off x="5930143" y="3499745"/>
              <a:ext cx="529247" cy="589984"/>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Connector: Elbow 43">
              <a:extLst>
                <a:ext uri="{FF2B5EF4-FFF2-40B4-BE49-F238E27FC236}">
                  <a16:creationId xmlns:a16="http://schemas.microsoft.com/office/drawing/2014/main" id="{93AD011C-628D-41B1-8CB3-84BB7177A54B}"/>
                </a:ext>
              </a:extLst>
            </p:cNvPr>
            <p:cNvCxnSpPr>
              <a:stCxn id="38" idx="3"/>
              <a:endCxn id="41" idx="1"/>
            </p:cNvCxnSpPr>
            <p:nvPr/>
          </p:nvCxnSpPr>
          <p:spPr bwMode="auto">
            <a:xfrm>
              <a:off x="7761173" y="2357805"/>
              <a:ext cx="525901" cy="527764"/>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or: Elbow 44">
              <a:extLst>
                <a:ext uri="{FF2B5EF4-FFF2-40B4-BE49-F238E27FC236}">
                  <a16:creationId xmlns:a16="http://schemas.microsoft.com/office/drawing/2014/main" id="{5368B8E9-348C-49D0-BE61-40C44752C552}"/>
                </a:ext>
              </a:extLst>
            </p:cNvPr>
            <p:cNvCxnSpPr>
              <a:stCxn id="37" idx="3"/>
              <a:endCxn id="41" idx="1"/>
            </p:cNvCxnSpPr>
            <p:nvPr/>
          </p:nvCxnSpPr>
          <p:spPr bwMode="auto">
            <a:xfrm flipV="1">
              <a:off x="7761173" y="3103542"/>
              <a:ext cx="525901" cy="1016195"/>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Connector: Elbow 45">
              <a:extLst>
                <a:ext uri="{FF2B5EF4-FFF2-40B4-BE49-F238E27FC236}">
                  <a16:creationId xmlns:a16="http://schemas.microsoft.com/office/drawing/2014/main" id="{3C87314C-B5E4-4AFD-9E7F-4C0CC170337E}"/>
                </a:ext>
              </a:extLst>
            </p:cNvPr>
            <p:cNvCxnSpPr>
              <a:cxnSpLocks/>
              <a:stCxn id="37" idx="3"/>
              <a:endCxn id="42" idx="1"/>
            </p:cNvCxnSpPr>
            <p:nvPr/>
          </p:nvCxnSpPr>
          <p:spPr bwMode="auto">
            <a:xfrm flipV="1">
              <a:off x="7761173" y="3574409"/>
              <a:ext cx="525901" cy="673241"/>
            </a:xfrm>
            <a:prstGeom prst="bentConnector3">
              <a:avLst>
                <a:gd name="adj1" fmla="val 72139"/>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Connector: Elbow 46">
              <a:extLst>
                <a:ext uri="{FF2B5EF4-FFF2-40B4-BE49-F238E27FC236}">
                  <a16:creationId xmlns:a16="http://schemas.microsoft.com/office/drawing/2014/main" id="{2648F054-0DB2-4B55-9667-338A3EC5CBC9}"/>
                </a:ext>
              </a:extLst>
            </p:cNvPr>
            <p:cNvCxnSpPr>
              <a:cxnSpLocks/>
              <a:stCxn id="42" idx="3"/>
            </p:cNvCxnSpPr>
            <p:nvPr/>
          </p:nvCxnSpPr>
          <p:spPr bwMode="auto">
            <a:xfrm flipV="1">
              <a:off x="9588856" y="3076804"/>
              <a:ext cx="532596" cy="497605"/>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Connector: Elbow 47">
              <a:extLst>
                <a:ext uri="{FF2B5EF4-FFF2-40B4-BE49-F238E27FC236}">
                  <a16:creationId xmlns:a16="http://schemas.microsoft.com/office/drawing/2014/main" id="{1218B192-C9F9-4680-A6D4-F0CAFD81E2D7}"/>
                </a:ext>
              </a:extLst>
            </p:cNvPr>
            <p:cNvCxnSpPr>
              <a:stCxn id="30" idx="3"/>
              <a:endCxn id="33" idx="1"/>
            </p:cNvCxnSpPr>
            <p:nvPr/>
          </p:nvCxnSpPr>
          <p:spPr bwMode="auto">
            <a:xfrm>
              <a:off x="4099112" y="3270340"/>
              <a:ext cx="529248" cy="179988"/>
            </a:xfrm>
            <a:prstGeom prst="bentConnector3">
              <a:avLst>
                <a:gd name="adj1" fmla="val 5733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Connector: Elbow 48">
              <a:extLst>
                <a:ext uri="{FF2B5EF4-FFF2-40B4-BE49-F238E27FC236}">
                  <a16:creationId xmlns:a16="http://schemas.microsoft.com/office/drawing/2014/main" id="{DC7610F0-0579-4E2C-AB93-A71C312D5F42}"/>
                </a:ext>
              </a:extLst>
            </p:cNvPr>
            <p:cNvCxnSpPr>
              <a:stCxn id="31" idx="3"/>
              <a:endCxn id="36" idx="1"/>
            </p:cNvCxnSpPr>
            <p:nvPr/>
          </p:nvCxnSpPr>
          <p:spPr bwMode="auto">
            <a:xfrm flipV="1">
              <a:off x="4099112" y="2735167"/>
              <a:ext cx="529248" cy="1073315"/>
            </a:xfrm>
            <a:prstGeom prst="bentConnector3">
              <a:avLst>
                <a:gd name="adj1" fmla="val 3603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Connector: Elbow 49">
              <a:extLst>
                <a:ext uri="{FF2B5EF4-FFF2-40B4-BE49-F238E27FC236}">
                  <a16:creationId xmlns:a16="http://schemas.microsoft.com/office/drawing/2014/main" id="{F4541447-E92B-438B-8BF3-D4BD76F80D94}"/>
                </a:ext>
              </a:extLst>
            </p:cNvPr>
            <p:cNvCxnSpPr>
              <a:cxnSpLocks/>
            </p:cNvCxnSpPr>
            <p:nvPr/>
          </p:nvCxnSpPr>
          <p:spPr bwMode="auto">
            <a:xfrm flipV="1">
              <a:off x="4099112" y="3643316"/>
              <a:ext cx="529248" cy="348508"/>
            </a:xfrm>
            <a:prstGeom prst="bentConnector3">
              <a:avLst>
                <a:gd name="adj1" fmla="val 5733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or: Elbow 50">
              <a:extLst>
                <a:ext uri="{FF2B5EF4-FFF2-40B4-BE49-F238E27FC236}">
                  <a16:creationId xmlns:a16="http://schemas.microsoft.com/office/drawing/2014/main" id="{1E44D364-8C13-45BE-96CE-578D7DA79571}"/>
                </a:ext>
              </a:extLst>
            </p:cNvPr>
            <p:cNvCxnSpPr>
              <a:stCxn id="32" idx="3"/>
              <a:endCxn id="35" idx="1"/>
            </p:cNvCxnSpPr>
            <p:nvPr/>
          </p:nvCxnSpPr>
          <p:spPr bwMode="auto">
            <a:xfrm>
              <a:off x="4099112" y="4567431"/>
              <a:ext cx="529248" cy="456719"/>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or: Elbow 51">
              <a:extLst>
                <a:ext uri="{FF2B5EF4-FFF2-40B4-BE49-F238E27FC236}">
                  <a16:creationId xmlns:a16="http://schemas.microsoft.com/office/drawing/2014/main" id="{C6EDD35A-83C4-4883-B072-C9A75F11DFE6}"/>
                </a:ext>
              </a:extLst>
            </p:cNvPr>
            <p:cNvCxnSpPr>
              <a:cxnSpLocks/>
              <a:endCxn id="34" idx="1"/>
            </p:cNvCxnSpPr>
            <p:nvPr/>
          </p:nvCxnSpPr>
          <p:spPr bwMode="auto">
            <a:xfrm flipV="1">
              <a:off x="4099112" y="4261304"/>
              <a:ext cx="529248" cy="168992"/>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or: Elbow 52">
              <a:extLst>
                <a:ext uri="{FF2B5EF4-FFF2-40B4-BE49-F238E27FC236}">
                  <a16:creationId xmlns:a16="http://schemas.microsoft.com/office/drawing/2014/main" id="{697AB2B7-A04F-426C-8572-D6B5184864C7}"/>
                </a:ext>
              </a:extLst>
            </p:cNvPr>
            <p:cNvCxnSpPr>
              <a:stCxn id="14" idx="3"/>
              <a:endCxn id="32" idx="1"/>
            </p:cNvCxnSpPr>
            <p:nvPr/>
          </p:nvCxnSpPr>
          <p:spPr bwMode="auto">
            <a:xfrm>
              <a:off x="2063226" y="4182776"/>
              <a:ext cx="734104" cy="304168"/>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or: Elbow 53">
              <a:extLst>
                <a:ext uri="{FF2B5EF4-FFF2-40B4-BE49-F238E27FC236}">
                  <a16:creationId xmlns:a16="http://schemas.microsoft.com/office/drawing/2014/main" id="{EA85E52D-9423-4FE2-956E-D3CD047BDF4E}"/>
                </a:ext>
              </a:extLst>
            </p:cNvPr>
            <p:cNvCxnSpPr>
              <a:stCxn id="15" idx="3"/>
              <a:endCxn id="31" idx="1"/>
            </p:cNvCxnSpPr>
            <p:nvPr/>
          </p:nvCxnSpPr>
          <p:spPr bwMode="auto">
            <a:xfrm>
              <a:off x="2063226" y="3574441"/>
              <a:ext cx="734104" cy="428122"/>
            </a:xfrm>
            <a:prstGeom prst="bentConnector3">
              <a:avLst>
                <a:gd name="adj1" fmla="val 32026"/>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Connector: Elbow 54">
              <a:extLst>
                <a:ext uri="{FF2B5EF4-FFF2-40B4-BE49-F238E27FC236}">
                  <a16:creationId xmlns:a16="http://schemas.microsoft.com/office/drawing/2014/main" id="{D318E909-FF19-4178-9C2F-0B134983CA3C}"/>
                </a:ext>
              </a:extLst>
            </p:cNvPr>
            <p:cNvCxnSpPr>
              <a:stCxn id="17" idx="3"/>
              <a:endCxn id="31" idx="1"/>
            </p:cNvCxnSpPr>
            <p:nvPr/>
          </p:nvCxnSpPr>
          <p:spPr bwMode="auto">
            <a:xfrm>
              <a:off x="2063226" y="2357838"/>
              <a:ext cx="734104" cy="1353237"/>
            </a:xfrm>
            <a:prstGeom prst="bentConnector3">
              <a:avLst>
                <a:gd name="adj1" fmla="val 69384"/>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Connector: Elbow 55">
              <a:extLst>
                <a:ext uri="{FF2B5EF4-FFF2-40B4-BE49-F238E27FC236}">
                  <a16:creationId xmlns:a16="http://schemas.microsoft.com/office/drawing/2014/main" id="{8470792A-E92D-4C41-9251-9F6F7F018A51}"/>
                </a:ext>
              </a:extLst>
            </p:cNvPr>
            <p:cNvCxnSpPr>
              <a:stCxn id="16" idx="3"/>
              <a:endCxn id="31" idx="1"/>
            </p:cNvCxnSpPr>
            <p:nvPr/>
          </p:nvCxnSpPr>
          <p:spPr bwMode="auto">
            <a:xfrm>
              <a:off x="2063226" y="3048471"/>
              <a:ext cx="734104" cy="830139"/>
            </a:xfrm>
            <a:prstGeom prst="bentConnector3">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Connector: Elbow 56">
              <a:extLst>
                <a:ext uri="{FF2B5EF4-FFF2-40B4-BE49-F238E27FC236}">
                  <a16:creationId xmlns:a16="http://schemas.microsoft.com/office/drawing/2014/main" id="{844C0975-196E-4012-8965-08EBF8AC121C}"/>
                </a:ext>
              </a:extLst>
            </p:cNvPr>
            <p:cNvCxnSpPr>
              <a:cxnSpLocks/>
              <a:endCxn id="30" idx="1"/>
            </p:cNvCxnSpPr>
            <p:nvPr/>
          </p:nvCxnSpPr>
          <p:spPr bwMode="auto">
            <a:xfrm>
              <a:off x="2063226" y="2884798"/>
              <a:ext cx="734104" cy="385542"/>
            </a:xfrm>
            <a:prstGeom prst="bentConnector3">
              <a:avLst>
                <a:gd name="adj1" fmla="val 83261"/>
              </a:avLst>
            </a:prstGeom>
            <a:solidFill>
              <a:schemeClr val="accent1"/>
            </a:solidFill>
            <a:ln w="2857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603519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3A2B4-185E-45D6-A606-138B000C124C}"/>
              </a:ext>
            </a:extLst>
          </p:cNvPr>
          <p:cNvSpPr>
            <a:spLocks noGrp="1"/>
          </p:cNvSpPr>
          <p:nvPr>
            <p:ph sz="half" idx="1"/>
          </p:nvPr>
        </p:nvSpPr>
        <p:spPr>
          <a:xfrm>
            <a:off x="701676" y="1450800"/>
            <a:ext cx="7410548" cy="4464000"/>
          </a:xfrm>
        </p:spPr>
        <p:txBody>
          <a:bodyPr/>
          <a:lstStyle/>
          <a:p>
            <a:r>
              <a:rPr lang="da-DK" dirty="0"/>
              <a:t>At projektet bliver helt skarp på de styrende gevinster, som skal skabe værdien af projektet</a:t>
            </a:r>
          </a:p>
          <a:p>
            <a:r>
              <a:rPr lang="da-DK" dirty="0"/>
              <a:t>At seniorbruger/gevinstejer og eventuelle lokale gevinstejere formulerer de detaljerede beskrivelser af projektets styrende gevinster</a:t>
            </a:r>
          </a:p>
          <a:p>
            <a:r>
              <a:rPr lang="da-DK" dirty="0"/>
              <a:t>At få vurderet og dokumenteret potentialet i gevinsterne</a:t>
            </a:r>
          </a:p>
          <a:p>
            <a:r>
              <a:rPr lang="da-DK" dirty="0"/>
              <a:t>At identificere tidlige indikatorer for gevinsterne</a:t>
            </a:r>
          </a:p>
          <a:p>
            <a:endParaRPr lang="da-DK" dirty="0"/>
          </a:p>
          <a:p>
            <a:endParaRPr lang="da-DK" dirty="0"/>
          </a:p>
        </p:txBody>
      </p:sp>
      <p:sp>
        <p:nvSpPr>
          <p:cNvPr id="4" name="Slide Number Placeholder 3">
            <a:extLst>
              <a:ext uri="{FF2B5EF4-FFF2-40B4-BE49-F238E27FC236}">
                <a16:creationId xmlns:a16="http://schemas.microsoft.com/office/drawing/2014/main" id="{6A6C2097-385B-4E25-A306-ECAAC1DA574E}"/>
              </a:ext>
            </a:extLst>
          </p:cNvPr>
          <p:cNvSpPr>
            <a:spLocks noGrp="1"/>
          </p:cNvSpPr>
          <p:nvPr>
            <p:ph type="sldNum" sz="quarter" idx="12"/>
          </p:nvPr>
        </p:nvSpPr>
        <p:spPr/>
        <p:txBody>
          <a:bodyPr/>
          <a:lstStyle/>
          <a:p>
            <a:fld id="{80AE25ED-097C-4BDC-A7CE-FA97BD9CA3B5}" type="slidenum">
              <a:rPr lang="da-DK" smtClean="0"/>
              <a:pPr/>
              <a:t>44</a:t>
            </a:fld>
            <a:endParaRPr lang="da-DK" dirty="0"/>
          </a:p>
        </p:txBody>
      </p:sp>
      <p:sp>
        <p:nvSpPr>
          <p:cNvPr id="5" name="Title 4">
            <a:extLst>
              <a:ext uri="{FF2B5EF4-FFF2-40B4-BE49-F238E27FC236}">
                <a16:creationId xmlns:a16="http://schemas.microsoft.com/office/drawing/2014/main" id="{DFD5B870-46CD-4154-87D0-41015F2125F7}"/>
              </a:ext>
            </a:extLst>
          </p:cNvPr>
          <p:cNvSpPr>
            <a:spLocks noGrp="1"/>
          </p:cNvSpPr>
          <p:nvPr>
            <p:ph type="title"/>
          </p:nvPr>
        </p:nvSpPr>
        <p:spPr/>
        <p:txBody>
          <a:bodyPr/>
          <a:lstStyle/>
          <a:p>
            <a:r>
              <a:rPr lang="da-DK" dirty="0"/>
              <a:t>Formål med workshoppen</a:t>
            </a:r>
            <a:br>
              <a:rPr lang="da-DK" dirty="0"/>
            </a:br>
            <a:endParaRPr lang="da-DK" dirty="0"/>
          </a:p>
        </p:txBody>
      </p:sp>
      <p:sp>
        <p:nvSpPr>
          <p:cNvPr id="6" name="TextBox 5">
            <a:extLst>
              <a:ext uri="{FF2B5EF4-FFF2-40B4-BE49-F238E27FC236}">
                <a16:creationId xmlns:a16="http://schemas.microsoft.com/office/drawing/2014/main" id="{5893F7F3-9F11-42D5-BBE1-10A935E20431}"/>
              </a:ext>
            </a:extLst>
          </p:cNvPr>
          <p:cNvSpPr txBox="1"/>
          <p:nvPr/>
        </p:nvSpPr>
        <p:spPr>
          <a:xfrm>
            <a:off x="695325" y="5911850"/>
            <a:ext cx="6624811" cy="153888"/>
          </a:xfrm>
          <a:prstGeom prst="rect">
            <a:avLst/>
          </a:prstGeom>
          <a:noFill/>
        </p:spPr>
        <p:txBody>
          <a:bodyPr wrap="square" lIns="0" tIns="0" rIns="0" bIns="0" rtlCol="0">
            <a:spAutoFit/>
          </a:bodyPr>
          <a:lstStyle/>
          <a:p>
            <a:pPr>
              <a:lnSpc>
                <a:spcPct val="100000"/>
              </a:lnSpc>
              <a:spcBef>
                <a:spcPts val="1100"/>
              </a:spcBef>
            </a:pPr>
            <a:r>
              <a:rPr lang="da-DK" sz="1000" dirty="0"/>
              <a:t>Standard præsentationsmateriale til gevinstbeskrivelsesworkshop</a:t>
            </a:r>
          </a:p>
        </p:txBody>
      </p:sp>
      <p:sp>
        <p:nvSpPr>
          <p:cNvPr id="7" name="TextBox 6">
            <a:extLst>
              <a:ext uri="{FF2B5EF4-FFF2-40B4-BE49-F238E27FC236}">
                <a16:creationId xmlns:a16="http://schemas.microsoft.com/office/drawing/2014/main" id="{E992139B-4B33-442A-827F-6DCC3AA64A20}"/>
              </a:ext>
            </a:extLst>
          </p:cNvPr>
          <p:cNvSpPr txBox="1"/>
          <p:nvPr/>
        </p:nvSpPr>
        <p:spPr>
          <a:xfrm>
            <a:off x="9408808" y="412750"/>
            <a:ext cx="2088232" cy="184666"/>
          </a:xfrm>
          <a:prstGeom prst="rect">
            <a:avLst/>
          </a:prstGeom>
          <a:noFill/>
        </p:spPr>
        <p:txBody>
          <a:bodyPr wrap="square" lIns="0" tIns="0" rIns="0" bIns="0" rtlCol="0">
            <a:spAutoFit/>
          </a:bodyPr>
          <a:lstStyle/>
          <a:p>
            <a:pPr algn="ctr">
              <a:lnSpc>
                <a:spcPct val="100000"/>
              </a:lnSpc>
              <a:spcBef>
                <a:spcPts val="1100"/>
              </a:spcBef>
            </a:pPr>
            <a:r>
              <a:rPr lang="da-DK" sz="1200" i="1" dirty="0">
                <a:solidFill>
                  <a:schemeClr val="tx2"/>
                </a:solidFill>
              </a:rPr>
              <a:t>Gevinstbeskrivelsesworkshop</a:t>
            </a:r>
            <a:endParaRPr lang="da-DK" sz="1400" i="1" dirty="0">
              <a:solidFill>
                <a:schemeClr val="tx2"/>
              </a:solidFill>
            </a:endParaRPr>
          </a:p>
        </p:txBody>
      </p:sp>
    </p:spTree>
    <p:extLst>
      <p:ext uri="{BB962C8B-B14F-4D97-AF65-F5344CB8AC3E}">
        <p14:creationId xmlns:p14="http://schemas.microsoft.com/office/powerpoint/2010/main" val="2949706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7EB535-6B2C-4E73-8F81-C38FE20FC49D}"/>
              </a:ext>
            </a:extLst>
          </p:cNvPr>
          <p:cNvSpPr>
            <a:spLocks noGrp="1"/>
          </p:cNvSpPr>
          <p:nvPr>
            <p:ph sz="half" idx="1"/>
          </p:nvPr>
        </p:nvSpPr>
        <p:spPr>
          <a:xfrm>
            <a:off x="701675" y="1450800"/>
            <a:ext cx="5826373" cy="4464000"/>
          </a:xfrm>
        </p:spPr>
        <p:txBody>
          <a:bodyPr/>
          <a:lstStyle/>
          <a:p>
            <a:pPr fontAlgn="ctr"/>
            <a:r>
              <a:rPr lang="da-DK" dirty="0"/>
              <a:t>Velkomst og formålet med workshoppen</a:t>
            </a:r>
          </a:p>
          <a:p>
            <a:r>
              <a:rPr lang="da-DK" dirty="0"/>
              <a:t>Formålet med dagen og rollen som gevinstejer</a:t>
            </a:r>
          </a:p>
          <a:p>
            <a:r>
              <a:rPr lang="da-DK" dirty="0"/>
              <a:t>Kort gennemgang af gevinstkort og gevinstoversigt</a:t>
            </a:r>
          </a:p>
          <a:p>
            <a:r>
              <a:rPr lang="da-DK" dirty="0"/>
              <a:t>Øvelse: Gevinstrunde 1</a:t>
            </a:r>
          </a:p>
          <a:p>
            <a:r>
              <a:rPr lang="da-DK" kern="1200" dirty="0">
                <a:solidFill>
                  <a:srgbClr val="000000"/>
                </a:solidFill>
                <a:latin typeface="Arial" panose="020B0604020202020204" pitchFamily="34" charset="0"/>
              </a:rPr>
              <a:t>Øvelse: Gevinstrunde 2</a:t>
            </a:r>
            <a:endParaRPr lang="da-DK" sz="3200" dirty="0">
              <a:latin typeface="Arial" panose="020B0604020202020204" pitchFamily="34" charset="0"/>
            </a:endParaRPr>
          </a:p>
          <a:p>
            <a:r>
              <a:rPr lang="da-DK" kern="1200" dirty="0">
                <a:solidFill>
                  <a:srgbClr val="000000"/>
                </a:solidFill>
                <a:latin typeface="Arial" panose="020B0604020202020204" pitchFamily="34" charset="0"/>
              </a:rPr>
              <a:t>Opsamling og afrunding</a:t>
            </a:r>
            <a:endParaRPr lang="da-DK" sz="3200" dirty="0">
              <a:latin typeface="Arial" panose="020B0604020202020204" pitchFamily="34" charset="0"/>
            </a:endParaRPr>
          </a:p>
          <a:p>
            <a:endParaRPr lang="da-DK" dirty="0"/>
          </a:p>
        </p:txBody>
      </p:sp>
      <p:sp>
        <p:nvSpPr>
          <p:cNvPr id="4" name="Slide Number Placeholder 3">
            <a:extLst>
              <a:ext uri="{FF2B5EF4-FFF2-40B4-BE49-F238E27FC236}">
                <a16:creationId xmlns:a16="http://schemas.microsoft.com/office/drawing/2014/main" id="{417914D6-C17B-42FC-9C4E-7F30A9D478E2}"/>
              </a:ext>
            </a:extLst>
          </p:cNvPr>
          <p:cNvSpPr>
            <a:spLocks noGrp="1"/>
          </p:cNvSpPr>
          <p:nvPr>
            <p:ph type="sldNum" sz="quarter" idx="12"/>
          </p:nvPr>
        </p:nvSpPr>
        <p:spPr/>
        <p:txBody>
          <a:bodyPr/>
          <a:lstStyle/>
          <a:p>
            <a:fld id="{80AE25ED-097C-4BDC-A7CE-FA97BD9CA3B5}" type="slidenum">
              <a:rPr lang="da-DK" smtClean="0"/>
              <a:pPr/>
              <a:t>45</a:t>
            </a:fld>
            <a:endParaRPr lang="da-DK" dirty="0"/>
          </a:p>
        </p:txBody>
      </p:sp>
      <p:sp>
        <p:nvSpPr>
          <p:cNvPr id="5" name="Title 4">
            <a:extLst>
              <a:ext uri="{FF2B5EF4-FFF2-40B4-BE49-F238E27FC236}">
                <a16:creationId xmlns:a16="http://schemas.microsoft.com/office/drawing/2014/main" id="{C568FEF3-D88D-4FDA-903A-B620C593869A}"/>
              </a:ext>
            </a:extLst>
          </p:cNvPr>
          <p:cNvSpPr>
            <a:spLocks noGrp="1"/>
          </p:cNvSpPr>
          <p:nvPr>
            <p:ph type="title"/>
          </p:nvPr>
        </p:nvSpPr>
        <p:spPr/>
        <p:txBody>
          <a:bodyPr/>
          <a:lstStyle/>
          <a:p>
            <a:r>
              <a:rPr lang="da-DK" dirty="0"/>
              <a:t>Program for i dag</a:t>
            </a:r>
          </a:p>
        </p:txBody>
      </p:sp>
      <p:sp>
        <p:nvSpPr>
          <p:cNvPr id="9" name="TextBox 8">
            <a:extLst>
              <a:ext uri="{FF2B5EF4-FFF2-40B4-BE49-F238E27FC236}">
                <a16:creationId xmlns:a16="http://schemas.microsoft.com/office/drawing/2014/main" id="{3AD4E6CB-7822-4847-9A20-F1BAE4E64990}"/>
              </a:ext>
            </a:extLst>
          </p:cNvPr>
          <p:cNvSpPr txBox="1"/>
          <p:nvPr/>
        </p:nvSpPr>
        <p:spPr>
          <a:xfrm>
            <a:off x="695325" y="5911850"/>
            <a:ext cx="6624811" cy="153888"/>
          </a:xfrm>
          <a:prstGeom prst="rect">
            <a:avLst/>
          </a:prstGeom>
          <a:noFill/>
        </p:spPr>
        <p:txBody>
          <a:bodyPr wrap="square" lIns="0" tIns="0" rIns="0" bIns="0" rtlCol="0">
            <a:spAutoFit/>
          </a:bodyPr>
          <a:lstStyle/>
          <a:p>
            <a:pPr>
              <a:lnSpc>
                <a:spcPct val="100000"/>
              </a:lnSpc>
              <a:spcBef>
                <a:spcPts val="1100"/>
              </a:spcBef>
            </a:pPr>
            <a:r>
              <a:rPr lang="da-DK" sz="1000" dirty="0"/>
              <a:t>Standard præsentationsmateriale til gevinstbeskrivelsesworkshop</a:t>
            </a:r>
          </a:p>
        </p:txBody>
      </p:sp>
      <p:sp>
        <p:nvSpPr>
          <p:cNvPr id="6" name="TextBox 5">
            <a:extLst>
              <a:ext uri="{FF2B5EF4-FFF2-40B4-BE49-F238E27FC236}">
                <a16:creationId xmlns:a16="http://schemas.microsoft.com/office/drawing/2014/main" id="{722A40BD-7CA9-451C-92E0-9415956A325B}"/>
              </a:ext>
            </a:extLst>
          </p:cNvPr>
          <p:cNvSpPr txBox="1"/>
          <p:nvPr/>
        </p:nvSpPr>
        <p:spPr>
          <a:xfrm>
            <a:off x="9408808" y="412750"/>
            <a:ext cx="2088232" cy="184666"/>
          </a:xfrm>
          <a:prstGeom prst="rect">
            <a:avLst/>
          </a:prstGeom>
          <a:noFill/>
        </p:spPr>
        <p:txBody>
          <a:bodyPr wrap="square" lIns="0" tIns="0" rIns="0" bIns="0" rtlCol="0">
            <a:spAutoFit/>
          </a:bodyPr>
          <a:lstStyle/>
          <a:p>
            <a:pPr algn="ctr">
              <a:lnSpc>
                <a:spcPct val="100000"/>
              </a:lnSpc>
              <a:spcBef>
                <a:spcPts val="1100"/>
              </a:spcBef>
            </a:pPr>
            <a:r>
              <a:rPr lang="da-DK" sz="1200" i="1" dirty="0">
                <a:solidFill>
                  <a:schemeClr val="tx2"/>
                </a:solidFill>
              </a:rPr>
              <a:t>Gevinstbeskrivelsesworkshop</a:t>
            </a:r>
            <a:endParaRPr lang="da-DK" sz="1400" i="1" dirty="0">
              <a:solidFill>
                <a:schemeClr val="tx2"/>
              </a:solidFill>
            </a:endParaRPr>
          </a:p>
        </p:txBody>
      </p:sp>
    </p:spTree>
    <p:extLst>
      <p:ext uri="{BB962C8B-B14F-4D97-AF65-F5344CB8AC3E}">
        <p14:creationId xmlns:p14="http://schemas.microsoft.com/office/powerpoint/2010/main" val="438283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E2D36A-AAF7-4010-A353-D4F8351891F8}"/>
              </a:ext>
            </a:extLst>
          </p:cNvPr>
          <p:cNvSpPr>
            <a:spLocks noGrp="1"/>
          </p:cNvSpPr>
          <p:nvPr>
            <p:ph sz="half" idx="2"/>
          </p:nvPr>
        </p:nvSpPr>
        <p:spPr>
          <a:xfrm>
            <a:off x="695325" y="1450800"/>
            <a:ext cx="8497019" cy="4464000"/>
          </a:xfrm>
        </p:spPr>
        <p:txBody>
          <a:bodyPr/>
          <a:lstStyle/>
          <a:p>
            <a:pPr marL="0" indent="0">
              <a:buNone/>
            </a:pPr>
            <a:r>
              <a:rPr lang="da-DK" dirty="0"/>
              <a:t>Beskrivelser af projektets styrende gevinster herunder:</a:t>
            </a:r>
          </a:p>
          <a:p>
            <a:r>
              <a:rPr lang="da-DK" dirty="0"/>
              <a:t>Vurdering af gevinsternes potentiale, beskrivelse af faktorerne i estimaterne og angivelse af datakilderne til potentialevurderingerne</a:t>
            </a:r>
          </a:p>
          <a:p>
            <a:r>
              <a:rPr lang="da-DK" dirty="0"/>
              <a:t>Identificering af eventuelle lokale gevinstejere og notering af berørte organisationer</a:t>
            </a:r>
          </a:p>
          <a:p>
            <a:r>
              <a:rPr lang="da-DK" dirty="0"/>
              <a:t>Identificering af tidlige indikatorer for projektets gevinster</a:t>
            </a:r>
          </a:p>
          <a:p>
            <a:r>
              <a:rPr lang="da-DK" dirty="0"/>
              <a:t>Beskrivelse af risici for gevinsterne</a:t>
            </a:r>
          </a:p>
          <a:p>
            <a:endParaRPr lang="da-DK" dirty="0"/>
          </a:p>
          <a:p>
            <a:endParaRPr lang="da-DK" dirty="0"/>
          </a:p>
          <a:p>
            <a:endParaRPr lang="da-DK" dirty="0"/>
          </a:p>
          <a:p>
            <a:endParaRPr lang="da-DK" dirty="0"/>
          </a:p>
        </p:txBody>
      </p:sp>
      <p:sp>
        <p:nvSpPr>
          <p:cNvPr id="4" name="Slide Number Placeholder 3">
            <a:extLst>
              <a:ext uri="{FF2B5EF4-FFF2-40B4-BE49-F238E27FC236}">
                <a16:creationId xmlns:a16="http://schemas.microsoft.com/office/drawing/2014/main" id="{A824C646-C872-4A47-9AC5-4AF9B68E51DF}"/>
              </a:ext>
            </a:extLst>
          </p:cNvPr>
          <p:cNvSpPr>
            <a:spLocks noGrp="1"/>
          </p:cNvSpPr>
          <p:nvPr>
            <p:ph type="sldNum" sz="quarter" idx="12"/>
          </p:nvPr>
        </p:nvSpPr>
        <p:spPr/>
        <p:txBody>
          <a:bodyPr/>
          <a:lstStyle/>
          <a:p>
            <a:fld id="{80AE25ED-097C-4BDC-A7CE-FA97BD9CA3B5}" type="slidenum">
              <a:rPr lang="da-DK" smtClean="0"/>
              <a:pPr/>
              <a:t>46</a:t>
            </a:fld>
            <a:endParaRPr lang="da-DK" dirty="0"/>
          </a:p>
        </p:txBody>
      </p:sp>
      <p:sp>
        <p:nvSpPr>
          <p:cNvPr id="5" name="Title 4">
            <a:extLst>
              <a:ext uri="{FF2B5EF4-FFF2-40B4-BE49-F238E27FC236}">
                <a16:creationId xmlns:a16="http://schemas.microsoft.com/office/drawing/2014/main" id="{26E95827-A0D0-49FD-B5C2-2D5AD83C1D84}"/>
              </a:ext>
            </a:extLst>
          </p:cNvPr>
          <p:cNvSpPr>
            <a:spLocks noGrp="1"/>
          </p:cNvSpPr>
          <p:nvPr>
            <p:ph type="title"/>
          </p:nvPr>
        </p:nvSpPr>
        <p:spPr/>
        <p:txBody>
          <a:bodyPr/>
          <a:lstStyle/>
          <a:p>
            <a:r>
              <a:rPr lang="da-DK" dirty="0"/>
              <a:t>Hvad er outputtet efter workshoppen?</a:t>
            </a:r>
            <a:br>
              <a:rPr lang="da-DK" dirty="0"/>
            </a:br>
            <a:endParaRPr lang="da-DK" dirty="0"/>
          </a:p>
        </p:txBody>
      </p:sp>
      <p:sp>
        <p:nvSpPr>
          <p:cNvPr id="7" name="TextBox 6">
            <a:extLst>
              <a:ext uri="{FF2B5EF4-FFF2-40B4-BE49-F238E27FC236}">
                <a16:creationId xmlns:a16="http://schemas.microsoft.com/office/drawing/2014/main" id="{21BBCD33-7D4B-4FC6-9533-A5B8CB9C4917}"/>
              </a:ext>
            </a:extLst>
          </p:cNvPr>
          <p:cNvSpPr txBox="1"/>
          <p:nvPr/>
        </p:nvSpPr>
        <p:spPr>
          <a:xfrm>
            <a:off x="695325" y="5911850"/>
            <a:ext cx="6624811" cy="153888"/>
          </a:xfrm>
          <a:prstGeom prst="rect">
            <a:avLst/>
          </a:prstGeom>
          <a:noFill/>
        </p:spPr>
        <p:txBody>
          <a:bodyPr wrap="square" lIns="0" tIns="0" rIns="0" bIns="0" rtlCol="0">
            <a:spAutoFit/>
          </a:bodyPr>
          <a:lstStyle/>
          <a:p>
            <a:pPr>
              <a:lnSpc>
                <a:spcPct val="100000"/>
              </a:lnSpc>
              <a:spcBef>
                <a:spcPts val="1100"/>
              </a:spcBef>
            </a:pPr>
            <a:r>
              <a:rPr lang="da-DK" sz="1000" dirty="0"/>
              <a:t>Standard præsentationsmateriale til gevinstbeskrivelsesworkshop</a:t>
            </a:r>
          </a:p>
        </p:txBody>
      </p:sp>
      <p:sp>
        <p:nvSpPr>
          <p:cNvPr id="6" name="TextBox 5">
            <a:extLst>
              <a:ext uri="{FF2B5EF4-FFF2-40B4-BE49-F238E27FC236}">
                <a16:creationId xmlns:a16="http://schemas.microsoft.com/office/drawing/2014/main" id="{19476E35-47A5-4B71-BFF5-4A5AEB4640B8}"/>
              </a:ext>
            </a:extLst>
          </p:cNvPr>
          <p:cNvSpPr txBox="1"/>
          <p:nvPr/>
        </p:nvSpPr>
        <p:spPr>
          <a:xfrm>
            <a:off x="9408808" y="412750"/>
            <a:ext cx="2088232" cy="184666"/>
          </a:xfrm>
          <a:prstGeom prst="rect">
            <a:avLst/>
          </a:prstGeom>
          <a:noFill/>
        </p:spPr>
        <p:txBody>
          <a:bodyPr wrap="square" lIns="0" tIns="0" rIns="0" bIns="0" rtlCol="0">
            <a:spAutoFit/>
          </a:bodyPr>
          <a:lstStyle/>
          <a:p>
            <a:pPr algn="ctr">
              <a:lnSpc>
                <a:spcPct val="100000"/>
              </a:lnSpc>
              <a:spcBef>
                <a:spcPts val="1100"/>
              </a:spcBef>
            </a:pPr>
            <a:r>
              <a:rPr lang="da-DK" sz="1200" i="1" dirty="0">
                <a:solidFill>
                  <a:schemeClr val="tx2"/>
                </a:solidFill>
              </a:rPr>
              <a:t>Gevinstbeskrivelsesworkshop</a:t>
            </a:r>
            <a:endParaRPr lang="da-DK" sz="1400" i="1" dirty="0">
              <a:solidFill>
                <a:schemeClr val="tx2"/>
              </a:solidFill>
            </a:endParaRPr>
          </a:p>
        </p:txBody>
      </p:sp>
    </p:spTree>
    <p:extLst>
      <p:ext uri="{BB962C8B-B14F-4D97-AF65-F5344CB8AC3E}">
        <p14:creationId xmlns:p14="http://schemas.microsoft.com/office/powerpoint/2010/main" val="2509502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3A2B4-185E-45D6-A606-138B000C124C}"/>
              </a:ext>
            </a:extLst>
          </p:cNvPr>
          <p:cNvSpPr>
            <a:spLocks noGrp="1"/>
          </p:cNvSpPr>
          <p:nvPr>
            <p:ph sz="half" idx="1"/>
          </p:nvPr>
        </p:nvSpPr>
        <p:spPr>
          <a:xfrm>
            <a:off x="701676" y="1450800"/>
            <a:ext cx="7410548" cy="4464000"/>
          </a:xfrm>
        </p:spPr>
        <p:txBody>
          <a:bodyPr/>
          <a:lstStyle/>
          <a:p>
            <a:pPr marL="0" indent="0">
              <a:buNone/>
            </a:pPr>
            <a:r>
              <a:rPr lang="da-DK" dirty="0"/>
              <a:t>At sikre, at modtagerorganisationen har de optimale muligheder for at realisere de ønskede gevinster, ved at:</a:t>
            </a:r>
          </a:p>
          <a:p>
            <a:r>
              <a:rPr lang="da-DK" dirty="0"/>
              <a:t>Tydeliggøre projektets og modtagerorganisationens fælles ansvar for organisatorisk implementering og ibrugtagning af projektets løsninger</a:t>
            </a:r>
          </a:p>
          <a:p>
            <a:r>
              <a:rPr lang="da-DK" dirty="0"/>
              <a:t>Klargøre snittet imellem de implementeringsaktiviteter, der gennemføres som en del af projektet og med projektressourcer og de aktiviteter, som modtagerorganisationen skal stå for</a:t>
            </a:r>
          </a:p>
          <a:p>
            <a:r>
              <a:rPr lang="da-DK" dirty="0"/>
              <a:t>Formulere effektive og forpligtende implementeringsaktiviteter i modtagerorganisationen</a:t>
            </a:r>
          </a:p>
        </p:txBody>
      </p:sp>
      <p:sp>
        <p:nvSpPr>
          <p:cNvPr id="4" name="Slide Number Placeholder 3">
            <a:extLst>
              <a:ext uri="{FF2B5EF4-FFF2-40B4-BE49-F238E27FC236}">
                <a16:creationId xmlns:a16="http://schemas.microsoft.com/office/drawing/2014/main" id="{6A6C2097-385B-4E25-A306-ECAAC1DA574E}"/>
              </a:ext>
            </a:extLst>
          </p:cNvPr>
          <p:cNvSpPr>
            <a:spLocks noGrp="1"/>
          </p:cNvSpPr>
          <p:nvPr>
            <p:ph type="sldNum" sz="quarter" idx="12"/>
          </p:nvPr>
        </p:nvSpPr>
        <p:spPr/>
        <p:txBody>
          <a:bodyPr/>
          <a:lstStyle/>
          <a:p>
            <a:fld id="{80AE25ED-097C-4BDC-A7CE-FA97BD9CA3B5}" type="slidenum">
              <a:rPr lang="da-DK" smtClean="0"/>
              <a:pPr/>
              <a:t>47</a:t>
            </a:fld>
            <a:endParaRPr lang="da-DK" dirty="0"/>
          </a:p>
        </p:txBody>
      </p:sp>
      <p:sp>
        <p:nvSpPr>
          <p:cNvPr id="5" name="Title 4">
            <a:extLst>
              <a:ext uri="{FF2B5EF4-FFF2-40B4-BE49-F238E27FC236}">
                <a16:creationId xmlns:a16="http://schemas.microsoft.com/office/drawing/2014/main" id="{DFD5B870-46CD-4154-87D0-41015F2125F7}"/>
              </a:ext>
            </a:extLst>
          </p:cNvPr>
          <p:cNvSpPr>
            <a:spLocks noGrp="1"/>
          </p:cNvSpPr>
          <p:nvPr>
            <p:ph type="title"/>
          </p:nvPr>
        </p:nvSpPr>
        <p:spPr/>
        <p:txBody>
          <a:bodyPr/>
          <a:lstStyle/>
          <a:p>
            <a:r>
              <a:rPr lang="da-DK" dirty="0"/>
              <a:t>Formål med workshoppen</a:t>
            </a:r>
            <a:br>
              <a:rPr lang="da-DK" dirty="0"/>
            </a:br>
            <a:endParaRPr lang="da-DK" dirty="0"/>
          </a:p>
        </p:txBody>
      </p:sp>
      <p:sp>
        <p:nvSpPr>
          <p:cNvPr id="6" name="TextBox 5">
            <a:extLst>
              <a:ext uri="{FF2B5EF4-FFF2-40B4-BE49-F238E27FC236}">
                <a16:creationId xmlns:a16="http://schemas.microsoft.com/office/drawing/2014/main" id="{5893F7F3-9F11-42D5-BBE1-10A935E20431}"/>
              </a:ext>
            </a:extLst>
          </p:cNvPr>
          <p:cNvSpPr txBox="1"/>
          <p:nvPr/>
        </p:nvSpPr>
        <p:spPr>
          <a:xfrm>
            <a:off x="695325" y="5911850"/>
            <a:ext cx="6624811" cy="153888"/>
          </a:xfrm>
          <a:prstGeom prst="rect">
            <a:avLst/>
          </a:prstGeom>
          <a:noFill/>
        </p:spPr>
        <p:txBody>
          <a:bodyPr wrap="square" lIns="0" tIns="0" rIns="0" bIns="0" rtlCol="0">
            <a:spAutoFit/>
          </a:bodyPr>
          <a:lstStyle/>
          <a:p>
            <a:pPr>
              <a:lnSpc>
                <a:spcPct val="100000"/>
              </a:lnSpc>
              <a:spcBef>
                <a:spcPts val="1100"/>
              </a:spcBef>
            </a:pPr>
            <a:r>
              <a:rPr lang="da-DK" sz="1000" dirty="0"/>
              <a:t>Standard præsentationsmateriale til workshop, der har til formål at formulere implementeringsaktiviteter</a:t>
            </a:r>
          </a:p>
        </p:txBody>
      </p:sp>
      <p:sp>
        <p:nvSpPr>
          <p:cNvPr id="7" name="TextBox 6">
            <a:extLst>
              <a:ext uri="{FF2B5EF4-FFF2-40B4-BE49-F238E27FC236}">
                <a16:creationId xmlns:a16="http://schemas.microsoft.com/office/drawing/2014/main" id="{9E834CF2-4DAF-4485-9325-D71A3BE4814F}"/>
              </a:ext>
            </a:extLst>
          </p:cNvPr>
          <p:cNvSpPr txBox="1"/>
          <p:nvPr/>
        </p:nvSpPr>
        <p:spPr>
          <a:xfrm>
            <a:off x="9624392" y="412750"/>
            <a:ext cx="2088232" cy="369332"/>
          </a:xfrm>
          <a:prstGeom prst="rect">
            <a:avLst/>
          </a:prstGeom>
          <a:noFill/>
        </p:spPr>
        <p:txBody>
          <a:bodyPr wrap="square" lIns="0" tIns="0" rIns="0" bIns="0" rtlCol="0">
            <a:spAutoFit/>
          </a:bodyPr>
          <a:lstStyle/>
          <a:p>
            <a:pPr>
              <a:lnSpc>
                <a:spcPct val="100000"/>
              </a:lnSpc>
              <a:spcBef>
                <a:spcPts val="1100"/>
              </a:spcBef>
            </a:pPr>
            <a:r>
              <a:rPr lang="da-DK" sz="1200" i="1" dirty="0">
                <a:solidFill>
                  <a:schemeClr val="tx2"/>
                </a:solidFill>
              </a:rPr>
              <a:t>Formulering af implementeringsaktiviteter</a:t>
            </a:r>
            <a:endParaRPr lang="da-DK" sz="1400" i="1" dirty="0">
              <a:solidFill>
                <a:schemeClr val="tx2"/>
              </a:solidFill>
            </a:endParaRPr>
          </a:p>
        </p:txBody>
      </p:sp>
    </p:spTree>
    <p:extLst>
      <p:ext uri="{BB962C8B-B14F-4D97-AF65-F5344CB8AC3E}">
        <p14:creationId xmlns:p14="http://schemas.microsoft.com/office/powerpoint/2010/main" val="3040907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7EB535-6B2C-4E73-8F81-C38FE20FC49D}"/>
              </a:ext>
            </a:extLst>
          </p:cNvPr>
          <p:cNvSpPr>
            <a:spLocks noGrp="1"/>
          </p:cNvSpPr>
          <p:nvPr>
            <p:ph sz="half" idx="1"/>
          </p:nvPr>
        </p:nvSpPr>
        <p:spPr>
          <a:xfrm>
            <a:off x="701675" y="1450800"/>
            <a:ext cx="6474445" cy="4464000"/>
          </a:xfrm>
        </p:spPr>
        <p:txBody>
          <a:bodyPr/>
          <a:lstStyle/>
          <a:p>
            <a:pPr fontAlgn="t"/>
            <a:r>
              <a:rPr lang="da-DK" dirty="0"/>
              <a:t>Velkomst og formål med workshoppen</a:t>
            </a:r>
          </a:p>
          <a:p>
            <a:pPr fontAlgn="t"/>
            <a:r>
              <a:rPr lang="da-DK" dirty="0"/>
              <a:t>Kort gennemgang af projektets gevinstdiagram</a:t>
            </a:r>
          </a:p>
          <a:p>
            <a:pPr fontAlgn="auto"/>
            <a:r>
              <a:rPr lang="da-DK" dirty="0"/>
              <a:t>Fælles gennemgang af projektets implementeringsplan</a:t>
            </a:r>
          </a:p>
          <a:p>
            <a:pPr fontAlgn="t"/>
            <a:r>
              <a:rPr lang="da-DK" dirty="0"/>
              <a:t>Pause</a:t>
            </a:r>
          </a:p>
          <a:p>
            <a:pPr fontAlgn="auto"/>
            <a:r>
              <a:rPr lang="da-DK" dirty="0"/>
              <a:t>Vurdering af udfordringsniveau i berørte organisationer</a:t>
            </a:r>
          </a:p>
          <a:p>
            <a:pPr fontAlgn="auto"/>
            <a:r>
              <a:rPr lang="da-DK" dirty="0"/>
              <a:t>Mulige implementeringsaktiviteter</a:t>
            </a:r>
          </a:p>
          <a:p>
            <a:pPr fontAlgn="t"/>
            <a:r>
              <a:rPr lang="da-DK" dirty="0"/>
              <a:t>Pause</a:t>
            </a:r>
          </a:p>
          <a:p>
            <a:pPr fontAlgn="t"/>
            <a:r>
              <a:rPr lang="da-DK" dirty="0"/>
              <a:t>Prioritering og udvælgelse af implementeringsaktiviteter</a:t>
            </a:r>
          </a:p>
          <a:p>
            <a:pPr fontAlgn="t"/>
            <a:r>
              <a:rPr lang="da-DK" dirty="0"/>
              <a:t>Afrunding</a:t>
            </a:r>
          </a:p>
          <a:p>
            <a:endParaRPr lang="da-DK" dirty="0"/>
          </a:p>
        </p:txBody>
      </p:sp>
      <p:sp>
        <p:nvSpPr>
          <p:cNvPr id="4" name="Slide Number Placeholder 3">
            <a:extLst>
              <a:ext uri="{FF2B5EF4-FFF2-40B4-BE49-F238E27FC236}">
                <a16:creationId xmlns:a16="http://schemas.microsoft.com/office/drawing/2014/main" id="{417914D6-C17B-42FC-9C4E-7F30A9D478E2}"/>
              </a:ext>
            </a:extLst>
          </p:cNvPr>
          <p:cNvSpPr>
            <a:spLocks noGrp="1"/>
          </p:cNvSpPr>
          <p:nvPr>
            <p:ph type="sldNum" sz="quarter" idx="12"/>
          </p:nvPr>
        </p:nvSpPr>
        <p:spPr/>
        <p:txBody>
          <a:bodyPr/>
          <a:lstStyle/>
          <a:p>
            <a:fld id="{80AE25ED-097C-4BDC-A7CE-FA97BD9CA3B5}" type="slidenum">
              <a:rPr lang="da-DK" smtClean="0"/>
              <a:pPr/>
              <a:t>48</a:t>
            </a:fld>
            <a:endParaRPr lang="da-DK" dirty="0"/>
          </a:p>
        </p:txBody>
      </p:sp>
      <p:sp>
        <p:nvSpPr>
          <p:cNvPr id="5" name="Title 4">
            <a:extLst>
              <a:ext uri="{FF2B5EF4-FFF2-40B4-BE49-F238E27FC236}">
                <a16:creationId xmlns:a16="http://schemas.microsoft.com/office/drawing/2014/main" id="{C568FEF3-D88D-4FDA-903A-B620C593869A}"/>
              </a:ext>
            </a:extLst>
          </p:cNvPr>
          <p:cNvSpPr>
            <a:spLocks noGrp="1"/>
          </p:cNvSpPr>
          <p:nvPr>
            <p:ph type="title"/>
          </p:nvPr>
        </p:nvSpPr>
        <p:spPr/>
        <p:txBody>
          <a:bodyPr/>
          <a:lstStyle/>
          <a:p>
            <a:r>
              <a:rPr lang="da-DK" dirty="0"/>
              <a:t>Program for i dag</a:t>
            </a:r>
          </a:p>
        </p:txBody>
      </p:sp>
      <p:sp>
        <p:nvSpPr>
          <p:cNvPr id="8" name="TextBox 7">
            <a:extLst>
              <a:ext uri="{FF2B5EF4-FFF2-40B4-BE49-F238E27FC236}">
                <a16:creationId xmlns:a16="http://schemas.microsoft.com/office/drawing/2014/main" id="{F5C64C87-40F3-45CB-9A56-F2ED034E2BCD}"/>
              </a:ext>
            </a:extLst>
          </p:cNvPr>
          <p:cNvSpPr txBox="1"/>
          <p:nvPr/>
        </p:nvSpPr>
        <p:spPr>
          <a:xfrm>
            <a:off x="695325" y="5911850"/>
            <a:ext cx="6624811" cy="153888"/>
          </a:xfrm>
          <a:prstGeom prst="rect">
            <a:avLst/>
          </a:prstGeom>
          <a:noFill/>
        </p:spPr>
        <p:txBody>
          <a:bodyPr wrap="square" lIns="0" tIns="0" rIns="0" bIns="0" rtlCol="0">
            <a:spAutoFit/>
          </a:bodyPr>
          <a:lstStyle/>
          <a:p>
            <a:pPr>
              <a:lnSpc>
                <a:spcPct val="100000"/>
              </a:lnSpc>
              <a:spcBef>
                <a:spcPts val="1100"/>
              </a:spcBef>
            </a:pPr>
            <a:r>
              <a:rPr lang="da-DK" sz="1000" dirty="0"/>
              <a:t>Standard præsentationsmateriale til workshop, der har til formål at formulere implementeringsaktiviteter</a:t>
            </a:r>
          </a:p>
        </p:txBody>
      </p:sp>
      <p:sp>
        <p:nvSpPr>
          <p:cNvPr id="6" name="TextBox 5">
            <a:extLst>
              <a:ext uri="{FF2B5EF4-FFF2-40B4-BE49-F238E27FC236}">
                <a16:creationId xmlns:a16="http://schemas.microsoft.com/office/drawing/2014/main" id="{1F821801-36BC-49F7-AF33-110BCCA7C530}"/>
              </a:ext>
            </a:extLst>
          </p:cNvPr>
          <p:cNvSpPr txBox="1"/>
          <p:nvPr/>
        </p:nvSpPr>
        <p:spPr>
          <a:xfrm>
            <a:off x="9624392" y="412750"/>
            <a:ext cx="2088232" cy="369332"/>
          </a:xfrm>
          <a:prstGeom prst="rect">
            <a:avLst/>
          </a:prstGeom>
          <a:noFill/>
        </p:spPr>
        <p:txBody>
          <a:bodyPr wrap="square" lIns="0" tIns="0" rIns="0" bIns="0" rtlCol="0">
            <a:spAutoFit/>
          </a:bodyPr>
          <a:lstStyle/>
          <a:p>
            <a:pPr>
              <a:lnSpc>
                <a:spcPct val="100000"/>
              </a:lnSpc>
              <a:spcBef>
                <a:spcPts val="1100"/>
              </a:spcBef>
            </a:pPr>
            <a:r>
              <a:rPr lang="da-DK" sz="1200" i="1" dirty="0">
                <a:solidFill>
                  <a:schemeClr val="tx2"/>
                </a:solidFill>
              </a:rPr>
              <a:t>Formulering af implementeringsaktiviteter</a:t>
            </a:r>
            <a:endParaRPr lang="da-DK" sz="1400" i="1" dirty="0">
              <a:solidFill>
                <a:schemeClr val="tx2"/>
              </a:solidFill>
            </a:endParaRPr>
          </a:p>
        </p:txBody>
      </p:sp>
    </p:spTree>
    <p:extLst>
      <p:ext uri="{BB962C8B-B14F-4D97-AF65-F5344CB8AC3E}">
        <p14:creationId xmlns:p14="http://schemas.microsoft.com/office/powerpoint/2010/main" val="253641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E2D36A-AAF7-4010-A353-D4F8351891F8}"/>
              </a:ext>
            </a:extLst>
          </p:cNvPr>
          <p:cNvSpPr>
            <a:spLocks noGrp="1"/>
          </p:cNvSpPr>
          <p:nvPr>
            <p:ph sz="half" idx="2"/>
          </p:nvPr>
        </p:nvSpPr>
        <p:spPr>
          <a:xfrm>
            <a:off x="695325" y="1450800"/>
            <a:ext cx="8497019" cy="4464000"/>
          </a:xfrm>
        </p:spPr>
        <p:txBody>
          <a:bodyPr/>
          <a:lstStyle/>
          <a:p>
            <a:pPr marL="0" indent="0">
              <a:buNone/>
            </a:pPr>
            <a:r>
              <a:rPr lang="da-DK" dirty="0"/>
              <a:t>En beskrivelse af og beslutning om implementeringsaktiviteter efter projektets afslutning:</a:t>
            </a:r>
          </a:p>
          <a:p>
            <a:r>
              <a:rPr lang="da-DK" dirty="0"/>
              <a:t>Fælles overblik over projektets implementeringsplan</a:t>
            </a:r>
          </a:p>
          <a:p>
            <a:r>
              <a:rPr lang="da-DK" dirty="0"/>
              <a:t>Drøftelse af behovene for yderligere understøttende implementeringsaktiviteter i modtagerorganisationen</a:t>
            </a:r>
          </a:p>
          <a:p>
            <a:r>
              <a:rPr lang="da-DK" dirty="0"/>
              <a:t>Beskrivelse af implementeringsaktiviteter efter projektafslutning</a:t>
            </a:r>
          </a:p>
          <a:p>
            <a:endParaRPr lang="da-DK" dirty="0"/>
          </a:p>
          <a:p>
            <a:endParaRPr lang="da-DK" dirty="0"/>
          </a:p>
          <a:p>
            <a:endParaRPr lang="da-DK" dirty="0"/>
          </a:p>
          <a:p>
            <a:endParaRPr lang="da-DK" dirty="0"/>
          </a:p>
        </p:txBody>
      </p:sp>
      <p:sp>
        <p:nvSpPr>
          <p:cNvPr id="4" name="Slide Number Placeholder 3">
            <a:extLst>
              <a:ext uri="{FF2B5EF4-FFF2-40B4-BE49-F238E27FC236}">
                <a16:creationId xmlns:a16="http://schemas.microsoft.com/office/drawing/2014/main" id="{A824C646-C872-4A47-9AC5-4AF9B68E51DF}"/>
              </a:ext>
            </a:extLst>
          </p:cNvPr>
          <p:cNvSpPr>
            <a:spLocks noGrp="1"/>
          </p:cNvSpPr>
          <p:nvPr>
            <p:ph type="sldNum" sz="quarter" idx="12"/>
          </p:nvPr>
        </p:nvSpPr>
        <p:spPr/>
        <p:txBody>
          <a:bodyPr/>
          <a:lstStyle/>
          <a:p>
            <a:fld id="{80AE25ED-097C-4BDC-A7CE-FA97BD9CA3B5}" type="slidenum">
              <a:rPr lang="da-DK" smtClean="0"/>
              <a:pPr/>
              <a:t>49</a:t>
            </a:fld>
            <a:endParaRPr lang="da-DK" dirty="0"/>
          </a:p>
        </p:txBody>
      </p:sp>
      <p:sp>
        <p:nvSpPr>
          <p:cNvPr id="5" name="Title 4">
            <a:extLst>
              <a:ext uri="{FF2B5EF4-FFF2-40B4-BE49-F238E27FC236}">
                <a16:creationId xmlns:a16="http://schemas.microsoft.com/office/drawing/2014/main" id="{26E95827-A0D0-49FD-B5C2-2D5AD83C1D84}"/>
              </a:ext>
            </a:extLst>
          </p:cNvPr>
          <p:cNvSpPr>
            <a:spLocks noGrp="1"/>
          </p:cNvSpPr>
          <p:nvPr>
            <p:ph type="title"/>
          </p:nvPr>
        </p:nvSpPr>
        <p:spPr/>
        <p:txBody>
          <a:bodyPr/>
          <a:lstStyle/>
          <a:p>
            <a:r>
              <a:rPr lang="da-DK" dirty="0"/>
              <a:t>Hvad er outputtet efter workshoppen?</a:t>
            </a:r>
            <a:br>
              <a:rPr lang="da-DK" dirty="0"/>
            </a:br>
            <a:endParaRPr lang="da-DK" dirty="0"/>
          </a:p>
        </p:txBody>
      </p:sp>
      <p:sp>
        <p:nvSpPr>
          <p:cNvPr id="8" name="TextBox 7">
            <a:extLst>
              <a:ext uri="{FF2B5EF4-FFF2-40B4-BE49-F238E27FC236}">
                <a16:creationId xmlns:a16="http://schemas.microsoft.com/office/drawing/2014/main" id="{84F2F120-5F3D-4721-B6CC-6F6A1D07B856}"/>
              </a:ext>
            </a:extLst>
          </p:cNvPr>
          <p:cNvSpPr txBox="1"/>
          <p:nvPr/>
        </p:nvSpPr>
        <p:spPr>
          <a:xfrm>
            <a:off x="695325" y="5911850"/>
            <a:ext cx="6624811" cy="153888"/>
          </a:xfrm>
          <a:prstGeom prst="rect">
            <a:avLst/>
          </a:prstGeom>
          <a:noFill/>
        </p:spPr>
        <p:txBody>
          <a:bodyPr wrap="square" lIns="0" tIns="0" rIns="0" bIns="0" rtlCol="0">
            <a:spAutoFit/>
          </a:bodyPr>
          <a:lstStyle/>
          <a:p>
            <a:pPr>
              <a:lnSpc>
                <a:spcPct val="100000"/>
              </a:lnSpc>
              <a:spcBef>
                <a:spcPts val="1100"/>
              </a:spcBef>
            </a:pPr>
            <a:r>
              <a:rPr lang="da-DK" sz="1000" dirty="0"/>
              <a:t>Standard præsentationsmateriale til workshop, der har til formål at formulere implementeringsaktiviteter</a:t>
            </a:r>
          </a:p>
        </p:txBody>
      </p:sp>
      <p:sp>
        <p:nvSpPr>
          <p:cNvPr id="6" name="TextBox 5">
            <a:extLst>
              <a:ext uri="{FF2B5EF4-FFF2-40B4-BE49-F238E27FC236}">
                <a16:creationId xmlns:a16="http://schemas.microsoft.com/office/drawing/2014/main" id="{D6DFC15E-0BED-4232-8BDB-25F06F1922F7}"/>
              </a:ext>
            </a:extLst>
          </p:cNvPr>
          <p:cNvSpPr txBox="1"/>
          <p:nvPr/>
        </p:nvSpPr>
        <p:spPr>
          <a:xfrm>
            <a:off x="9624392" y="401012"/>
            <a:ext cx="2088232" cy="369332"/>
          </a:xfrm>
          <a:prstGeom prst="rect">
            <a:avLst/>
          </a:prstGeom>
          <a:noFill/>
        </p:spPr>
        <p:txBody>
          <a:bodyPr wrap="square" lIns="0" tIns="0" rIns="0" bIns="0" rtlCol="0">
            <a:spAutoFit/>
          </a:bodyPr>
          <a:lstStyle/>
          <a:p>
            <a:pPr>
              <a:lnSpc>
                <a:spcPct val="100000"/>
              </a:lnSpc>
              <a:spcBef>
                <a:spcPts val="1100"/>
              </a:spcBef>
            </a:pPr>
            <a:r>
              <a:rPr lang="da-DK" sz="1200" i="1" dirty="0">
                <a:solidFill>
                  <a:schemeClr val="tx2"/>
                </a:solidFill>
              </a:rPr>
              <a:t>Formulering af implementeringsaktiviteter</a:t>
            </a:r>
            <a:endParaRPr lang="da-DK" sz="1400" i="1" dirty="0">
              <a:solidFill>
                <a:schemeClr val="tx2"/>
              </a:solidFill>
            </a:endParaRPr>
          </a:p>
        </p:txBody>
      </p:sp>
    </p:spTree>
    <p:extLst>
      <p:ext uri="{BB962C8B-B14F-4D97-AF65-F5344CB8AC3E}">
        <p14:creationId xmlns:p14="http://schemas.microsoft.com/office/powerpoint/2010/main" val="420839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6F44-F8A9-4F0C-BA60-2AB8CD4FD1AD}"/>
              </a:ext>
            </a:extLst>
          </p:cNvPr>
          <p:cNvSpPr>
            <a:spLocks noGrp="1"/>
          </p:cNvSpPr>
          <p:nvPr>
            <p:ph type="title"/>
          </p:nvPr>
        </p:nvSpPr>
        <p:spPr>
          <a:xfrm>
            <a:off x="701675" y="361840"/>
            <a:ext cx="10785475" cy="936000"/>
          </a:xfrm>
        </p:spPr>
        <p:txBody>
          <a:bodyPr/>
          <a:lstStyle/>
          <a:p>
            <a:r>
              <a:rPr lang="da-DK" dirty="0"/>
              <a:t>Formål</a:t>
            </a:r>
            <a:br>
              <a:rPr lang="da-DK" dirty="0"/>
            </a:br>
            <a:r>
              <a:rPr lang="da-DK" sz="1800" dirty="0"/>
              <a:t>Workshop: Potentialevurdering</a:t>
            </a:r>
            <a:endParaRPr lang="da-DK" dirty="0"/>
          </a:p>
        </p:txBody>
      </p:sp>
      <p:sp>
        <p:nvSpPr>
          <p:cNvPr id="3" name="Content Placeholder 2">
            <a:extLst>
              <a:ext uri="{FF2B5EF4-FFF2-40B4-BE49-F238E27FC236}">
                <a16:creationId xmlns:a16="http://schemas.microsoft.com/office/drawing/2014/main" id="{2216D40C-9BE7-41C3-AFB6-DFEC24115C8E}"/>
              </a:ext>
            </a:extLst>
          </p:cNvPr>
          <p:cNvSpPr>
            <a:spLocks noGrp="1"/>
          </p:cNvSpPr>
          <p:nvPr>
            <p:ph idx="1"/>
          </p:nvPr>
        </p:nvSpPr>
        <p:spPr>
          <a:xfrm>
            <a:off x="702668" y="1449388"/>
            <a:ext cx="5112346" cy="2201381"/>
          </a:xfrm>
        </p:spPr>
        <p:txBody>
          <a:bodyPr/>
          <a:lstStyle/>
          <a:p>
            <a:pPr marL="534988" indent="-261938">
              <a:lnSpc>
                <a:spcPct val="150000"/>
              </a:lnSpc>
              <a:buFont typeface="+mj-lt"/>
              <a:buAutoNum type="arabicPeriod"/>
              <a:defRPr/>
            </a:pPr>
            <a:endParaRPr lang="da-DK" sz="1050" dirty="0">
              <a:latin typeface="+mj-lt"/>
            </a:endParaRPr>
          </a:p>
          <a:p>
            <a:pPr marL="273050" indent="0">
              <a:lnSpc>
                <a:spcPct val="150000"/>
              </a:lnSpc>
              <a:buNone/>
              <a:defRPr/>
            </a:pPr>
            <a:endParaRPr lang="da-DK" sz="1050" dirty="0">
              <a:latin typeface="+mj-lt"/>
            </a:endParaRPr>
          </a:p>
          <a:p>
            <a:pPr marL="534988" indent="-261938">
              <a:lnSpc>
                <a:spcPct val="150000"/>
              </a:lnSpc>
              <a:buFont typeface="+mj-lt"/>
              <a:buAutoNum type="arabicPeriod"/>
              <a:defRPr/>
            </a:pPr>
            <a:endParaRPr lang="da-DK" sz="1050" dirty="0">
              <a:latin typeface="+mj-lt"/>
            </a:endParaRPr>
          </a:p>
          <a:p>
            <a:endParaRPr lang="da-DK" sz="1050" dirty="0">
              <a:latin typeface="+mj-lt"/>
            </a:endParaRPr>
          </a:p>
        </p:txBody>
      </p:sp>
      <p:sp>
        <p:nvSpPr>
          <p:cNvPr id="4" name="Slide Number Placeholder 3">
            <a:extLst>
              <a:ext uri="{FF2B5EF4-FFF2-40B4-BE49-F238E27FC236}">
                <a16:creationId xmlns:a16="http://schemas.microsoft.com/office/drawing/2014/main" id="{4FAF1D54-4853-4755-8BA6-AEF4BD27ECAF}"/>
              </a:ext>
            </a:extLst>
          </p:cNvPr>
          <p:cNvSpPr>
            <a:spLocks noGrp="1"/>
          </p:cNvSpPr>
          <p:nvPr>
            <p:ph type="sldNum" sz="quarter" idx="12"/>
          </p:nvPr>
        </p:nvSpPr>
        <p:spPr>
          <a:xfrm>
            <a:off x="0" y="6912000"/>
            <a:ext cx="0" cy="0"/>
          </a:xfrm>
        </p:spPr>
        <p:txBody>
          <a:bodyPr/>
          <a:lstStyle/>
          <a:p>
            <a:fld id="{80AE25ED-097C-4BDC-A7CE-FA97BD9CA3B5}" type="slidenum">
              <a:rPr lang="da-DK" smtClean="0"/>
              <a:pPr/>
              <a:t>5</a:t>
            </a:fld>
            <a:endParaRPr lang="da-DK" dirty="0"/>
          </a:p>
        </p:txBody>
      </p:sp>
      <p:sp>
        <p:nvSpPr>
          <p:cNvPr id="5" name="Content Placeholder 2">
            <a:extLst>
              <a:ext uri="{FF2B5EF4-FFF2-40B4-BE49-F238E27FC236}">
                <a16:creationId xmlns:a16="http://schemas.microsoft.com/office/drawing/2014/main" id="{A25CB11E-ABC6-46F4-8BAB-86BA236EFCF1}"/>
              </a:ext>
            </a:extLst>
          </p:cNvPr>
          <p:cNvSpPr txBox="1">
            <a:spLocks/>
          </p:cNvSpPr>
          <p:nvPr/>
        </p:nvSpPr>
        <p:spPr bwMode="auto">
          <a:xfrm>
            <a:off x="6406562" y="1449387"/>
            <a:ext cx="4752306" cy="220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None/>
            </a:pPr>
            <a:endParaRPr lang="da-DK" sz="1050" dirty="0"/>
          </a:p>
        </p:txBody>
      </p:sp>
      <p:sp>
        <p:nvSpPr>
          <p:cNvPr id="7" name="TextBox 6">
            <a:extLst>
              <a:ext uri="{FF2B5EF4-FFF2-40B4-BE49-F238E27FC236}">
                <a16:creationId xmlns:a16="http://schemas.microsoft.com/office/drawing/2014/main" id="{0DEF45D4-7A76-4EFC-9DC3-EAD2128C46FB}"/>
              </a:ext>
            </a:extLst>
          </p:cNvPr>
          <p:cNvSpPr txBox="1"/>
          <p:nvPr/>
        </p:nvSpPr>
        <p:spPr>
          <a:xfrm>
            <a:off x="702668" y="1449387"/>
            <a:ext cx="5112345" cy="1547564"/>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indent="0" fontAlgn="auto">
              <a:spcBef>
                <a:spcPts val="600"/>
              </a:spcBef>
              <a:spcAft>
                <a:spcPts val="0"/>
              </a:spcAft>
              <a:buNone/>
              <a:defRPr/>
            </a:pPr>
            <a:r>
              <a:rPr lang="da-DK" sz="1200" b="1" dirty="0">
                <a:solidFill>
                  <a:srgbClr val="031D5C"/>
                </a:solidFill>
              </a:rPr>
              <a:t>FORMÅL MED WORKSHOPPEN</a:t>
            </a:r>
          </a:p>
          <a:p>
            <a:pPr marL="0" indent="0" fontAlgn="auto">
              <a:spcBef>
                <a:spcPts val="600"/>
              </a:spcBef>
              <a:spcAft>
                <a:spcPts val="0"/>
              </a:spcAft>
              <a:buNone/>
              <a:defRPr/>
            </a:pPr>
            <a:r>
              <a:rPr lang="da-DK" sz="1200" dirty="0"/>
              <a:t>At arbejde videre med idéoplæg med fokus på gevinstrealisering. </a:t>
            </a:r>
          </a:p>
          <a:p>
            <a:pPr marL="171450" indent="-171450" fontAlgn="auto">
              <a:spcBef>
                <a:spcPts val="600"/>
              </a:spcBef>
              <a:spcAft>
                <a:spcPts val="0"/>
              </a:spcAft>
              <a:buFont typeface="Arial" panose="020B0604020202020204" pitchFamily="34" charset="0"/>
              <a:buChar char="•"/>
              <a:defRPr/>
            </a:pPr>
            <a:r>
              <a:rPr lang="da-DK" sz="1200" dirty="0"/>
              <a:t>At identificere og overordnet vurdere potentialet ved </a:t>
            </a:r>
            <a:r>
              <a:rPr lang="da-DK" sz="1200" dirty="0" smtClean="0"/>
              <a:t>de</a:t>
            </a:r>
            <a:r>
              <a:rPr lang="da-DK" sz="1200" dirty="0" smtClean="0">
                <a:solidFill>
                  <a:srgbClr val="FF0000"/>
                </a:solidFill>
              </a:rPr>
              <a:t> </a:t>
            </a:r>
            <a:r>
              <a:rPr lang="da-DK" sz="1200" dirty="0" smtClean="0"/>
              <a:t>1-4 </a:t>
            </a:r>
            <a:r>
              <a:rPr lang="da-DK" sz="1200" dirty="0"/>
              <a:t>styrende gevinster </a:t>
            </a:r>
          </a:p>
          <a:p>
            <a:pPr marL="171450" indent="-171450" fontAlgn="auto">
              <a:spcBef>
                <a:spcPts val="600"/>
              </a:spcBef>
              <a:spcAft>
                <a:spcPts val="0"/>
              </a:spcAft>
              <a:buFont typeface="Arial" panose="020B0604020202020204" pitchFamily="34" charset="0"/>
              <a:buChar char="•"/>
              <a:defRPr/>
            </a:pPr>
            <a:r>
              <a:rPr lang="da-DK" sz="1200" dirty="0"/>
              <a:t>At vurdere levedygtigheden af projektforslaget i lyset af de mulige gevinster</a:t>
            </a:r>
          </a:p>
          <a:p>
            <a:pPr marL="171450" indent="-171450" fontAlgn="auto">
              <a:spcBef>
                <a:spcPts val="600"/>
              </a:spcBef>
              <a:spcAft>
                <a:spcPts val="0"/>
              </a:spcAft>
              <a:buFont typeface="Arial" panose="020B0604020202020204" pitchFamily="34" charset="0"/>
              <a:buChar char="•"/>
              <a:defRPr/>
            </a:pPr>
            <a:r>
              <a:rPr lang="da-DK" sz="1200" dirty="0"/>
              <a:t>At synliggøre de vigtigste overordnede krav til løsningen og forudsætninger for, at projektet kan blive en succes</a:t>
            </a:r>
          </a:p>
          <a:p>
            <a:pPr marL="171450" indent="-171450" fontAlgn="auto">
              <a:spcBef>
                <a:spcPts val="600"/>
              </a:spcBef>
              <a:spcAft>
                <a:spcPts val="0"/>
              </a:spcAft>
              <a:buFont typeface="Arial" panose="020B0604020202020204" pitchFamily="34" charset="0"/>
              <a:buChar char="•"/>
              <a:defRPr/>
            </a:pPr>
            <a:r>
              <a:rPr lang="da-DK" sz="1200" dirty="0"/>
              <a:t>At </a:t>
            </a:r>
            <a:r>
              <a:rPr lang="da-DK" sz="1200" dirty="0" smtClean="0"/>
              <a:t>danne </a:t>
            </a:r>
            <a:r>
              <a:rPr lang="da-DK" sz="1200" dirty="0"/>
              <a:t>grundlag for det overordnede gevinstdiagram til </a:t>
            </a:r>
            <a:r>
              <a:rPr lang="da-DK" sz="1200" i="1" dirty="0"/>
              <a:t>Projektgrundlaget</a:t>
            </a:r>
          </a:p>
          <a:p>
            <a:pPr marL="171450" indent="-171450" fontAlgn="auto">
              <a:spcBef>
                <a:spcPts val="600"/>
              </a:spcBef>
              <a:spcAft>
                <a:spcPts val="0"/>
              </a:spcAft>
              <a:buFont typeface="Arial" panose="020B0604020202020204" pitchFamily="34" charset="0"/>
              <a:buChar char="•"/>
              <a:defRPr/>
            </a:pPr>
            <a:endParaRPr lang="da-DK" sz="800" dirty="0"/>
          </a:p>
          <a:p>
            <a:pPr marL="0" indent="0" fontAlgn="auto">
              <a:spcBef>
                <a:spcPts val="600"/>
              </a:spcBef>
              <a:spcAft>
                <a:spcPts val="0"/>
              </a:spcAft>
              <a:buNone/>
              <a:defRPr/>
            </a:pPr>
            <a:r>
              <a:rPr lang="da-DK" sz="1200" b="1" dirty="0">
                <a:solidFill>
                  <a:srgbClr val="031D5C"/>
                </a:solidFill>
              </a:rPr>
              <a:t>HVAD ER OUTPUTTET EFTER WORKSHOPPEN?</a:t>
            </a:r>
          </a:p>
          <a:p>
            <a:pPr marL="177800" indent="-177800" fontAlgn="auto">
              <a:spcBef>
                <a:spcPts val="600"/>
              </a:spcBef>
              <a:spcAft>
                <a:spcPts val="0"/>
              </a:spcAft>
              <a:buFont typeface="Arial" panose="020B0604020202020204" pitchFamily="34" charset="0"/>
              <a:buChar char="•"/>
              <a:defRPr/>
            </a:pPr>
            <a:r>
              <a:rPr lang="da-DK" sz="1200" dirty="0"/>
              <a:t>Der er skabt en fælles vurdering af potentielle overordnet værdi/gevinster</a:t>
            </a:r>
          </a:p>
          <a:p>
            <a:pPr marL="177800" indent="-177800" fontAlgn="auto">
              <a:spcBef>
                <a:spcPts val="600"/>
              </a:spcBef>
              <a:spcAft>
                <a:spcPts val="0"/>
              </a:spcAft>
              <a:buFont typeface="Arial" panose="020B0604020202020204" pitchFamily="34" charset="0"/>
              <a:buChar char="•"/>
              <a:defRPr/>
            </a:pPr>
            <a:r>
              <a:rPr lang="da-DK" sz="1200" dirty="0"/>
              <a:t>Der er skabt enighed om projektets formål </a:t>
            </a:r>
          </a:p>
          <a:p>
            <a:pPr marL="171450" indent="-171450" fontAlgn="auto">
              <a:spcBef>
                <a:spcPts val="600"/>
              </a:spcBef>
              <a:spcAft>
                <a:spcPts val="0"/>
              </a:spcAft>
              <a:buFont typeface="Arial" panose="020B0604020202020204" pitchFamily="34" charset="0"/>
              <a:buChar char="•"/>
              <a:defRPr/>
            </a:pPr>
            <a:r>
              <a:rPr lang="da-DK" sz="1200" dirty="0"/>
              <a:t>Projektets forventede gevinster er identificeret, og de styrende gevinster er udpeget</a:t>
            </a:r>
          </a:p>
          <a:p>
            <a:pPr marL="171450" indent="-171450" fontAlgn="auto">
              <a:spcBef>
                <a:spcPts val="600"/>
              </a:spcBef>
              <a:spcAft>
                <a:spcPts val="0"/>
              </a:spcAft>
              <a:buFont typeface="Arial" panose="020B0604020202020204" pitchFamily="34" charset="0"/>
              <a:buChar char="•"/>
              <a:defRPr/>
            </a:pPr>
            <a:r>
              <a:rPr lang="da-DK" sz="1200" dirty="0"/>
              <a:t>Projektets tekniske leverancer og forandringsleverancer er opstillet, og det er afklaret, om de er både nødvendige og tilstrækkelige for forandringen og gevinstrealiseringen</a:t>
            </a:r>
          </a:p>
          <a:p>
            <a:pPr marL="171450" indent="-171450" fontAlgn="auto">
              <a:spcBef>
                <a:spcPts val="600"/>
              </a:spcBef>
              <a:spcAft>
                <a:spcPts val="0"/>
              </a:spcAft>
              <a:buFont typeface="Arial" panose="020B0604020202020204" pitchFamily="34" charset="0"/>
              <a:buChar char="•"/>
              <a:defRPr/>
            </a:pPr>
            <a:r>
              <a:rPr lang="da-DK" sz="1200" dirty="0"/>
              <a:t>Indholdet til et overordnet gevinstdiagram er på plads</a:t>
            </a:r>
          </a:p>
          <a:p>
            <a:pPr marL="171450" indent="-171450" fontAlgn="auto">
              <a:spcBef>
                <a:spcPts val="600"/>
              </a:spcBef>
              <a:spcAft>
                <a:spcPts val="0"/>
              </a:spcAft>
              <a:buFont typeface="Arial" panose="020B0604020202020204" pitchFamily="34" charset="0"/>
              <a:buChar char="•"/>
              <a:defRPr/>
            </a:pPr>
            <a:endParaRPr lang="da-DK" sz="1200" dirty="0"/>
          </a:p>
        </p:txBody>
      </p:sp>
      <p:sp>
        <p:nvSpPr>
          <p:cNvPr id="8" name="TextBox 7">
            <a:extLst>
              <a:ext uri="{FF2B5EF4-FFF2-40B4-BE49-F238E27FC236}">
                <a16:creationId xmlns:a16="http://schemas.microsoft.com/office/drawing/2014/main" id="{1381D6B0-7288-44E0-8938-9D5EF3FFAF3A}"/>
              </a:ext>
            </a:extLst>
          </p:cNvPr>
          <p:cNvSpPr txBox="1"/>
          <p:nvPr/>
        </p:nvSpPr>
        <p:spPr>
          <a:xfrm>
            <a:off x="6406562" y="1449388"/>
            <a:ext cx="5080588" cy="4812536"/>
          </a:xfrm>
          <a:prstGeom prst="rect">
            <a:avLst/>
          </a:prstGeom>
          <a:noFill/>
        </p:spPr>
        <p:txBody>
          <a:bodyPr wrap="square" lIns="0" tIns="0" rIns="0" bIns="0" rtlCol="0">
            <a:spAutoFit/>
          </a:bodyPr>
          <a:lstStyle/>
          <a:p>
            <a:pPr marL="0" indent="0">
              <a:buNone/>
            </a:pPr>
            <a:r>
              <a:rPr lang="da-DK" sz="1200" b="1" dirty="0">
                <a:solidFill>
                  <a:srgbClr val="031D5C"/>
                </a:solidFill>
              </a:rPr>
              <a:t>DELTAGERE</a:t>
            </a:r>
          </a:p>
          <a:p>
            <a:pPr marL="0" indent="0">
              <a:buNone/>
            </a:pPr>
            <a:r>
              <a:rPr lang="da-DK" sz="1200" dirty="0"/>
              <a:t>I idéfasen eller tidligt i analysefasen er det en mulighed at gennemføre en potentialevurderingsworkshop i stedet for en fuld gevinstdiagramworkshop. Her vil der være fokus på at vurdere projektets potentielle værdi i form af gevinster.</a:t>
            </a:r>
          </a:p>
          <a:p>
            <a:pPr marL="0" indent="0">
              <a:buNone/>
            </a:pPr>
            <a:r>
              <a:rPr lang="da-DK" sz="1200" dirty="0"/>
              <a:t>Ideelt set bør deltagere være både forretningsspecialister samt ledere fra projektorganisationen og basisorganisationen. Det er væsentligt, at alle tilstedeværende ledere har ”en aktie” i projektet. Det er særligt vigtigt, at modtagerorganisationen er repræsenteret enten ved direkte deltagelse eller repræsenteret af seniorbruger/gevinstejer. </a:t>
            </a:r>
          </a:p>
          <a:p>
            <a:r>
              <a:rPr lang="da-DK" sz="1200" dirty="0"/>
              <a:t>Ved første workshop er det ideelt at invitere følgende personer: </a:t>
            </a:r>
            <a:endParaRPr lang="da-DK" sz="1200" b="1" kern="0" dirty="0">
              <a:solidFill>
                <a:srgbClr val="031D5C"/>
              </a:solidFill>
            </a:endParaRPr>
          </a:p>
          <a:p>
            <a:pPr marL="171450" indent="-171450">
              <a:buFont typeface="Arial" panose="020B0604020202020204" pitchFamily="34" charset="0"/>
              <a:buChar char="•"/>
            </a:pPr>
            <a:r>
              <a:rPr lang="da-DK" sz="1200" dirty="0"/>
              <a:t>Styregruppen (hvis en sådan er udpeget)</a:t>
            </a:r>
          </a:p>
          <a:p>
            <a:pPr marL="171450" indent="-171450">
              <a:buFont typeface="Arial" panose="020B0604020202020204" pitchFamily="34" charset="0"/>
              <a:buChar char="•"/>
            </a:pPr>
            <a:r>
              <a:rPr lang="da-DK" sz="1200" dirty="0"/>
              <a:t>Seniorbruger/gevinstejer </a:t>
            </a:r>
          </a:p>
          <a:p>
            <a:pPr marL="171450" indent="-171450">
              <a:buFont typeface="Arial" panose="020B0604020202020204" pitchFamily="34" charset="0"/>
              <a:buChar char="•"/>
            </a:pPr>
            <a:r>
              <a:rPr lang="da-DK" sz="1200" dirty="0"/>
              <a:t>Projektejer</a:t>
            </a:r>
          </a:p>
          <a:p>
            <a:pPr marL="171450" indent="-171450">
              <a:buFont typeface="Arial" panose="020B0604020202020204" pitchFamily="34" charset="0"/>
              <a:buChar char="•"/>
            </a:pPr>
            <a:r>
              <a:rPr lang="da-DK" sz="1200" dirty="0"/>
              <a:t>Afdelingschef/kontorchef (især hvis projektet endnu ikke har en ejer/styregruppeformand)</a:t>
            </a:r>
          </a:p>
          <a:p>
            <a:pPr marL="171450" indent="-171450">
              <a:buFont typeface="Arial" panose="020B0604020202020204" pitchFamily="34" charset="0"/>
              <a:buChar char="•"/>
            </a:pPr>
            <a:r>
              <a:rPr lang="da-DK" sz="1200" dirty="0"/>
              <a:t>Forretningsspecialister</a:t>
            </a:r>
          </a:p>
          <a:p>
            <a:pPr marL="171450" indent="-171450">
              <a:buFont typeface="Arial" panose="020B0604020202020204" pitchFamily="34" charset="0"/>
              <a:buChar char="•"/>
            </a:pPr>
            <a:r>
              <a:rPr lang="da-DK" sz="1200" dirty="0"/>
              <a:t>Projektleder</a:t>
            </a:r>
          </a:p>
          <a:p>
            <a:pPr>
              <a:lnSpc>
                <a:spcPct val="100000"/>
              </a:lnSpc>
              <a:spcBef>
                <a:spcPts val="1100"/>
              </a:spcBef>
            </a:pPr>
            <a:endParaRPr lang="da-DK" sz="1200" dirty="0" err="1"/>
          </a:p>
        </p:txBody>
      </p:sp>
      <p:sp>
        <p:nvSpPr>
          <p:cNvPr id="6" name="Rectangle 5">
            <a:extLst>
              <a:ext uri="{FF2B5EF4-FFF2-40B4-BE49-F238E27FC236}">
                <a16:creationId xmlns:a16="http://schemas.microsoft.com/office/drawing/2014/main" id="{66ABD0D0-7589-4BEF-B20A-9C2FBDB69219}"/>
              </a:ext>
            </a:extLst>
          </p:cNvPr>
          <p:cNvSpPr/>
          <p:nvPr/>
        </p:nvSpPr>
        <p:spPr bwMode="auto">
          <a:xfrm>
            <a:off x="695325" y="5805264"/>
            <a:ext cx="5400675" cy="863824"/>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lang="da-DK" sz="1600" dirty="0">
                <a:solidFill>
                  <a:schemeClr val="bg1"/>
                </a:solidFill>
              </a:rPr>
              <a:t>Projektet kan vælge at undlade denne workshop og i stedet udarbejde et fuldt gevinstdiagram fra starten – se workshop om gevinstdiagram</a:t>
            </a:r>
            <a:endParaRPr kumimoji="0" lang="da-DK" sz="16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565111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3A2B4-185E-45D6-A606-138B000C124C}"/>
              </a:ext>
            </a:extLst>
          </p:cNvPr>
          <p:cNvSpPr>
            <a:spLocks noGrp="1"/>
          </p:cNvSpPr>
          <p:nvPr>
            <p:ph sz="half" idx="1"/>
          </p:nvPr>
        </p:nvSpPr>
        <p:spPr>
          <a:xfrm>
            <a:off x="701676" y="1450800"/>
            <a:ext cx="5113337" cy="4464000"/>
          </a:xfrm>
        </p:spPr>
        <p:txBody>
          <a:bodyPr/>
          <a:lstStyle/>
          <a:p>
            <a:pPr fontAlgn="auto">
              <a:spcAft>
                <a:spcPts val="0"/>
              </a:spcAft>
              <a:defRPr/>
            </a:pPr>
            <a:r>
              <a:rPr lang="da-DK" dirty="0"/>
              <a:t>At projekt og modtagerorganisationer er 100 pct. enige om opfølgning på gevinstrealisering både i projektperioden og særligt </a:t>
            </a:r>
            <a:r>
              <a:rPr lang="da-DK"/>
              <a:t>i realiseringsperioden</a:t>
            </a:r>
            <a:endParaRPr lang="da-DK" dirty="0"/>
          </a:p>
          <a:p>
            <a:pPr fontAlgn="auto">
              <a:spcAft>
                <a:spcPts val="0"/>
              </a:spcAft>
              <a:defRPr/>
            </a:pPr>
            <a:r>
              <a:rPr lang="da-DK" dirty="0"/>
              <a:t>At formulere målepunkter for projektets gevinster og gevinsternes tidlige indikatorer</a:t>
            </a:r>
          </a:p>
          <a:p>
            <a:pPr fontAlgn="auto">
              <a:spcAft>
                <a:spcPts val="0"/>
              </a:spcAft>
              <a:defRPr/>
            </a:pPr>
            <a:r>
              <a:rPr lang="da-DK" dirty="0"/>
              <a:t>At aftale målemetode og måleansvarlige</a:t>
            </a:r>
          </a:p>
          <a:p>
            <a:pPr fontAlgn="auto">
              <a:spcAft>
                <a:spcPts val="0"/>
              </a:spcAft>
              <a:defRPr/>
            </a:pPr>
            <a:r>
              <a:rPr lang="da-DK" dirty="0"/>
              <a:t>At fastlægge datoer for målinger</a:t>
            </a:r>
          </a:p>
        </p:txBody>
      </p:sp>
      <p:sp>
        <p:nvSpPr>
          <p:cNvPr id="4" name="Slide Number Placeholder 3">
            <a:extLst>
              <a:ext uri="{FF2B5EF4-FFF2-40B4-BE49-F238E27FC236}">
                <a16:creationId xmlns:a16="http://schemas.microsoft.com/office/drawing/2014/main" id="{6A6C2097-385B-4E25-A306-ECAAC1DA574E}"/>
              </a:ext>
            </a:extLst>
          </p:cNvPr>
          <p:cNvSpPr>
            <a:spLocks noGrp="1"/>
          </p:cNvSpPr>
          <p:nvPr>
            <p:ph type="sldNum" sz="quarter" idx="12"/>
          </p:nvPr>
        </p:nvSpPr>
        <p:spPr/>
        <p:txBody>
          <a:bodyPr/>
          <a:lstStyle/>
          <a:p>
            <a:fld id="{80AE25ED-097C-4BDC-A7CE-FA97BD9CA3B5}" type="slidenum">
              <a:rPr lang="da-DK" smtClean="0"/>
              <a:pPr/>
              <a:t>50</a:t>
            </a:fld>
            <a:endParaRPr lang="da-DK" dirty="0"/>
          </a:p>
        </p:txBody>
      </p:sp>
      <p:sp>
        <p:nvSpPr>
          <p:cNvPr id="5" name="Title 4">
            <a:extLst>
              <a:ext uri="{FF2B5EF4-FFF2-40B4-BE49-F238E27FC236}">
                <a16:creationId xmlns:a16="http://schemas.microsoft.com/office/drawing/2014/main" id="{DFD5B870-46CD-4154-87D0-41015F2125F7}"/>
              </a:ext>
            </a:extLst>
          </p:cNvPr>
          <p:cNvSpPr>
            <a:spLocks noGrp="1"/>
          </p:cNvSpPr>
          <p:nvPr>
            <p:ph type="title"/>
          </p:nvPr>
        </p:nvSpPr>
        <p:spPr/>
        <p:txBody>
          <a:bodyPr/>
          <a:lstStyle/>
          <a:p>
            <a:r>
              <a:rPr lang="da-DK" dirty="0"/>
              <a:t>Formål med arbejdsmødet</a:t>
            </a:r>
            <a:br>
              <a:rPr lang="da-DK" dirty="0"/>
            </a:br>
            <a:endParaRPr lang="da-DK" dirty="0"/>
          </a:p>
        </p:txBody>
      </p:sp>
      <p:sp>
        <p:nvSpPr>
          <p:cNvPr id="7" name="TextBox 6">
            <a:extLst>
              <a:ext uri="{FF2B5EF4-FFF2-40B4-BE49-F238E27FC236}">
                <a16:creationId xmlns:a16="http://schemas.microsoft.com/office/drawing/2014/main" id="{ABF26E43-665E-476C-AC72-8705D761F609}"/>
              </a:ext>
            </a:extLst>
          </p:cNvPr>
          <p:cNvSpPr txBox="1"/>
          <p:nvPr/>
        </p:nvSpPr>
        <p:spPr>
          <a:xfrm>
            <a:off x="695325" y="5911850"/>
            <a:ext cx="6624811" cy="153888"/>
          </a:xfrm>
          <a:prstGeom prst="rect">
            <a:avLst/>
          </a:prstGeom>
          <a:noFill/>
        </p:spPr>
        <p:txBody>
          <a:bodyPr wrap="square" lIns="0" tIns="0" rIns="0" bIns="0" rtlCol="0">
            <a:spAutoFit/>
          </a:bodyPr>
          <a:lstStyle/>
          <a:p>
            <a:pPr>
              <a:lnSpc>
                <a:spcPct val="100000"/>
              </a:lnSpc>
              <a:spcBef>
                <a:spcPts val="1100"/>
              </a:spcBef>
            </a:pPr>
            <a:r>
              <a:rPr lang="da-DK" sz="1000" dirty="0"/>
              <a:t>Standard præsentationsmateriale til arbejdsmøder, der har til formål at udarbejde gevinstrealiseringsskemaer</a:t>
            </a:r>
          </a:p>
        </p:txBody>
      </p:sp>
      <p:sp>
        <p:nvSpPr>
          <p:cNvPr id="3" name="Rectangle 2">
            <a:extLst>
              <a:ext uri="{FF2B5EF4-FFF2-40B4-BE49-F238E27FC236}">
                <a16:creationId xmlns:a16="http://schemas.microsoft.com/office/drawing/2014/main" id="{7C450089-04A5-42E4-B7F0-B97588C35BE3}"/>
              </a:ext>
            </a:extLst>
          </p:cNvPr>
          <p:cNvSpPr/>
          <p:nvPr/>
        </p:nvSpPr>
        <p:spPr>
          <a:xfrm>
            <a:off x="6948509" y="1449388"/>
            <a:ext cx="3611987" cy="2585323"/>
          </a:xfrm>
          <a:prstGeom prst="rect">
            <a:avLst/>
          </a:prstGeom>
        </p:spPr>
        <p:txBody>
          <a:bodyPr wrap="square">
            <a:spAutoFit/>
          </a:bodyPr>
          <a:lstStyle/>
          <a:p>
            <a:pPr fontAlgn="auto">
              <a:spcAft>
                <a:spcPts val="0"/>
              </a:spcAft>
              <a:defRPr/>
            </a:pPr>
            <a:r>
              <a:rPr lang="da-DK" sz="2000" dirty="0">
                <a:solidFill>
                  <a:schemeClr val="tx2"/>
                </a:solidFill>
              </a:rPr>
              <a:t>HVAD ER RESULTATET? </a:t>
            </a:r>
          </a:p>
          <a:p>
            <a:pPr fontAlgn="auto">
              <a:spcAft>
                <a:spcPts val="0"/>
              </a:spcAft>
              <a:defRPr/>
            </a:pPr>
            <a:r>
              <a:rPr lang="da-DK" sz="2000" dirty="0"/>
              <a:t>Et gevinstrealiseringsskema for hver gevinst, der definerer hvordan og hvornår en gevinst og gevinstens tidlige indikatorer (ny adfærd og nye kompetencer) skal måles</a:t>
            </a:r>
          </a:p>
        </p:txBody>
      </p:sp>
      <p:sp>
        <p:nvSpPr>
          <p:cNvPr id="13" name="Freeform 75">
            <a:extLst>
              <a:ext uri="{FF2B5EF4-FFF2-40B4-BE49-F238E27FC236}">
                <a16:creationId xmlns:a16="http://schemas.microsoft.com/office/drawing/2014/main" id="{660FF8D5-2C60-47E1-9EB0-09FCC62BF908}"/>
              </a:ext>
            </a:extLst>
          </p:cNvPr>
          <p:cNvSpPr>
            <a:spLocks/>
          </p:cNvSpPr>
          <p:nvPr/>
        </p:nvSpPr>
        <p:spPr bwMode="auto">
          <a:xfrm>
            <a:off x="6022470" y="2706356"/>
            <a:ext cx="709038" cy="936000"/>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nvGrpSpPr>
          <p:cNvPr id="14" name="Group 13">
            <a:extLst>
              <a:ext uri="{FF2B5EF4-FFF2-40B4-BE49-F238E27FC236}">
                <a16:creationId xmlns:a16="http://schemas.microsoft.com/office/drawing/2014/main" id="{30DBD98F-2062-4A1D-90DB-8C268F854531}"/>
              </a:ext>
            </a:extLst>
          </p:cNvPr>
          <p:cNvGrpSpPr/>
          <p:nvPr/>
        </p:nvGrpSpPr>
        <p:grpSpPr>
          <a:xfrm>
            <a:off x="10344472" y="1297840"/>
            <a:ext cx="1296144" cy="1411080"/>
            <a:chOff x="8782495" y="1464199"/>
            <a:chExt cx="455613" cy="487362"/>
          </a:xfrm>
        </p:grpSpPr>
        <p:sp>
          <p:nvSpPr>
            <p:cNvPr id="15" name="Freeform 65">
              <a:extLst>
                <a:ext uri="{FF2B5EF4-FFF2-40B4-BE49-F238E27FC236}">
                  <a16:creationId xmlns:a16="http://schemas.microsoft.com/office/drawing/2014/main" id="{2E291764-F7A3-42A8-837D-75671BB62784}"/>
                </a:ext>
              </a:extLst>
            </p:cNvPr>
            <p:cNvSpPr>
              <a:spLocks/>
            </p:cNvSpPr>
            <p:nvPr/>
          </p:nvSpPr>
          <p:spPr bwMode="auto">
            <a:xfrm>
              <a:off x="8974583" y="1688036"/>
              <a:ext cx="263525" cy="263525"/>
            </a:xfrm>
            <a:custGeom>
              <a:avLst/>
              <a:gdLst>
                <a:gd name="T0" fmla="*/ 53 w 59"/>
                <a:gd name="T1" fmla="*/ 53 h 59"/>
                <a:gd name="T2" fmla="*/ 53 w 59"/>
                <a:gd name="T3" fmla="*/ 53 h 59"/>
                <a:gd name="T4" fmla="*/ 30 w 59"/>
                <a:gd name="T5" fmla="*/ 53 h 59"/>
                <a:gd name="T6" fmla="*/ 6 w 59"/>
                <a:gd name="T7" fmla="*/ 29 h 59"/>
                <a:gd name="T8" fmla="*/ 6 w 59"/>
                <a:gd name="T9" fmla="*/ 6 h 59"/>
                <a:gd name="T10" fmla="*/ 6 w 59"/>
                <a:gd name="T11" fmla="*/ 6 h 59"/>
                <a:gd name="T12" fmla="*/ 29 w 59"/>
                <a:gd name="T13" fmla="*/ 6 h 59"/>
                <a:gd name="T14" fmla="*/ 53 w 59"/>
                <a:gd name="T15" fmla="*/ 30 h 59"/>
                <a:gd name="T16" fmla="*/ 53 w 59"/>
                <a:gd name="T17"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53" y="53"/>
                  </a:moveTo>
                  <a:cubicBezTo>
                    <a:pt x="53" y="53"/>
                    <a:pt x="53" y="53"/>
                    <a:pt x="53" y="53"/>
                  </a:cubicBezTo>
                  <a:cubicBezTo>
                    <a:pt x="47" y="59"/>
                    <a:pt x="37" y="59"/>
                    <a:pt x="30" y="53"/>
                  </a:cubicBezTo>
                  <a:cubicBezTo>
                    <a:pt x="6" y="29"/>
                    <a:pt x="6" y="29"/>
                    <a:pt x="6" y="29"/>
                  </a:cubicBezTo>
                  <a:cubicBezTo>
                    <a:pt x="0" y="23"/>
                    <a:pt x="0" y="12"/>
                    <a:pt x="6" y="6"/>
                  </a:cubicBezTo>
                  <a:cubicBezTo>
                    <a:pt x="6" y="6"/>
                    <a:pt x="6" y="6"/>
                    <a:pt x="6" y="6"/>
                  </a:cubicBezTo>
                  <a:cubicBezTo>
                    <a:pt x="13" y="0"/>
                    <a:pt x="23" y="0"/>
                    <a:pt x="29" y="6"/>
                  </a:cubicBezTo>
                  <a:cubicBezTo>
                    <a:pt x="53" y="30"/>
                    <a:pt x="53" y="30"/>
                    <a:pt x="53" y="30"/>
                  </a:cubicBezTo>
                  <a:cubicBezTo>
                    <a:pt x="59" y="37"/>
                    <a:pt x="59" y="47"/>
                    <a:pt x="53" y="53"/>
                  </a:cubicBezTo>
                  <a:close/>
                </a:path>
              </a:pathLst>
            </a:custGeom>
            <a:solidFill>
              <a:schemeClr val="tx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da-DK" dirty="0"/>
            </a:p>
          </p:txBody>
        </p:sp>
        <p:sp>
          <p:nvSpPr>
            <p:cNvPr id="16" name="Freeform 66">
              <a:extLst>
                <a:ext uri="{FF2B5EF4-FFF2-40B4-BE49-F238E27FC236}">
                  <a16:creationId xmlns:a16="http://schemas.microsoft.com/office/drawing/2014/main" id="{EF33DD77-1233-45E1-99E2-7BE230ED9E07}"/>
                </a:ext>
              </a:extLst>
            </p:cNvPr>
            <p:cNvSpPr>
              <a:spLocks/>
            </p:cNvSpPr>
            <p:nvPr/>
          </p:nvSpPr>
          <p:spPr bwMode="auto">
            <a:xfrm>
              <a:off x="8782495" y="1464199"/>
              <a:ext cx="441325" cy="420688"/>
            </a:xfrm>
            <a:custGeom>
              <a:avLst/>
              <a:gdLst>
                <a:gd name="T0" fmla="*/ 72 w 99"/>
                <a:gd name="T1" fmla="*/ 54 h 94"/>
                <a:gd name="T2" fmla="*/ 75 w 99"/>
                <a:gd name="T3" fmla="*/ 45 h 94"/>
                <a:gd name="T4" fmla="*/ 75 w 99"/>
                <a:gd name="T5" fmla="*/ 35 h 94"/>
                <a:gd name="T6" fmla="*/ 42 w 99"/>
                <a:gd name="T7" fmla="*/ 2 h 94"/>
                <a:gd name="T8" fmla="*/ 2 w 99"/>
                <a:gd name="T9" fmla="*/ 41 h 94"/>
                <a:gd name="T10" fmla="*/ 36 w 99"/>
                <a:gd name="T11" fmla="*/ 75 h 94"/>
                <a:gd name="T12" fmla="*/ 62 w 99"/>
                <a:gd name="T13" fmla="*/ 67 h 94"/>
                <a:gd name="T14" fmla="*/ 71 w 99"/>
                <a:gd name="T15" fmla="*/ 67 h 94"/>
                <a:gd name="T16" fmla="*/ 73 w 99"/>
                <a:gd name="T17" fmla="*/ 69 h 94"/>
                <a:gd name="T18" fmla="*/ 99 w 99"/>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4">
                  <a:moveTo>
                    <a:pt x="72" y="54"/>
                  </a:moveTo>
                  <a:cubicBezTo>
                    <a:pt x="73" y="51"/>
                    <a:pt x="74" y="48"/>
                    <a:pt x="75" y="45"/>
                  </a:cubicBezTo>
                  <a:cubicBezTo>
                    <a:pt x="75" y="42"/>
                    <a:pt x="76" y="38"/>
                    <a:pt x="75" y="35"/>
                  </a:cubicBezTo>
                  <a:cubicBezTo>
                    <a:pt x="74" y="17"/>
                    <a:pt x="59" y="3"/>
                    <a:pt x="42" y="2"/>
                  </a:cubicBezTo>
                  <a:cubicBezTo>
                    <a:pt x="19" y="0"/>
                    <a:pt x="0" y="19"/>
                    <a:pt x="2" y="41"/>
                  </a:cubicBezTo>
                  <a:cubicBezTo>
                    <a:pt x="3" y="59"/>
                    <a:pt x="18" y="74"/>
                    <a:pt x="36" y="75"/>
                  </a:cubicBezTo>
                  <a:cubicBezTo>
                    <a:pt x="45" y="76"/>
                    <a:pt x="55" y="73"/>
                    <a:pt x="62" y="67"/>
                  </a:cubicBezTo>
                  <a:cubicBezTo>
                    <a:pt x="65" y="65"/>
                    <a:pt x="69" y="65"/>
                    <a:pt x="71" y="67"/>
                  </a:cubicBezTo>
                  <a:cubicBezTo>
                    <a:pt x="73" y="69"/>
                    <a:pt x="73" y="69"/>
                    <a:pt x="73" y="69"/>
                  </a:cubicBezTo>
                  <a:cubicBezTo>
                    <a:pt x="99" y="94"/>
                    <a:pt x="99" y="94"/>
                    <a:pt x="99" y="94"/>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spTree>
    <p:extLst>
      <p:ext uri="{BB962C8B-B14F-4D97-AF65-F5344CB8AC3E}">
        <p14:creationId xmlns:p14="http://schemas.microsoft.com/office/powerpoint/2010/main" val="21833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DBA018-D756-4C62-9B1F-711DBC5685EF}"/>
              </a:ext>
            </a:extLst>
          </p:cNvPr>
          <p:cNvSpPr txBox="1">
            <a:spLocks/>
          </p:cNvSpPr>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kern="0" dirty="0"/>
              <a:t>Projektlederens rolle og ansvar</a:t>
            </a:r>
            <a:br>
              <a:rPr lang="da-DK" kern="0" dirty="0"/>
            </a:br>
            <a:r>
              <a:rPr lang="da-DK" sz="1800" kern="0" dirty="0"/>
              <a:t>Workshop: Potentialevurdering</a:t>
            </a:r>
          </a:p>
        </p:txBody>
      </p:sp>
      <p:sp>
        <p:nvSpPr>
          <p:cNvPr id="2" name="Arrow: Right 1">
            <a:extLst>
              <a:ext uri="{FF2B5EF4-FFF2-40B4-BE49-F238E27FC236}">
                <a16:creationId xmlns:a16="http://schemas.microsoft.com/office/drawing/2014/main" id="{2B1AE46B-CA58-4B73-98A6-499C7E8AABF1}"/>
              </a:ext>
            </a:extLst>
          </p:cNvPr>
          <p:cNvSpPr/>
          <p:nvPr/>
        </p:nvSpPr>
        <p:spPr bwMode="auto">
          <a:xfrm>
            <a:off x="695400" y="1052736"/>
            <a:ext cx="3168352" cy="864096"/>
          </a:xfrm>
          <a:prstGeom prst="rightArrow">
            <a:avLst>
              <a:gd name="adj1" fmla="val 67849"/>
              <a:gd name="adj2" fmla="val 50000"/>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solidFill>
                  <a:schemeClr val="bg1"/>
                </a:solidFill>
                <a:effectLst/>
                <a:latin typeface="Arial" charset="0"/>
              </a:rPr>
              <a:t>FØR WORKSHOP</a:t>
            </a:r>
          </a:p>
        </p:txBody>
      </p:sp>
      <p:sp>
        <p:nvSpPr>
          <p:cNvPr id="7" name="Arrow: Right 6">
            <a:extLst>
              <a:ext uri="{FF2B5EF4-FFF2-40B4-BE49-F238E27FC236}">
                <a16:creationId xmlns:a16="http://schemas.microsoft.com/office/drawing/2014/main" id="{B660096E-6BA2-4AD9-ADAD-732C668380B7}"/>
              </a:ext>
            </a:extLst>
          </p:cNvPr>
          <p:cNvSpPr/>
          <p:nvPr/>
        </p:nvSpPr>
        <p:spPr bwMode="auto">
          <a:xfrm>
            <a:off x="4151784" y="1052736"/>
            <a:ext cx="3168352" cy="864096"/>
          </a:xfrm>
          <a:prstGeom prst="rightArrow">
            <a:avLst>
              <a:gd name="adj1" fmla="val 67849"/>
              <a:gd name="adj2" fmla="val 50000"/>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lang="da-DK" sz="1200" dirty="0">
                <a:solidFill>
                  <a:schemeClr val="bg1"/>
                </a:solidFill>
              </a:rPr>
              <a:t>UNDER WORKSHOP</a:t>
            </a:r>
            <a:endParaRPr kumimoji="0" lang="da-DK" sz="1200" b="0" i="0" u="none" strike="noStrike" cap="none" normalizeH="0" baseline="0" dirty="0">
              <a:ln>
                <a:noFill/>
              </a:ln>
              <a:solidFill>
                <a:schemeClr val="bg1"/>
              </a:solidFill>
              <a:effectLst/>
              <a:latin typeface="Arial" charset="0"/>
            </a:endParaRPr>
          </a:p>
        </p:txBody>
      </p:sp>
      <p:sp>
        <p:nvSpPr>
          <p:cNvPr id="8" name="Arrow: Right 7">
            <a:extLst>
              <a:ext uri="{FF2B5EF4-FFF2-40B4-BE49-F238E27FC236}">
                <a16:creationId xmlns:a16="http://schemas.microsoft.com/office/drawing/2014/main" id="{9A70C396-6D6F-430D-9DF0-417F81207685}"/>
              </a:ext>
            </a:extLst>
          </p:cNvPr>
          <p:cNvSpPr/>
          <p:nvPr/>
        </p:nvSpPr>
        <p:spPr bwMode="auto">
          <a:xfrm>
            <a:off x="7680176" y="1052736"/>
            <a:ext cx="3168352" cy="864096"/>
          </a:xfrm>
          <a:prstGeom prst="rightArrow">
            <a:avLst>
              <a:gd name="adj1" fmla="val 67849"/>
              <a:gd name="adj2" fmla="val 50000"/>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solidFill>
                  <a:schemeClr val="bg1"/>
                </a:solidFill>
                <a:effectLst/>
                <a:latin typeface="Arial" charset="0"/>
              </a:rPr>
              <a:t>EFTER WORKSHOP</a:t>
            </a:r>
          </a:p>
        </p:txBody>
      </p:sp>
      <p:sp>
        <p:nvSpPr>
          <p:cNvPr id="6" name="Rectangle 5">
            <a:extLst>
              <a:ext uri="{FF2B5EF4-FFF2-40B4-BE49-F238E27FC236}">
                <a16:creationId xmlns:a16="http://schemas.microsoft.com/office/drawing/2014/main" id="{51DCE59B-041B-42D9-B0DA-2486C48731A9}"/>
              </a:ext>
            </a:extLst>
          </p:cNvPr>
          <p:cNvSpPr/>
          <p:nvPr/>
        </p:nvSpPr>
        <p:spPr>
          <a:xfrm>
            <a:off x="7680176" y="2276872"/>
            <a:ext cx="4032448" cy="3966150"/>
          </a:xfrm>
          <a:prstGeom prst="rect">
            <a:avLst/>
          </a:prstGeom>
        </p:spPr>
        <p:txBody>
          <a:bodyPr wrap="square">
            <a:spAutoFit/>
          </a:bodyPr>
          <a:lstStyle/>
          <a:p>
            <a:pPr marL="228600" indent="-228600" eaLnBrk="1" hangingPunct="1">
              <a:buFont typeface="Arial" panose="020B0604020202020204" pitchFamily="34" charset="0"/>
              <a:buChar char="•"/>
            </a:pPr>
            <a:r>
              <a:rPr lang="da-DK" altLang="da-DK" sz="1200" dirty="0"/>
              <a:t>Bruge input på workshoppen til at udfylde relevante afsnit </a:t>
            </a:r>
            <a:r>
              <a:rPr lang="da-DK" altLang="da-DK" sz="1200"/>
              <a:t>i </a:t>
            </a:r>
            <a:r>
              <a:rPr lang="da-DK" altLang="da-DK" sz="1200" i="1"/>
              <a:t>Projektgrundlaget</a:t>
            </a:r>
            <a:r>
              <a:rPr lang="da-DK" altLang="da-DK" sz="1200"/>
              <a:t> </a:t>
            </a:r>
            <a:endParaRPr lang="da-DK" altLang="da-DK" sz="1200" dirty="0"/>
          </a:p>
          <a:p>
            <a:pPr marL="228600" indent="-228600" eaLnBrk="1" hangingPunct="1">
              <a:buFont typeface="Arial" panose="020B0604020202020204" pitchFamily="34" charset="0"/>
              <a:buChar char="•"/>
            </a:pPr>
            <a:r>
              <a:rPr lang="da-DK" altLang="da-DK" sz="1200" dirty="0"/>
              <a:t>Sikre deltagernes accept/input af især formålsbeskrivelse</a:t>
            </a:r>
          </a:p>
          <a:p>
            <a:pPr marL="228600" indent="-228600" eaLnBrk="1" hangingPunct="1">
              <a:buFont typeface="Arial" panose="020B0604020202020204" pitchFamily="34" charset="0"/>
              <a:buChar char="•"/>
            </a:pPr>
            <a:r>
              <a:rPr lang="da-DK" altLang="da-DK" sz="1200" dirty="0"/>
              <a:t>Tegne et overordnet gevinstdiagram op </a:t>
            </a:r>
          </a:p>
          <a:p>
            <a:pPr marL="228600" indent="-228600" eaLnBrk="1" hangingPunct="1">
              <a:buFont typeface="Arial" panose="020B0604020202020204" pitchFamily="34" charset="0"/>
              <a:buChar char="•"/>
            </a:pPr>
            <a:r>
              <a:rPr lang="da-DK" altLang="da-DK" sz="1200" dirty="0"/>
              <a:t>Udarbejde første bud på gevinstoversigten og få deltagernes accept/input </a:t>
            </a:r>
          </a:p>
          <a:p>
            <a:pPr marL="228600" indent="-228600" eaLnBrk="1" hangingPunct="1">
              <a:buFont typeface="Arial" panose="020B0604020202020204" pitchFamily="34" charset="0"/>
              <a:buChar char="•"/>
            </a:pPr>
            <a:r>
              <a:rPr lang="da-DK" altLang="da-DK" sz="1200" dirty="0"/>
              <a:t>Indhente foreløbige estimater </a:t>
            </a:r>
            <a:r>
              <a:rPr lang="da-DK" altLang="da-DK" sz="1200"/>
              <a:t>af gevinstpotentiale </a:t>
            </a:r>
            <a:endParaRPr lang="da-DK" altLang="da-DK" sz="1200" dirty="0"/>
          </a:p>
          <a:p>
            <a:pPr marL="228600" indent="-228600" eaLnBrk="1" hangingPunct="1">
              <a:buFont typeface="Arial" panose="020B0604020202020204" pitchFamily="34" charset="0"/>
              <a:buChar char="•"/>
            </a:pPr>
            <a:r>
              <a:rPr lang="da-DK" altLang="da-DK" sz="1200" dirty="0"/>
              <a:t>Sørge for, at der bliver afholdt en ny gevinstkortworkshop i projektets analysefase for at bibeholde gevinstfokus i projektet og sikre fokus på de nødvendige kompetencer og adfærd </a:t>
            </a:r>
          </a:p>
          <a:p>
            <a:pPr marL="228600" indent="-228600" eaLnBrk="1" hangingPunct="1">
              <a:buFont typeface="Arial" panose="020B0604020202020204" pitchFamily="34" charset="0"/>
              <a:buChar char="•"/>
            </a:pPr>
            <a:r>
              <a:rPr lang="da-DK" altLang="da-DK" sz="1200" dirty="0"/>
              <a:t>Opdatere gevinstkortet, efterhånden som </a:t>
            </a:r>
            <a:r>
              <a:rPr lang="da-DK" altLang="da-DK" sz="1200" dirty="0" err="1"/>
              <a:t>scope</a:t>
            </a:r>
            <a:r>
              <a:rPr lang="da-DK" altLang="da-DK" sz="1200" dirty="0"/>
              <a:t> og ambitionsniveau ændres eller skærpes i projektperioden, og sikre styregruppens accept</a:t>
            </a:r>
          </a:p>
          <a:p>
            <a:pPr eaLnBrk="1" hangingPunct="1"/>
            <a:endParaRPr lang="da-DK" altLang="da-DK" sz="1200" dirty="0"/>
          </a:p>
        </p:txBody>
      </p:sp>
      <p:sp>
        <p:nvSpPr>
          <p:cNvPr id="10" name="TextBox 9">
            <a:extLst>
              <a:ext uri="{FF2B5EF4-FFF2-40B4-BE49-F238E27FC236}">
                <a16:creationId xmlns:a16="http://schemas.microsoft.com/office/drawing/2014/main" id="{8EC7FE67-3227-42E8-BD5B-FFC8E7757CB6}"/>
              </a:ext>
            </a:extLst>
          </p:cNvPr>
          <p:cNvSpPr txBox="1"/>
          <p:nvPr/>
        </p:nvSpPr>
        <p:spPr>
          <a:xfrm>
            <a:off x="7680176" y="2060848"/>
            <a:ext cx="2736304"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000" b="1" dirty="0">
                <a:solidFill>
                  <a:schemeClr val="tx2"/>
                </a:solidFill>
                <a:sym typeface="Arial" panose="020B0604020202020204" pitchFamily="34" charset="0"/>
              </a:rPr>
              <a:t>ANSVAR FOR AT…</a:t>
            </a:r>
          </a:p>
        </p:txBody>
      </p:sp>
      <p:sp>
        <p:nvSpPr>
          <p:cNvPr id="15" name="Rectangle 14">
            <a:extLst>
              <a:ext uri="{FF2B5EF4-FFF2-40B4-BE49-F238E27FC236}">
                <a16:creationId xmlns:a16="http://schemas.microsoft.com/office/drawing/2014/main" id="{5CEF21DF-39B2-4181-AD65-FA87E3FF42F5}"/>
              </a:ext>
            </a:extLst>
          </p:cNvPr>
          <p:cNvSpPr/>
          <p:nvPr/>
        </p:nvSpPr>
        <p:spPr>
          <a:xfrm>
            <a:off x="695400" y="2276872"/>
            <a:ext cx="3024336" cy="2186176"/>
          </a:xfrm>
          <a:prstGeom prst="rect">
            <a:avLst/>
          </a:prstGeom>
        </p:spPr>
        <p:txBody>
          <a:bodyPr wrap="square">
            <a:spAutoFit/>
          </a:bodyPr>
          <a:lstStyle/>
          <a:p>
            <a:pPr marL="228600" indent="-228600" eaLnBrk="1" hangingPunct="1">
              <a:buFont typeface="Arial" panose="020B0604020202020204" pitchFamily="34" charset="0"/>
              <a:buChar char="•"/>
            </a:pPr>
            <a:r>
              <a:rPr lang="da-DK" altLang="da-DK" sz="1200" dirty="0"/>
              <a:t>Identificere deltagere og sende invitationer ud</a:t>
            </a:r>
          </a:p>
          <a:p>
            <a:pPr marL="228600" indent="-228600" eaLnBrk="1" hangingPunct="1">
              <a:buFont typeface="Arial" panose="020B0604020202020204" pitchFamily="34" charset="0"/>
              <a:buChar char="•"/>
            </a:pPr>
            <a:r>
              <a:rPr lang="da-DK" altLang="da-DK" sz="1200" dirty="0" smtClean="0"/>
              <a:t>Planlægge </a:t>
            </a:r>
            <a:r>
              <a:rPr lang="da-DK" altLang="da-DK" sz="1200" dirty="0"/>
              <a:t>og designe workshoppen, evt. i samarbejde med en facilitator</a:t>
            </a:r>
          </a:p>
          <a:p>
            <a:pPr marL="228600" indent="-228600" eaLnBrk="1" hangingPunct="1">
              <a:buFont typeface="Arial" panose="020B0604020202020204" pitchFamily="34" charset="0"/>
              <a:buChar char="•"/>
            </a:pPr>
            <a:r>
              <a:rPr lang="da-DK" altLang="da-DK" sz="1200" dirty="0"/>
              <a:t>Evt. finde en facilitator til at facilitere workshoppen</a:t>
            </a:r>
          </a:p>
          <a:p>
            <a:pPr marL="228600" indent="-228600" eaLnBrk="1" hangingPunct="1">
              <a:buFont typeface="Arial" panose="020B0604020202020204" pitchFamily="34" charset="0"/>
              <a:buChar char="•"/>
            </a:pPr>
            <a:r>
              <a:rPr lang="da-DK" altLang="da-DK" sz="1200" dirty="0"/>
              <a:t>Sørge for alle de praktiske detaljer inkl. booking af mødelokale, forplejning, print af materiale</a:t>
            </a:r>
          </a:p>
        </p:txBody>
      </p:sp>
      <p:sp>
        <p:nvSpPr>
          <p:cNvPr id="16" name="TextBox 15">
            <a:extLst>
              <a:ext uri="{FF2B5EF4-FFF2-40B4-BE49-F238E27FC236}">
                <a16:creationId xmlns:a16="http://schemas.microsoft.com/office/drawing/2014/main" id="{A8CE61FB-43B3-4AC0-9AB8-21B6C96B9B40}"/>
              </a:ext>
            </a:extLst>
          </p:cNvPr>
          <p:cNvSpPr txBox="1"/>
          <p:nvPr/>
        </p:nvSpPr>
        <p:spPr>
          <a:xfrm>
            <a:off x="695400" y="2060848"/>
            <a:ext cx="2736304"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000" b="1" dirty="0">
                <a:solidFill>
                  <a:schemeClr val="tx2"/>
                </a:solidFill>
                <a:sym typeface="Arial" panose="020B0604020202020204" pitchFamily="34" charset="0"/>
              </a:rPr>
              <a:t>ANSVAR FOR AT…</a:t>
            </a:r>
          </a:p>
        </p:txBody>
      </p:sp>
      <p:sp>
        <p:nvSpPr>
          <p:cNvPr id="17" name="Rectangle 16">
            <a:extLst>
              <a:ext uri="{FF2B5EF4-FFF2-40B4-BE49-F238E27FC236}">
                <a16:creationId xmlns:a16="http://schemas.microsoft.com/office/drawing/2014/main" id="{0733443C-C818-422A-B617-A1B044F80B8C}"/>
              </a:ext>
            </a:extLst>
          </p:cNvPr>
          <p:cNvSpPr/>
          <p:nvPr/>
        </p:nvSpPr>
        <p:spPr>
          <a:xfrm>
            <a:off x="4151784" y="2276872"/>
            <a:ext cx="3168352" cy="1787349"/>
          </a:xfrm>
          <a:prstGeom prst="rect">
            <a:avLst/>
          </a:prstGeom>
        </p:spPr>
        <p:txBody>
          <a:bodyPr wrap="square">
            <a:spAutoFit/>
          </a:bodyPr>
          <a:lstStyle/>
          <a:p>
            <a:pPr marL="228600" indent="-228600" eaLnBrk="1" hangingPunct="1">
              <a:buFont typeface="Arial" panose="020B0604020202020204" pitchFamily="34" charset="0"/>
              <a:buChar char="•"/>
            </a:pPr>
            <a:r>
              <a:rPr lang="da-DK" altLang="da-DK" sz="1200" dirty="0"/>
              <a:t>Bidrage til workshoppen på lige vilkår med de andre workshopdeltagere (hvis workshop bliver faciliteret af en facilitator)</a:t>
            </a:r>
          </a:p>
          <a:p>
            <a:pPr marL="228600" indent="-228600">
              <a:buFont typeface="Arial" panose="020B0604020202020204" pitchFamily="34" charset="0"/>
              <a:buChar char="•"/>
            </a:pPr>
            <a:r>
              <a:rPr lang="da-DK" altLang="da-DK" sz="1200" dirty="0"/>
              <a:t>Facilitere workshoppen med fokus på at skabe en god proces for arbejdet og skabe engagement og energi (hvis projektlederen er </a:t>
            </a:r>
            <a:r>
              <a:rPr lang="da-DK" altLang="da-DK" sz="1200" dirty="0" err="1"/>
              <a:t>facilitator</a:t>
            </a:r>
            <a:r>
              <a:rPr lang="da-DK" altLang="da-DK" sz="1200" smtClean="0"/>
              <a:t>)</a:t>
            </a:r>
            <a:endParaRPr lang="da-DK" altLang="da-DK" sz="1200" dirty="0"/>
          </a:p>
        </p:txBody>
      </p:sp>
      <p:sp>
        <p:nvSpPr>
          <p:cNvPr id="18" name="TextBox 17">
            <a:extLst>
              <a:ext uri="{FF2B5EF4-FFF2-40B4-BE49-F238E27FC236}">
                <a16:creationId xmlns:a16="http://schemas.microsoft.com/office/drawing/2014/main" id="{47073CB6-C717-4DBD-9838-894A74890F8F}"/>
              </a:ext>
            </a:extLst>
          </p:cNvPr>
          <p:cNvSpPr txBox="1"/>
          <p:nvPr/>
        </p:nvSpPr>
        <p:spPr>
          <a:xfrm>
            <a:off x="4151784" y="2060848"/>
            <a:ext cx="2736304"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000" b="1" dirty="0">
                <a:solidFill>
                  <a:schemeClr val="tx2"/>
                </a:solidFill>
                <a:sym typeface="Arial" panose="020B0604020202020204" pitchFamily="34" charset="0"/>
              </a:rPr>
              <a:t>ANSVAR FOR AT…</a:t>
            </a:r>
          </a:p>
        </p:txBody>
      </p:sp>
      <p:sp>
        <p:nvSpPr>
          <p:cNvPr id="9" name="Slide Number Placeholder 8">
            <a:extLst>
              <a:ext uri="{FF2B5EF4-FFF2-40B4-BE49-F238E27FC236}">
                <a16:creationId xmlns:a16="http://schemas.microsoft.com/office/drawing/2014/main" id="{B2757DEE-6FD2-41FD-A08E-E5648E9FB433}"/>
              </a:ext>
            </a:extLst>
          </p:cNvPr>
          <p:cNvSpPr>
            <a:spLocks noGrp="1"/>
          </p:cNvSpPr>
          <p:nvPr>
            <p:ph type="sldNum" sz="quarter" idx="12"/>
          </p:nvPr>
        </p:nvSpPr>
        <p:spPr/>
        <p:txBody>
          <a:bodyPr/>
          <a:lstStyle/>
          <a:p>
            <a:fld id="{80AE25ED-097C-4BDC-A7CE-FA97BD9CA3B5}" type="slidenum">
              <a:rPr lang="da-DK" smtClean="0"/>
              <a:pPr/>
              <a:t>6</a:t>
            </a:fld>
            <a:endParaRPr lang="da-DK" dirty="0"/>
          </a:p>
        </p:txBody>
      </p:sp>
    </p:spTree>
    <p:extLst>
      <p:ext uri="{BB962C8B-B14F-4D97-AF65-F5344CB8AC3E}">
        <p14:creationId xmlns:p14="http://schemas.microsoft.com/office/powerpoint/2010/main" val="379359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1E5F-509B-4C82-8C3E-AE245AFA940E}"/>
              </a:ext>
            </a:extLst>
          </p:cNvPr>
          <p:cNvSpPr>
            <a:spLocks noGrp="1"/>
          </p:cNvSpPr>
          <p:nvPr>
            <p:ph type="title"/>
          </p:nvPr>
        </p:nvSpPr>
        <p:spPr/>
        <p:txBody>
          <a:bodyPr/>
          <a:lstStyle/>
          <a:p>
            <a:r>
              <a:rPr lang="da-DK" dirty="0"/>
              <a:t>Forslag til program</a:t>
            </a:r>
            <a:br>
              <a:rPr lang="da-DK" dirty="0"/>
            </a:br>
            <a:r>
              <a:rPr lang="da-DK" sz="1800" dirty="0"/>
              <a:t>Workshop: Potentialevurdering</a:t>
            </a:r>
          </a:p>
        </p:txBody>
      </p:sp>
      <p:sp>
        <p:nvSpPr>
          <p:cNvPr id="4" name="Slide Number Placeholder 3">
            <a:extLst>
              <a:ext uri="{FF2B5EF4-FFF2-40B4-BE49-F238E27FC236}">
                <a16:creationId xmlns:a16="http://schemas.microsoft.com/office/drawing/2014/main" id="{17EB0125-937F-4DE2-B2ED-F146D2109FE5}"/>
              </a:ext>
            </a:extLst>
          </p:cNvPr>
          <p:cNvSpPr>
            <a:spLocks noGrp="1"/>
          </p:cNvSpPr>
          <p:nvPr>
            <p:ph type="sldNum" sz="quarter" idx="12"/>
          </p:nvPr>
        </p:nvSpPr>
        <p:spPr>
          <a:xfrm>
            <a:off x="0" y="6912000"/>
            <a:ext cx="0" cy="0"/>
          </a:xfrm>
        </p:spPr>
        <p:txBody>
          <a:bodyPr/>
          <a:lstStyle/>
          <a:p>
            <a:fld id="{80AE25ED-097C-4BDC-A7CE-FA97BD9CA3B5}" type="slidenum">
              <a:rPr lang="da-DK" smtClean="0"/>
              <a:pPr/>
              <a:t>7</a:t>
            </a:fld>
            <a:endParaRPr lang="da-DK" dirty="0"/>
          </a:p>
        </p:txBody>
      </p:sp>
      <p:graphicFrame>
        <p:nvGraphicFramePr>
          <p:cNvPr id="5" name="Table 4">
            <a:extLst>
              <a:ext uri="{FF2B5EF4-FFF2-40B4-BE49-F238E27FC236}">
                <a16:creationId xmlns:a16="http://schemas.microsoft.com/office/drawing/2014/main" id="{57332814-A03A-4D0A-A054-0D48C24180F8}"/>
              </a:ext>
            </a:extLst>
          </p:cNvPr>
          <p:cNvGraphicFramePr>
            <a:graphicFrameLocks noGrp="1"/>
          </p:cNvGraphicFramePr>
          <p:nvPr>
            <p:extLst>
              <p:ext uri="{D42A27DB-BD31-4B8C-83A1-F6EECF244321}">
                <p14:modId xmlns:p14="http://schemas.microsoft.com/office/powerpoint/2010/main" val="1142492554"/>
              </p:ext>
            </p:extLst>
          </p:nvPr>
        </p:nvGraphicFramePr>
        <p:xfrm>
          <a:off x="698501" y="1454152"/>
          <a:ext cx="6549627" cy="3543319"/>
        </p:xfrm>
        <a:graphic>
          <a:graphicData uri="http://schemas.openxmlformats.org/drawingml/2006/table">
            <a:tbl>
              <a:tblPr firstRow="1" bandRow="1">
                <a:tableStyleId>{7E9639D4-E3E2-4D34-9284-5A2195B3D0D7}</a:tableStyleId>
              </a:tblPr>
              <a:tblGrid>
                <a:gridCol w="775364">
                  <a:extLst>
                    <a:ext uri="{9D8B030D-6E8A-4147-A177-3AD203B41FA5}">
                      <a16:colId xmlns:a16="http://schemas.microsoft.com/office/drawing/2014/main" val="368765325"/>
                    </a:ext>
                  </a:extLst>
                </a:gridCol>
                <a:gridCol w="5774263">
                  <a:extLst>
                    <a:ext uri="{9D8B030D-6E8A-4147-A177-3AD203B41FA5}">
                      <a16:colId xmlns:a16="http://schemas.microsoft.com/office/drawing/2014/main" val="2569352132"/>
                    </a:ext>
                  </a:extLst>
                </a:gridCol>
              </a:tblGrid>
              <a:tr h="285768">
                <a:tc>
                  <a:txBody>
                    <a:bodyPr/>
                    <a:lstStyle/>
                    <a:p>
                      <a:r>
                        <a:rPr lang="da-DK" sz="1200" b="0" dirty="0"/>
                        <a:t>TID</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200" b="0" dirty="0"/>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95966889"/>
                  </a:ext>
                </a:extLst>
              </a:tr>
              <a:tr h="285761">
                <a:tc>
                  <a:txBody>
                    <a:bodyPr/>
                    <a:lstStyle/>
                    <a:p>
                      <a:r>
                        <a:rPr lang="da-DK" sz="1200" dirty="0"/>
                        <a:t>10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dirty="0"/>
                        <a:t>Velkomst og formål med workshoppen</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38300580"/>
                  </a:ext>
                </a:extLst>
              </a:tr>
              <a:tr h="28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10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Kort intro til ideen bag projektet</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13466266"/>
                  </a:ext>
                </a:extLst>
              </a:tr>
              <a:tr h="28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Situationen i dag – input til de overordnede formål med projektet</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78780801"/>
                  </a:ext>
                </a:extLst>
              </a:tr>
              <a:tr h="28576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Fremtidsscenarie – input til de overordnede formål med projektet</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20434066"/>
                  </a:ext>
                </a:extLst>
              </a:tr>
              <a:tr h="28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10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i="1" dirty="0"/>
                        <a:t>Pause</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90548217"/>
                  </a:ext>
                </a:extLst>
              </a:tr>
              <a:tr h="28576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De</a:t>
                      </a:r>
                      <a:r>
                        <a:rPr lang="da-DK" sz="1200" baseline="0" dirty="0"/>
                        <a:t> vigtigste formål med projektet</a:t>
                      </a:r>
                      <a:endParaRPr lang="da-DK" sz="1200" dirty="0"/>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77983130"/>
                  </a:ext>
                </a:extLst>
              </a:tr>
              <a:tr h="34285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200" kern="1200" dirty="0">
                          <a:solidFill>
                            <a:schemeClr val="tx1"/>
                          </a:solidFill>
                          <a:latin typeface="+mn-lt"/>
                          <a:ea typeface="+mn-ea"/>
                          <a:cs typeface="+mn-cs"/>
                        </a:rPr>
                        <a:t>De styrende gevinster</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04119831"/>
                  </a:ext>
                </a:extLst>
              </a:tr>
              <a:tr h="28576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i="1" dirty="0"/>
                        <a:t>Frokost</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30157782"/>
                  </a:ext>
                </a:extLst>
              </a:tr>
              <a:tr h="342851">
                <a:tc>
                  <a:txBody>
                    <a:bodyPr/>
                    <a:lstStyle/>
                    <a:p>
                      <a:r>
                        <a:rPr lang="da-DK" sz="1200" dirty="0"/>
                        <a:t>45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200" dirty="0"/>
                        <a:t>Vurdering og beskrivelse af gevinster</a:t>
                      </a:r>
                      <a:endParaRPr lang="da-DK" sz="1200" dirty="0"/>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97657107"/>
                  </a:ext>
                </a:extLst>
              </a:tr>
              <a:tr h="285761">
                <a:tc>
                  <a:txBody>
                    <a:bodyPr/>
                    <a:lstStyle/>
                    <a:p>
                      <a:r>
                        <a:rPr lang="da-DK" sz="1200" dirty="0"/>
                        <a:t>30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sz="1200" dirty="0"/>
                        <a:t>Hovedleverancer i projektet – de nye kapabiliteter i organisationen</a:t>
                      </a:r>
                      <a:endParaRPr lang="da-DK" sz="1200" dirty="0"/>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62296726"/>
                  </a:ext>
                </a:extLst>
              </a:tr>
              <a:tr h="285761">
                <a:tc>
                  <a:txBody>
                    <a:bodyPr/>
                    <a:lstStyle/>
                    <a:p>
                      <a:r>
                        <a:rPr lang="da-DK" sz="1200" dirty="0"/>
                        <a:t>15 min.</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Opsamling og afrunding</a:t>
                      </a:r>
                    </a:p>
                  </a:txBody>
                  <a:tcPr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92406562"/>
                  </a:ext>
                </a:extLst>
              </a:tr>
            </a:tbl>
          </a:graphicData>
        </a:graphic>
      </p:graphicFrame>
      <p:sp>
        <p:nvSpPr>
          <p:cNvPr id="6" name="Rectangle 5">
            <a:extLst>
              <a:ext uri="{FF2B5EF4-FFF2-40B4-BE49-F238E27FC236}">
                <a16:creationId xmlns:a16="http://schemas.microsoft.com/office/drawing/2014/main" id="{83CD5978-4EE1-47D5-B2A8-F6489B3D34E9}"/>
              </a:ext>
            </a:extLst>
          </p:cNvPr>
          <p:cNvSpPr/>
          <p:nvPr/>
        </p:nvSpPr>
        <p:spPr bwMode="auto">
          <a:xfrm>
            <a:off x="7536160" y="1454152"/>
            <a:ext cx="3952578" cy="4457698"/>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solidFill>
                  <a:schemeClr val="bg1"/>
                </a:solidFill>
                <a:effectLst/>
                <a:latin typeface="Arial" charset="0"/>
              </a:rPr>
              <a:t>TIPS OG TRICKS</a:t>
            </a:r>
            <a:endParaRPr lang="da-DK" sz="1200" dirty="0">
              <a:solidFill>
                <a:schemeClr val="bg1"/>
              </a:solidFill>
            </a:endParaRPr>
          </a:p>
          <a:p>
            <a:pPr marL="171450" indent="-171450">
              <a:lnSpc>
                <a:spcPct val="100000"/>
              </a:lnSpc>
              <a:spcBef>
                <a:spcPts val="1100"/>
              </a:spcBef>
              <a:buFont typeface="Arial" panose="020B0604020202020204" pitchFamily="34" charset="0"/>
              <a:buChar char="•"/>
            </a:pPr>
            <a:r>
              <a:rPr lang="da-DK" altLang="da-DK" sz="1200" dirty="0">
                <a:solidFill>
                  <a:schemeClr val="bg1"/>
                </a:solidFill>
                <a:latin typeface="+mj-lt"/>
              </a:rPr>
              <a:t>I idéfasen er det muligt at gennemføre en potentialevurderingsworkshop fremfor for en gevinstdiagramworkshop. Forskellen består i, at potentialevurderingen identificerer formål, gevinster og leverancer, hvorimod gevinstdiagram- workshoppen også identificerer ny adfærd og nye kompetencer. </a:t>
            </a:r>
          </a:p>
          <a:p>
            <a:pPr marL="171450" indent="-171450">
              <a:lnSpc>
                <a:spcPct val="100000"/>
              </a:lnSpc>
              <a:spcBef>
                <a:spcPts val="1100"/>
              </a:spcBef>
              <a:buFont typeface="Arial" panose="020B0604020202020204" pitchFamily="34" charset="0"/>
              <a:buChar char="•"/>
            </a:pPr>
            <a:r>
              <a:rPr lang="da-DK" altLang="da-DK" sz="1200" dirty="0">
                <a:solidFill>
                  <a:schemeClr val="bg1"/>
                </a:solidFill>
                <a:latin typeface="+mj-lt"/>
              </a:rPr>
              <a:t>For projekter der skal risikovurderes af It-rådet er det et krav, at der i Idéfasen eller tidligt i analysefasen indgår et overordnet gevinstdiagram i projektgrundlaget. Dette diagram vil være resultatet af en potentialevurderingsworkshop.</a:t>
            </a:r>
          </a:p>
          <a:p>
            <a:pPr marL="171450" indent="-171450">
              <a:lnSpc>
                <a:spcPct val="100000"/>
              </a:lnSpc>
              <a:spcBef>
                <a:spcPts val="1100"/>
              </a:spcBef>
              <a:buFont typeface="Arial" panose="020B0604020202020204" pitchFamily="34" charset="0"/>
              <a:buChar char="•"/>
            </a:pPr>
            <a:r>
              <a:rPr lang="da-DK" altLang="da-DK" sz="1200" dirty="0">
                <a:solidFill>
                  <a:schemeClr val="bg1"/>
                </a:solidFill>
                <a:latin typeface="+mj-lt"/>
              </a:rPr>
              <a:t>Tilpas programmet til den tid, der er </a:t>
            </a:r>
            <a:r>
              <a:rPr lang="da-DK" altLang="da-DK" sz="1200">
                <a:solidFill>
                  <a:schemeClr val="bg1"/>
                </a:solidFill>
                <a:latin typeface="+mj-lt"/>
              </a:rPr>
              <a:t>til rådighed.</a:t>
            </a:r>
            <a:endParaRPr lang="da-DK" altLang="da-DK" sz="1200" dirty="0">
              <a:solidFill>
                <a:schemeClr val="bg1"/>
              </a:solidFill>
              <a:latin typeface="+mj-lt"/>
            </a:endParaRPr>
          </a:p>
          <a:p>
            <a:pPr marL="171450" indent="-171450">
              <a:lnSpc>
                <a:spcPct val="100000"/>
              </a:lnSpc>
              <a:spcBef>
                <a:spcPts val="1100"/>
              </a:spcBef>
              <a:buFont typeface="Arial" panose="020B0604020202020204" pitchFamily="34" charset="0"/>
              <a:buChar char="•"/>
            </a:pPr>
            <a:r>
              <a:rPr lang="da-DK" altLang="da-DK" sz="1200" dirty="0">
                <a:solidFill>
                  <a:schemeClr val="bg1"/>
                </a:solidFill>
                <a:latin typeface="+mj-lt"/>
              </a:rPr>
              <a:t>Indlæg pauser med passende mellemrum, fx ca. hver time.</a:t>
            </a:r>
          </a:p>
        </p:txBody>
      </p:sp>
      <p:sp>
        <p:nvSpPr>
          <p:cNvPr id="7" name="TextBox 6">
            <a:extLst>
              <a:ext uri="{FF2B5EF4-FFF2-40B4-BE49-F238E27FC236}">
                <a16:creationId xmlns:a16="http://schemas.microsoft.com/office/drawing/2014/main" id="{F566E7FA-B856-4C4B-B9D0-F5256ED75DC3}"/>
              </a:ext>
            </a:extLst>
          </p:cNvPr>
          <p:cNvSpPr txBox="1"/>
          <p:nvPr/>
        </p:nvSpPr>
        <p:spPr>
          <a:xfrm>
            <a:off x="701675" y="5153783"/>
            <a:ext cx="6114405" cy="307777"/>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r>
              <a:rPr lang="da-DK" sz="1200" i="1" dirty="0">
                <a:sym typeface="Arial" panose="020B0604020202020204" pitchFamily="34" charset="0"/>
              </a:rPr>
              <a:t>Ovenstående forslag til program varer 4 timer og 30 minutter i alt. For eksempel fra kl. 9.00 til 13.30.</a:t>
            </a:r>
          </a:p>
        </p:txBody>
      </p:sp>
    </p:spTree>
    <p:extLst>
      <p:ext uri="{BB962C8B-B14F-4D97-AF65-F5344CB8AC3E}">
        <p14:creationId xmlns:p14="http://schemas.microsoft.com/office/powerpoint/2010/main" val="266007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1E5F-509B-4C82-8C3E-AE245AFA940E}"/>
              </a:ext>
            </a:extLst>
          </p:cNvPr>
          <p:cNvSpPr>
            <a:spLocks noGrp="1"/>
          </p:cNvSpPr>
          <p:nvPr>
            <p:ph type="title"/>
          </p:nvPr>
        </p:nvSpPr>
        <p:spPr/>
        <p:txBody>
          <a:bodyPr/>
          <a:lstStyle/>
          <a:p>
            <a:r>
              <a:rPr lang="da-DK" dirty="0"/>
              <a:t>Proces for potentialevurdering</a:t>
            </a:r>
            <a:br>
              <a:rPr lang="da-DK" dirty="0"/>
            </a:br>
            <a:r>
              <a:rPr lang="da-DK" sz="1800" dirty="0"/>
              <a:t>Workshop: Potentialevurdering</a:t>
            </a:r>
          </a:p>
        </p:txBody>
      </p:sp>
      <p:sp>
        <p:nvSpPr>
          <p:cNvPr id="4" name="Slide Number Placeholder 3">
            <a:extLst>
              <a:ext uri="{FF2B5EF4-FFF2-40B4-BE49-F238E27FC236}">
                <a16:creationId xmlns:a16="http://schemas.microsoft.com/office/drawing/2014/main" id="{17EB0125-937F-4DE2-B2ED-F146D2109FE5}"/>
              </a:ext>
            </a:extLst>
          </p:cNvPr>
          <p:cNvSpPr>
            <a:spLocks noGrp="1"/>
          </p:cNvSpPr>
          <p:nvPr>
            <p:ph type="sldNum" sz="quarter" idx="12"/>
          </p:nvPr>
        </p:nvSpPr>
        <p:spPr>
          <a:xfrm>
            <a:off x="0" y="6912000"/>
            <a:ext cx="0" cy="0"/>
          </a:xfrm>
        </p:spPr>
        <p:txBody>
          <a:bodyPr/>
          <a:lstStyle/>
          <a:p>
            <a:fld id="{80AE25ED-097C-4BDC-A7CE-FA97BD9CA3B5}" type="slidenum">
              <a:rPr lang="da-DK" smtClean="0"/>
              <a:pPr/>
              <a:t>8</a:t>
            </a:fld>
            <a:endParaRPr lang="da-DK" dirty="0"/>
          </a:p>
        </p:txBody>
      </p:sp>
      <p:grpSp>
        <p:nvGrpSpPr>
          <p:cNvPr id="3" name="Group 2">
            <a:extLst>
              <a:ext uri="{FF2B5EF4-FFF2-40B4-BE49-F238E27FC236}">
                <a16:creationId xmlns:a16="http://schemas.microsoft.com/office/drawing/2014/main" id="{0AC45399-F91D-4C13-A6CC-B7C8EDB5CC07}"/>
              </a:ext>
            </a:extLst>
          </p:cNvPr>
          <p:cNvGrpSpPr/>
          <p:nvPr/>
        </p:nvGrpSpPr>
        <p:grpSpPr>
          <a:xfrm>
            <a:off x="674840" y="2132856"/>
            <a:ext cx="10813898" cy="3960440"/>
            <a:chOff x="194091" y="772589"/>
            <a:chExt cx="11852994" cy="5140849"/>
          </a:xfrm>
        </p:grpSpPr>
        <p:grpSp>
          <p:nvGrpSpPr>
            <p:cNvPr id="8" name="Group 7">
              <a:extLst>
                <a:ext uri="{FF2B5EF4-FFF2-40B4-BE49-F238E27FC236}">
                  <a16:creationId xmlns:a16="http://schemas.microsoft.com/office/drawing/2014/main" id="{A8507CAA-A506-45FA-99F5-A2131F232E8C}"/>
                </a:ext>
              </a:extLst>
            </p:cNvPr>
            <p:cNvGrpSpPr/>
            <p:nvPr/>
          </p:nvGrpSpPr>
          <p:grpSpPr>
            <a:xfrm>
              <a:off x="223504" y="1046334"/>
              <a:ext cx="2328799" cy="4867103"/>
              <a:chOff x="1131609" y="1071786"/>
              <a:chExt cx="2328799" cy="3381977"/>
            </a:xfrm>
          </p:grpSpPr>
          <p:sp>
            <p:nvSpPr>
              <p:cNvPr id="9" name="Isosceles Triangle 8">
                <a:extLst>
                  <a:ext uri="{FF2B5EF4-FFF2-40B4-BE49-F238E27FC236}">
                    <a16:creationId xmlns:a16="http://schemas.microsoft.com/office/drawing/2014/main" id="{F6148A2C-4078-42E9-9303-5674336A3EBB}"/>
                  </a:ext>
                </a:extLst>
              </p:cNvPr>
              <p:cNvSpPr/>
              <p:nvPr/>
            </p:nvSpPr>
            <p:spPr bwMode="auto">
              <a:xfrm rot="10800000">
                <a:off x="3261976"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10" name="Isosceles Triangle 9">
                <a:extLst>
                  <a:ext uri="{FF2B5EF4-FFF2-40B4-BE49-F238E27FC236}">
                    <a16:creationId xmlns:a16="http://schemas.microsoft.com/office/drawing/2014/main" id="{AA0D9C2A-AACA-467A-BD63-71953C947BEC}"/>
                  </a:ext>
                </a:extLst>
              </p:cNvPr>
              <p:cNvSpPr/>
              <p:nvPr/>
            </p:nvSpPr>
            <p:spPr bwMode="auto">
              <a:xfrm rot="10800000">
                <a:off x="1132903"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11" name="Content Placeholder 7">
                <a:extLst>
                  <a:ext uri="{FF2B5EF4-FFF2-40B4-BE49-F238E27FC236}">
                    <a16:creationId xmlns:a16="http://schemas.microsoft.com/office/drawing/2014/main" id="{67A87929-0529-4D72-8329-D58968A182DF}"/>
                  </a:ext>
                </a:extLst>
              </p:cNvPr>
              <p:cNvSpPr txBox="1">
                <a:spLocks/>
              </p:cNvSpPr>
              <p:nvPr/>
            </p:nvSpPr>
            <p:spPr>
              <a:xfrm>
                <a:off x="1232119" y="1489133"/>
                <a:ext cx="2133250" cy="2964630"/>
              </a:xfrm>
              <a:prstGeom prst="rect">
                <a:avLst/>
              </a:prstGeom>
              <a:solidFill>
                <a:schemeClr val="bg1">
                  <a:lumMod val="95000"/>
                </a:schemeClr>
              </a:solidFill>
              <a:ln w="28575">
                <a:noFill/>
              </a:ln>
            </p:spPr>
            <p:style>
              <a:lnRef idx="2">
                <a:schemeClr val="accent4"/>
              </a:lnRef>
              <a:fillRef idx="1">
                <a:schemeClr val="lt1"/>
              </a:fillRef>
              <a:effectRef idx="0">
                <a:schemeClr val="accent4"/>
              </a:effectRef>
              <a:fontRef idx="minor">
                <a:schemeClr val="dk1"/>
              </a:fontRef>
            </p:style>
            <p:txBody>
              <a:bodyPr vert="horz" wrap="square" lIns="144000" tIns="108000" rIns="144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100" i="1" dirty="0"/>
                  <a:t>Hvad er udfordringerne, som er baggrunden for at projektet igangsættes?</a:t>
                </a:r>
              </a:p>
            </p:txBody>
          </p:sp>
          <p:sp>
            <p:nvSpPr>
              <p:cNvPr id="12" name="Rectangle 11">
                <a:extLst>
                  <a:ext uri="{FF2B5EF4-FFF2-40B4-BE49-F238E27FC236}">
                    <a16:creationId xmlns:a16="http://schemas.microsoft.com/office/drawing/2014/main" id="{3B35B232-5523-4C99-A259-2BE81C57C649}"/>
                  </a:ext>
                </a:extLst>
              </p:cNvPr>
              <p:cNvSpPr/>
              <p:nvPr/>
            </p:nvSpPr>
            <p:spPr bwMode="auto">
              <a:xfrm>
                <a:off x="1131609" y="1071786"/>
                <a:ext cx="2328028" cy="417224"/>
              </a:xfrm>
              <a:prstGeom prst="rect">
                <a:avLst/>
              </a:prstGeom>
              <a:solidFill>
                <a:srgbClr val="A8BDC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en-US" sz="1200">
                    <a:solidFill>
                      <a:schemeClr val="bg1"/>
                    </a:solidFill>
                  </a:rPr>
                  <a:t>PROJEKT PROBLEMET/BAGGRUND</a:t>
                </a:r>
                <a:endParaRPr lang="en-US" sz="1200" dirty="0">
                  <a:solidFill>
                    <a:schemeClr val="bg1"/>
                  </a:solidFill>
                </a:endParaRPr>
              </a:p>
            </p:txBody>
          </p:sp>
        </p:grpSp>
        <p:grpSp>
          <p:nvGrpSpPr>
            <p:cNvPr id="13" name="Group 12">
              <a:extLst>
                <a:ext uri="{FF2B5EF4-FFF2-40B4-BE49-F238E27FC236}">
                  <a16:creationId xmlns:a16="http://schemas.microsoft.com/office/drawing/2014/main" id="{F7267287-8782-486D-AC21-BE712247664F}"/>
                </a:ext>
              </a:extLst>
            </p:cNvPr>
            <p:cNvGrpSpPr/>
            <p:nvPr/>
          </p:nvGrpSpPr>
          <p:grpSpPr>
            <a:xfrm>
              <a:off x="2599545" y="1071786"/>
              <a:ext cx="2328799" cy="4841652"/>
              <a:chOff x="1131609" y="1071786"/>
              <a:chExt cx="2328799" cy="3381977"/>
            </a:xfrm>
          </p:grpSpPr>
          <p:sp>
            <p:nvSpPr>
              <p:cNvPr id="14" name="Isosceles Triangle 13">
                <a:extLst>
                  <a:ext uri="{FF2B5EF4-FFF2-40B4-BE49-F238E27FC236}">
                    <a16:creationId xmlns:a16="http://schemas.microsoft.com/office/drawing/2014/main" id="{FB6A8254-973C-4227-811B-B0C121A157BD}"/>
                  </a:ext>
                </a:extLst>
              </p:cNvPr>
              <p:cNvSpPr/>
              <p:nvPr/>
            </p:nvSpPr>
            <p:spPr bwMode="auto">
              <a:xfrm rot="10800000">
                <a:off x="3261976"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15" name="Isosceles Triangle 14">
                <a:extLst>
                  <a:ext uri="{FF2B5EF4-FFF2-40B4-BE49-F238E27FC236}">
                    <a16:creationId xmlns:a16="http://schemas.microsoft.com/office/drawing/2014/main" id="{2866EF32-5F6C-447C-9B57-DF374E3DD78E}"/>
                  </a:ext>
                </a:extLst>
              </p:cNvPr>
              <p:cNvSpPr/>
              <p:nvPr/>
            </p:nvSpPr>
            <p:spPr bwMode="auto">
              <a:xfrm rot="10800000">
                <a:off x="1132903"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16" name="Content Placeholder 7">
                <a:extLst>
                  <a:ext uri="{FF2B5EF4-FFF2-40B4-BE49-F238E27FC236}">
                    <a16:creationId xmlns:a16="http://schemas.microsoft.com/office/drawing/2014/main" id="{7312ECF3-4CBD-4F5C-B668-CBC812F5244A}"/>
                  </a:ext>
                </a:extLst>
              </p:cNvPr>
              <p:cNvSpPr txBox="1">
                <a:spLocks/>
              </p:cNvSpPr>
              <p:nvPr/>
            </p:nvSpPr>
            <p:spPr>
              <a:xfrm>
                <a:off x="1232119" y="1489133"/>
                <a:ext cx="2133250" cy="2964630"/>
              </a:xfrm>
              <a:prstGeom prst="rect">
                <a:avLst/>
              </a:prstGeom>
              <a:solidFill>
                <a:schemeClr val="bg1">
                  <a:lumMod val="95000"/>
                </a:schemeClr>
              </a:solidFill>
              <a:ln w="28575">
                <a:noFill/>
              </a:ln>
            </p:spPr>
            <p:style>
              <a:lnRef idx="2">
                <a:schemeClr val="accent4"/>
              </a:lnRef>
              <a:fillRef idx="1">
                <a:schemeClr val="lt1"/>
              </a:fillRef>
              <a:effectRef idx="0">
                <a:schemeClr val="accent4"/>
              </a:effectRef>
              <a:fontRef idx="minor">
                <a:schemeClr val="dk1"/>
              </a:fontRef>
            </p:style>
            <p:txBody>
              <a:bodyPr vert="horz" wrap="square" lIns="144000" tIns="108000" rIns="144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100" i="1" dirty="0"/>
                  <a:t>Hvad skal projektet levere for at løse problemerne og kunne realisere gevinsterne?</a:t>
                </a:r>
              </a:p>
            </p:txBody>
          </p:sp>
          <p:sp>
            <p:nvSpPr>
              <p:cNvPr id="17" name="Rectangle 16">
                <a:extLst>
                  <a:ext uri="{FF2B5EF4-FFF2-40B4-BE49-F238E27FC236}">
                    <a16:creationId xmlns:a16="http://schemas.microsoft.com/office/drawing/2014/main" id="{23AA80D3-EA65-4C46-BE81-F01C68BDB418}"/>
                  </a:ext>
                </a:extLst>
              </p:cNvPr>
              <p:cNvSpPr/>
              <p:nvPr/>
            </p:nvSpPr>
            <p:spPr bwMode="auto">
              <a:xfrm>
                <a:off x="1131609" y="1071786"/>
                <a:ext cx="2328028" cy="417224"/>
              </a:xfrm>
              <a:prstGeom prst="rect">
                <a:avLst/>
              </a:prstGeom>
              <a:solidFill>
                <a:srgbClr val="A8BDC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en-US" sz="1200" dirty="0">
                    <a:solidFill>
                      <a:schemeClr val="bg1"/>
                    </a:solidFill>
                  </a:rPr>
                  <a:t>PROJEKTETS LEVERANCER</a:t>
                </a:r>
              </a:p>
            </p:txBody>
          </p:sp>
        </p:grpSp>
        <p:grpSp>
          <p:nvGrpSpPr>
            <p:cNvPr id="18" name="Group 17">
              <a:extLst>
                <a:ext uri="{FF2B5EF4-FFF2-40B4-BE49-F238E27FC236}">
                  <a16:creationId xmlns:a16="http://schemas.microsoft.com/office/drawing/2014/main" id="{07590BDA-8504-4EFB-A481-F65C2E23135F}"/>
                </a:ext>
              </a:extLst>
            </p:cNvPr>
            <p:cNvGrpSpPr/>
            <p:nvPr/>
          </p:nvGrpSpPr>
          <p:grpSpPr>
            <a:xfrm>
              <a:off x="7345373" y="1071786"/>
              <a:ext cx="2328799" cy="4841652"/>
              <a:chOff x="1131609" y="1071786"/>
              <a:chExt cx="2328799" cy="3381977"/>
            </a:xfrm>
          </p:grpSpPr>
          <p:sp>
            <p:nvSpPr>
              <p:cNvPr id="19" name="Isosceles Triangle 18">
                <a:extLst>
                  <a:ext uri="{FF2B5EF4-FFF2-40B4-BE49-F238E27FC236}">
                    <a16:creationId xmlns:a16="http://schemas.microsoft.com/office/drawing/2014/main" id="{83194658-5116-4865-A8BE-2D6B4F67984D}"/>
                  </a:ext>
                </a:extLst>
              </p:cNvPr>
              <p:cNvSpPr/>
              <p:nvPr/>
            </p:nvSpPr>
            <p:spPr bwMode="auto">
              <a:xfrm rot="10800000">
                <a:off x="3261976"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20" name="Isosceles Triangle 19">
                <a:extLst>
                  <a:ext uri="{FF2B5EF4-FFF2-40B4-BE49-F238E27FC236}">
                    <a16:creationId xmlns:a16="http://schemas.microsoft.com/office/drawing/2014/main" id="{287F54EC-EF32-48E5-83E3-40FF0F4384EB}"/>
                  </a:ext>
                </a:extLst>
              </p:cNvPr>
              <p:cNvSpPr/>
              <p:nvPr/>
            </p:nvSpPr>
            <p:spPr bwMode="auto">
              <a:xfrm rot="10800000">
                <a:off x="1132903"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21" name="Content Placeholder 7">
                <a:extLst>
                  <a:ext uri="{FF2B5EF4-FFF2-40B4-BE49-F238E27FC236}">
                    <a16:creationId xmlns:a16="http://schemas.microsoft.com/office/drawing/2014/main" id="{A58E79DF-8682-45BE-9842-D13699BF8524}"/>
                  </a:ext>
                </a:extLst>
              </p:cNvPr>
              <p:cNvSpPr txBox="1">
                <a:spLocks/>
              </p:cNvSpPr>
              <p:nvPr/>
            </p:nvSpPr>
            <p:spPr>
              <a:xfrm>
                <a:off x="1232119" y="1489133"/>
                <a:ext cx="2133250" cy="2964630"/>
              </a:xfrm>
              <a:prstGeom prst="rect">
                <a:avLst/>
              </a:prstGeom>
              <a:solidFill>
                <a:schemeClr val="bg1">
                  <a:lumMod val="95000"/>
                </a:schemeClr>
              </a:solidFill>
              <a:ln w="28575">
                <a:noFill/>
              </a:ln>
            </p:spPr>
            <p:style>
              <a:lnRef idx="2">
                <a:schemeClr val="accent4"/>
              </a:lnRef>
              <a:fillRef idx="1">
                <a:schemeClr val="lt1"/>
              </a:fillRef>
              <a:effectRef idx="0">
                <a:schemeClr val="accent4"/>
              </a:effectRef>
              <a:fontRef idx="minor">
                <a:schemeClr val="dk1"/>
              </a:fontRef>
            </p:style>
            <p:txBody>
              <a:bodyPr vert="horz" wrap="square" lIns="144000" tIns="108000" rIns="144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600"/>
                  </a:spcAft>
                </a:pPr>
                <a:r>
                  <a:rPr lang="da-DK" sz="1100" i="1" dirty="0"/>
                  <a:t>Hvad er projektets formål (max. 3):</a:t>
                </a:r>
              </a:p>
            </p:txBody>
          </p:sp>
          <p:sp>
            <p:nvSpPr>
              <p:cNvPr id="22" name="Rectangle 21">
                <a:extLst>
                  <a:ext uri="{FF2B5EF4-FFF2-40B4-BE49-F238E27FC236}">
                    <a16:creationId xmlns:a16="http://schemas.microsoft.com/office/drawing/2014/main" id="{57257DDF-0209-4EC7-B213-4BB6490BE742}"/>
                  </a:ext>
                </a:extLst>
              </p:cNvPr>
              <p:cNvSpPr/>
              <p:nvPr/>
            </p:nvSpPr>
            <p:spPr bwMode="auto">
              <a:xfrm>
                <a:off x="1131609" y="1071786"/>
                <a:ext cx="2328028" cy="417224"/>
              </a:xfrm>
              <a:prstGeom prst="rect">
                <a:avLst/>
              </a:prstGeom>
              <a:solidFill>
                <a:srgbClr val="A8BDC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en-US" sz="1200" dirty="0">
                    <a:solidFill>
                      <a:schemeClr val="bg1"/>
                    </a:solidFill>
                  </a:rPr>
                  <a:t>PROJEKTETS FORMÅL</a:t>
                </a:r>
              </a:p>
            </p:txBody>
          </p:sp>
        </p:grpSp>
        <p:grpSp>
          <p:nvGrpSpPr>
            <p:cNvPr id="23" name="Group 22">
              <a:extLst>
                <a:ext uri="{FF2B5EF4-FFF2-40B4-BE49-F238E27FC236}">
                  <a16:creationId xmlns:a16="http://schemas.microsoft.com/office/drawing/2014/main" id="{AECBC97A-7304-42E8-BBA4-C6A94ED03FE7}"/>
                </a:ext>
              </a:extLst>
            </p:cNvPr>
            <p:cNvGrpSpPr/>
            <p:nvPr/>
          </p:nvGrpSpPr>
          <p:grpSpPr>
            <a:xfrm>
              <a:off x="9718286" y="1071786"/>
              <a:ext cx="2328799" cy="4841652"/>
              <a:chOff x="1131609" y="1071786"/>
              <a:chExt cx="2328799" cy="3381977"/>
            </a:xfrm>
          </p:grpSpPr>
          <p:sp>
            <p:nvSpPr>
              <p:cNvPr id="24" name="Isosceles Triangle 23">
                <a:extLst>
                  <a:ext uri="{FF2B5EF4-FFF2-40B4-BE49-F238E27FC236}">
                    <a16:creationId xmlns:a16="http://schemas.microsoft.com/office/drawing/2014/main" id="{359C73A8-00CC-4491-B810-6667A51A2D63}"/>
                  </a:ext>
                </a:extLst>
              </p:cNvPr>
              <p:cNvSpPr/>
              <p:nvPr/>
            </p:nvSpPr>
            <p:spPr bwMode="auto">
              <a:xfrm rot="10800000">
                <a:off x="3261976"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25" name="Isosceles Triangle 24">
                <a:extLst>
                  <a:ext uri="{FF2B5EF4-FFF2-40B4-BE49-F238E27FC236}">
                    <a16:creationId xmlns:a16="http://schemas.microsoft.com/office/drawing/2014/main" id="{8A6B4F33-1E77-40A4-A519-8738564D17C6}"/>
                  </a:ext>
                </a:extLst>
              </p:cNvPr>
              <p:cNvSpPr/>
              <p:nvPr/>
            </p:nvSpPr>
            <p:spPr bwMode="auto">
              <a:xfrm rot="10800000">
                <a:off x="1132903"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26" name="Content Placeholder 7">
                <a:extLst>
                  <a:ext uri="{FF2B5EF4-FFF2-40B4-BE49-F238E27FC236}">
                    <a16:creationId xmlns:a16="http://schemas.microsoft.com/office/drawing/2014/main" id="{813481B5-38A2-49B0-9488-98F61A3DB29F}"/>
                  </a:ext>
                </a:extLst>
              </p:cNvPr>
              <p:cNvSpPr txBox="1">
                <a:spLocks/>
              </p:cNvSpPr>
              <p:nvPr/>
            </p:nvSpPr>
            <p:spPr>
              <a:xfrm>
                <a:off x="1232119" y="1489133"/>
                <a:ext cx="2129518" cy="2964630"/>
              </a:xfrm>
              <a:prstGeom prst="rect">
                <a:avLst/>
              </a:prstGeom>
              <a:solidFill>
                <a:schemeClr val="bg1">
                  <a:lumMod val="95000"/>
                </a:schemeClr>
              </a:solidFill>
              <a:ln w="28575">
                <a:noFill/>
              </a:ln>
            </p:spPr>
            <p:style>
              <a:lnRef idx="2">
                <a:schemeClr val="accent4"/>
              </a:lnRef>
              <a:fillRef idx="1">
                <a:schemeClr val="lt1"/>
              </a:fillRef>
              <a:effectRef idx="0">
                <a:schemeClr val="accent4"/>
              </a:effectRef>
              <a:fontRef idx="minor">
                <a:schemeClr val="dk1"/>
              </a:fontRef>
            </p:style>
            <p:txBody>
              <a:bodyPr vert="horz" wrap="square" lIns="144000" tIns="108000" rIns="144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100" i="1" dirty="0"/>
                  <a:t>Hvordan arbejdes der, når projektet er gennemført og implementeret i organisationen med succes?</a:t>
                </a:r>
              </a:p>
            </p:txBody>
          </p:sp>
          <p:sp>
            <p:nvSpPr>
              <p:cNvPr id="27" name="Rectangle 26">
                <a:extLst>
                  <a:ext uri="{FF2B5EF4-FFF2-40B4-BE49-F238E27FC236}">
                    <a16:creationId xmlns:a16="http://schemas.microsoft.com/office/drawing/2014/main" id="{CBC0A839-4F9F-4CAB-BFEA-8517920FE698}"/>
                  </a:ext>
                </a:extLst>
              </p:cNvPr>
              <p:cNvSpPr/>
              <p:nvPr/>
            </p:nvSpPr>
            <p:spPr bwMode="auto">
              <a:xfrm>
                <a:off x="1131609" y="1071786"/>
                <a:ext cx="2328028" cy="417224"/>
              </a:xfrm>
              <a:prstGeom prst="rect">
                <a:avLst/>
              </a:prstGeom>
              <a:solidFill>
                <a:srgbClr val="A8BDC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200" dirty="0">
                    <a:solidFill>
                      <a:schemeClr val="bg1"/>
                    </a:solidFill>
                  </a:rPr>
                  <a:t>PROJEKTET GØR DENNE FREMTID MULIG</a:t>
                </a:r>
              </a:p>
            </p:txBody>
          </p:sp>
        </p:grpSp>
        <p:grpSp>
          <p:nvGrpSpPr>
            <p:cNvPr id="28" name="Group 27">
              <a:extLst>
                <a:ext uri="{FF2B5EF4-FFF2-40B4-BE49-F238E27FC236}">
                  <a16:creationId xmlns:a16="http://schemas.microsoft.com/office/drawing/2014/main" id="{0CE3AF11-55E8-4844-AE86-5B803A2A8F3D}"/>
                </a:ext>
              </a:extLst>
            </p:cNvPr>
            <p:cNvGrpSpPr/>
            <p:nvPr/>
          </p:nvGrpSpPr>
          <p:grpSpPr>
            <a:xfrm>
              <a:off x="4972459" y="1071786"/>
              <a:ext cx="2328799" cy="4841652"/>
              <a:chOff x="1131609" y="1071786"/>
              <a:chExt cx="2328799" cy="3381977"/>
            </a:xfrm>
          </p:grpSpPr>
          <p:sp>
            <p:nvSpPr>
              <p:cNvPr id="29" name="Isosceles Triangle 28">
                <a:extLst>
                  <a:ext uri="{FF2B5EF4-FFF2-40B4-BE49-F238E27FC236}">
                    <a16:creationId xmlns:a16="http://schemas.microsoft.com/office/drawing/2014/main" id="{30729761-6678-4528-9766-DBCD0BBDDA1F}"/>
                  </a:ext>
                </a:extLst>
              </p:cNvPr>
              <p:cNvSpPr/>
              <p:nvPr/>
            </p:nvSpPr>
            <p:spPr bwMode="auto">
              <a:xfrm rot="10800000">
                <a:off x="3261976"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30" name="Isosceles Triangle 29">
                <a:extLst>
                  <a:ext uri="{FF2B5EF4-FFF2-40B4-BE49-F238E27FC236}">
                    <a16:creationId xmlns:a16="http://schemas.microsoft.com/office/drawing/2014/main" id="{4ABCAFD7-0C66-4498-8324-1C42C88E33BE}"/>
                  </a:ext>
                </a:extLst>
              </p:cNvPr>
              <p:cNvSpPr/>
              <p:nvPr/>
            </p:nvSpPr>
            <p:spPr bwMode="auto">
              <a:xfrm rot="10800000">
                <a:off x="1132903" y="1487929"/>
                <a:ext cx="198432" cy="159567"/>
              </a:xfrm>
              <a:prstGeom prst="triangle">
                <a:avLst/>
              </a:prstGeom>
              <a:solidFill>
                <a:srgbClr val="83939B"/>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charset="0"/>
                </a:endParaRPr>
              </a:p>
            </p:txBody>
          </p:sp>
          <p:sp>
            <p:nvSpPr>
              <p:cNvPr id="31" name="Content Placeholder 7">
                <a:extLst>
                  <a:ext uri="{FF2B5EF4-FFF2-40B4-BE49-F238E27FC236}">
                    <a16:creationId xmlns:a16="http://schemas.microsoft.com/office/drawing/2014/main" id="{71BD44E6-A0A7-46A1-A76C-53F9B7FB4AEE}"/>
                  </a:ext>
                </a:extLst>
              </p:cNvPr>
              <p:cNvSpPr txBox="1">
                <a:spLocks/>
              </p:cNvSpPr>
              <p:nvPr/>
            </p:nvSpPr>
            <p:spPr>
              <a:xfrm>
                <a:off x="1232119" y="1489133"/>
                <a:ext cx="2133250" cy="2964630"/>
              </a:xfrm>
              <a:prstGeom prst="rect">
                <a:avLst/>
              </a:prstGeom>
              <a:solidFill>
                <a:schemeClr val="bg1">
                  <a:lumMod val="95000"/>
                </a:schemeClr>
              </a:solidFill>
              <a:ln w="28575">
                <a:noFill/>
              </a:ln>
            </p:spPr>
            <p:style>
              <a:lnRef idx="2">
                <a:schemeClr val="accent4"/>
              </a:lnRef>
              <a:fillRef idx="1">
                <a:schemeClr val="lt1"/>
              </a:fillRef>
              <a:effectRef idx="0">
                <a:schemeClr val="accent4"/>
              </a:effectRef>
              <a:fontRef idx="minor">
                <a:schemeClr val="dk1"/>
              </a:fontRef>
            </p:style>
            <p:txBody>
              <a:bodyPr vert="horz" wrap="square" lIns="144000" tIns="108000" rIns="144000" bIns="72000" rtlCol="0">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100" i="1" dirty="0"/>
                  <a:t>Hvilke gevinster kan organisationen opnå ved at løse problemerne og opnå fremtiden?</a:t>
                </a:r>
              </a:p>
            </p:txBody>
          </p:sp>
          <p:sp>
            <p:nvSpPr>
              <p:cNvPr id="32" name="Rectangle 31">
                <a:extLst>
                  <a:ext uri="{FF2B5EF4-FFF2-40B4-BE49-F238E27FC236}">
                    <a16:creationId xmlns:a16="http://schemas.microsoft.com/office/drawing/2014/main" id="{6C221D77-17E5-48F1-A75C-ABAC7DFD769F}"/>
                  </a:ext>
                </a:extLst>
              </p:cNvPr>
              <p:cNvSpPr/>
              <p:nvPr/>
            </p:nvSpPr>
            <p:spPr bwMode="auto">
              <a:xfrm>
                <a:off x="1131609" y="1071786"/>
                <a:ext cx="2328028" cy="417224"/>
              </a:xfrm>
              <a:prstGeom prst="rect">
                <a:avLst/>
              </a:prstGeom>
              <a:solidFill>
                <a:srgbClr val="A8BDC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en-US" sz="1200" dirty="0">
                    <a:solidFill>
                      <a:schemeClr val="bg1"/>
                    </a:solidFill>
                  </a:rPr>
                  <a:t>PROJEKTETS GEVINSTER</a:t>
                </a:r>
              </a:p>
            </p:txBody>
          </p:sp>
        </p:grpSp>
        <p:sp>
          <p:nvSpPr>
            <p:cNvPr id="33" name="TextBox 32">
              <a:extLst>
                <a:ext uri="{FF2B5EF4-FFF2-40B4-BE49-F238E27FC236}">
                  <a16:creationId xmlns:a16="http://schemas.microsoft.com/office/drawing/2014/main" id="{4E7D3EF2-0B5C-45AA-BD19-3FA814D76413}"/>
                </a:ext>
              </a:extLst>
            </p:cNvPr>
            <p:cNvSpPr txBox="1"/>
            <p:nvPr/>
          </p:nvSpPr>
          <p:spPr>
            <a:xfrm>
              <a:off x="194091" y="772589"/>
              <a:ext cx="315674" cy="373838"/>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da-DK"/>
              </a:defPPr>
              <a:lvl1pPr marR="0" indent="-457200" algn="ctr" fontAlgn="base">
                <a:lnSpc>
                  <a:spcPct val="100000"/>
                </a:lnSpc>
                <a:spcBef>
                  <a:spcPts val="1100"/>
                </a:spcBef>
                <a:spcAft>
                  <a:spcPct val="0"/>
                </a:spcAft>
                <a:buClrTx/>
                <a:buSzPct val="100000"/>
                <a:buFontTx/>
                <a:buNone/>
                <a:tabLst/>
                <a:defRPr kumimoji="0" sz="2000" b="0" i="0" u="none" strike="noStrike" cap="none" normalizeH="0" baseline="0">
                  <a:ln>
                    <a:noFill/>
                  </a:ln>
                  <a:solidFill>
                    <a:schemeClr val="bg1">
                      <a:lumMod val="100000"/>
                    </a:schemeClr>
                  </a:solidFill>
                  <a:effectLst/>
                  <a:latin typeface="Arial" panose="020B0604020202020204" pitchFamily="34" charset="0"/>
                </a:defRPr>
              </a:lvl1pPr>
              <a:lvl2pPr marL="216000" lvl="1" indent="-216000" algn="ctr" fontAlgn="base">
                <a:spcBef>
                  <a:spcPts val="11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2pPr>
              <a:lvl3pPr marL="489600" lvl="2"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3pPr>
              <a:lvl4pPr marL="759600" lvl="3"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4pPr>
              <a:lvl5pPr marL="759600" lvl="4"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5pPr>
            </a:lstStyle>
            <a:p>
              <a:pPr marL="0" lvl="1" indent="0">
                <a:buNone/>
              </a:pPr>
              <a:r>
                <a:rPr lang="da-DK" sz="1200" dirty="0">
                  <a:sym typeface="Arial" panose="020B0604020202020204" pitchFamily="34" charset="0"/>
                </a:rPr>
                <a:t>1</a:t>
              </a:r>
            </a:p>
          </p:txBody>
        </p:sp>
        <p:sp>
          <p:nvSpPr>
            <p:cNvPr id="34" name="TextBox 33">
              <a:extLst>
                <a:ext uri="{FF2B5EF4-FFF2-40B4-BE49-F238E27FC236}">
                  <a16:creationId xmlns:a16="http://schemas.microsoft.com/office/drawing/2014/main" id="{52F033AE-FF1E-40ED-9263-B85212D3AEE0}"/>
                </a:ext>
              </a:extLst>
            </p:cNvPr>
            <p:cNvSpPr txBox="1"/>
            <p:nvPr/>
          </p:nvSpPr>
          <p:spPr>
            <a:xfrm>
              <a:off x="2566618" y="772589"/>
              <a:ext cx="315674" cy="373838"/>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da-DK"/>
              </a:defPPr>
              <a:lvl1pPr marR="0" indent="-457200" algn="ctr" fontAlgn="base">
                <a:lnSpc>
                  <a:spcPct val="100000"/>
                </a:lnSpc>
                <a:spcBef>
                  <a:spcPts val="1100"/>
                </a:spcBef>
                <a:spcAft>
                  <a:spcPct val="0"/>
                </a:spcAft>
                <a:buClrTx/>
                <a:buSzPct val="100000"/>
                <a:buFontTx/>
                <a:buNone/>
                <a:tabLst/>
                <a:defRPr kumimoji="0" sz="2000" b="0" i="0" u="none" strike="noStrike" cap="none" normalizeH="0" baseline="0">
                  <a:ln>
                    <a:noFill/>
                  </a:ln>
                  <a:solidFill>
                    <a:schemeClr val="bg1">
                      <a:lumMod val="100000"/>
                    </a:schemeClr>
                  </a:solidFill>
                  <a:effectLst/>
                  <a:latin typeface="Arial" panose="020B0604020202020204" pitchFamily="34" charset="0"/>
                </a:defRPr>
              </a:lvl1pPr>
              <a:lvl2pPr marL="216000" lvl="1" indent="-216000" algn="ctr" fontAlgn="base">
                <a:spcBef>
                  <a:spcPts val="11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2pPr>
              <a:lvl3pPr marL="489600" lvl="2"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3pPr>
              <a:lvl4pPr marL="759600" lvl="3"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4pPr>
              <a:lvl5pPr marL="759600" lvl="4"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5pPr>
            </a:lstStyle>
            <a:p>
              <a:pPr marL="0" lvl="1" indent="0">
                <a:buNone/>
              </a:pPr>
              <a:r>
                <a:rPr lang="da-DK" sz="1200" dirty="0">
                  <a:sym typeface="Arial" panose="020B0604020202020204" pitchFamily="34" charset="0"/>
                </a:rPr>
                <a:t>5</a:t>
              </a:r>
            </a:p>
          </p:txBody>
        </p:sp>
        <p:sp>
          <p:nvSpPr>
            <p:cNvPr id="35" name="TextBox 34">
              <a:extLst>
                <a:ext uri="{FF2B5EF4-FFF2-40B4-BE49-F238E27FC236}">
                  <a16:creationId xmlns:a16="http://schemas.microsoft.com/office/drawing/2014/main" id="{A0FE50D4-4965-460F-9336-A0B5AD035F38}"/>
                </a:ext>
              </a:extLst>
            </p:cNvPr>
            <p:cNvSpPr txBox="1"/>
            <p:nvPr/>
          </p:nvSpPr>
          <p:spPr>
            <a:xfrm>
              <a:off x="4939041" y="772589"/>
              <a:ext cx="315674" cy="373838"/>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da-DK"/>
              </a:defPPr>
              <a:lvl1pPr marR="0" indent="-457200" algn="ctr" fontAlgn="base">
                <a:lnSpc>
                  <a:spcPct val="100000"/>
                </a:lnSpc>
                <a:spcBef>
                  <a:spcPts val="1100"/>
                </a:spcBef>
                <a:spcAft>
                  <a:spcPct val="0"/>
                </a:spcAft>
                <a:buClrTx/>
                <a:buSzPct val="100000"/>
                <a:buFontTx/>
                <a:buNone/>
                <a:tabLst/>
                <a:defRPr kumimoji="0" sz="2000" b="0" i="0" u="none" strike="noStrike" cap="none" normalizeH="0" baseline="0">
                  <a:ln>
                    <a:noFill/>
                  </a:ln>
                  <a:solidFill>
                    <a:schemeClr val="bg1">
                      <a:lumMod val="100000"/>
                    </a:schemeClr>
                  </a:solidFill>
                  <a:effectLst/>
                  <a:latin typeface="Arial" panose="020B0604020202020204" pitchFamily="34" charset="0"/>
                </a:defRPr>
              </a:lvl1pPr>
              <a:lvl2pPr marL="216000" lvl="1" indent="-216000" algn="ctr" fontAlgn="base">
                <a:spcBef>
                  <a:spcPts val="11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2pPr>
              <a:lvl3pPr marL="489600" lvl="2"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3pPr>
              <a:lvl4pPr marL="759600" lvl="3"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4pPr>
              <a:lvl5pPr marL="759600" lvl="4"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5pPr>
            </a:lstStyle>
            <a:p>
              <a:pPr marL="0" lvl="1" indent="0">
                <a:buNone/>
              </a:pPr>
              <a:r>
                <a:rPr lang="da-DK" sz="1200" dirty="0">
                  <a:sym typeface="Arial" panose="020B0604020202020204" pitchFamily="34" charset="0"/>
                </a:rPr>
                <a:t>4</a:t>
              </a:r>
            </a:p>
          </p:txBody>
        </p:sp>
        <p:sp>
          <p:nvSpPr>
            <p:cNvPr id="36" name="TextBox 35">
              <a:extLst>
                <a:ext uri="{FF2B5EF4-FFF2-40B4-BE49-F238E27FC236}">
                  <a16:creationId xmlns:a16="http://schemas.microsoft.com/office/drawing/2014/main" id="{0649E9D2-4B94-4C69-B048-B22E8E8BC20C}"/>
                </a:ext>
              </a:extLst>
            </p:cNvPr>
            <p:cNvSpPr txBox="1"/>
            <p:nvPr/>
          </p:nvSpPr>
          <p:spPr>
            <a:xfrm>
              <a:off x="7311465" y="772589"/>
              <a:ext cx="315674" cy="373838"/>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da-DK"/>
              </a:defPPr>
              <a:lvl1pPr marR="0" indent="-457200" algn="ctr" fontAlgn="base">
                <a:lnSpc>
                  <a:spcPct val="100000"/>
                </a:lnSpc>
                <a:spcBef>
                  <a:spcPts val="1100"/>
                </a:spcBef>
                <a:spcAft>
                  <a:spcPct val="0"/>
                </a:spcAft>
                <a:buClrTx/>
                <a:buSzPct val="100000"/>
                <a:buFontTx/>
                <a:buNone/>
                <a:tabLst/>
                <a:defRPr kumimoji="0" sz="2000" b="0" i="0" u="none" strike="noStrike" cap="none" normalizeH="0" baseline="0">
                  <a:ln>
                    <a:noFill/>
                  </a:ln>
                  <a:solidFill>
                    <a:schemeClr val="bg1">
                      <a:lumMod val="100000"/>
                    </a:schemeClr>
                  </a:solidFill>
                  <a:effectLst/>
                  <a:latin typeface="Arial" panose="020B0604020202020204" pitchFamily="34" charset="0"/>
                </a:defRPr>
              </a:lvl1pPr>
              <a:lvl2pPr marL="216000" lvl="1" indent="-216000" algn="ctr" fontAlgn="base">
                <a:spcBef>
                  <a:spcPts val="11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2pPr>
              <a:lvl3pPr marL="489600" lvl="2"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3pPr>
              <a:lvl4pPr marL="759600" lvl="3"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4pPr>
              <a:lvl5pPr marL="759600" lvl="4"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5pPr>
            </a:lstStyle>
            <a:p>
              <a:pPr marL="0" lvl="1" indent="0">
                <a:buNone/>
              </a:pPr>
              <a:r>
                <a:rPr lang="da-DK" sz="1200" dirty="0">
                  <a:sym typeface="Arial" panose="020B0604020202020204" pitchFamily="34" charset="0"/>
                </a:rPr>
                <a:t>3</a:t>
              </a:r>
            </a:p>
          </p:txBody>
        </p:sp>
        <p:sp>
          <p:nvSpPr>
            <p:cNvPr id="37" name="TextBox 36">
              <a:extLst>
                <a:ext uri="{FF2B5EF4-FFF2-40B4-BE49-F238E27FC236}">
                  <a16:creationId xmlns:a16="http://schemas.microsoft.com/office/drawing/2014/main" id="{743040D7-D03C-4818-9DF4-B584E3B4FCE5}"/>
                </a:ext>
              </a:extLst>
            </p:cNvPr>
            <p:cNvSpPr txBox="1"/>
            <p:nvPr/>
          </p:nvSpPr>
          <p:spPr>
            <a:xfrm>
              <a:off x="9687922" y="772590"/>
              <a:ext cx="315674" cy="373838"/>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da-DK"/>
              </a:defPPr>
              <a:lvl1pPr marR="0" indent="-457200" algn="ctr" fontAlgn="base">
                <a:lnSpc>
                  <a:spcPct val="100000"/>
                </a:lnSpc>
                <a:spcBef>
                  <a:spcPts val="1100"/>
                </a:spcBef>
                <a:spcAft>
                  <a:spcPct val="0"/>
                </a:spcAft>
                <a:buClrTx/>
                <a:buSzPct val="100000"/>
                <a:buFontTx/>
                <a:buNone/>
                <a:tabLst/>
                <a:defRPr kumimoji="0" sz="2000" b="0" i="0" u="none" strike="noStrike" cap="none" normalizeH="0" baseline="0">
                  <a:ln>
                    <a:noFill/>
                  </a:ln>
                  <a:solidFill>
                    <a:schemeClr val="bg1">
                      <a:lumMod val="100000"/>
                    </a:schemeClr>
                  </a:solidFill>
                  <a:effectLst/>
                  <a:latin typeface="Arial" panose="020B0604020202020204" pitchFamily="34" charset="0"/>
                </a:defRPr>
              </a:lvl1pPr>
              <a:lvl2pPr marL="216000" lvl="1" indent="-216000" algn="ctr" fontAlgn="base">
                <a:spcBef>
                  <a:spcPts val="11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2pPr>
              <a:lvl3pPr marL="489600" lvl="2"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3pPr>
              <a:lvl4pPr marL="759600" lvl="3"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4pPr>
              <a:lvl5pPr marL="759600" lvl="4" indent="-252000" algn="ctr" fontAlgn="base">
                <a:spcBef>
                  <a:spcPts val="800"/>
                </a:spcBef>
                <a:spcAft>
                  <a:spcPct val="0"/>
                </a:spcAft>
                <a:buSzPct val="100000"/>
                <a:buFont typeface="Arial" panose="020B0604020202020204" pitchFamily="34" charset="0"/>
                <a:buChar char="–"/>
                <a:defRPr sz="2000">
                  <a:solidFill>
                    <a:schemeClr val="bg1">
                      <a:lumMod val="100000"/>
                    </a:schemeClr>
                  </a:solidFill>
                  <a:latin typeface="Arial" panose="020B0604020202020204" pitchFamily="34" charset="0"/>
                </a:defRPr>
              </a:lvl5pPr>
            </a:lstStyle>
            <a:p>
              <a:pPr marL="0" lvl="1" indent="0">
                <a:buNone/>
              </a:pPr>
              <a:r>
                <a:rPr lang="da-DK" sz="1200" dirty="0">
                  <a:sym typeface="Arial" panose="020B0604020202020204" pitchFamily="34" charset="0"/>
                </a:rPr>
                <a:t>2</a:t>
              </a:r>
            </a:p>
          </p:txBody>
        </p:sp>
        <p:sp>
          <p:nvSpPr>
            <p:cNvPr id="38" name="Rektangel 75">
              <a:extLst>
                <a:ext uri="{FF2B5EF4-FFF2-40B4-BE49-F238E27FC236}">
                  <a16:creationId xmlns:a16="http://schemas.microsoft.com/office/drawing/2014/main" id="{9AAAFB4B-7CD8-4E13-844E-54A5AC9603E5}"/>
                </a:ext>
              </a:extLst>
            </p:cNvPr>
            <p:cNvSpPr/>
            <p:nvPr/>
          </p:nvSpPr>
          <p:spPr>
            <a:xfrm>
              <a:off x="7703620" y="4144758"/>
              <a:ext cx="1565822" cy="553570"/>
            </a:xfrm>
            <a:prstGeom prst="rect">
              <a:avLst/>
            </a:prstGeom>
            <a:solidFill>
              <a:srgbClr val="F291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spcBef>
                  <a:spcPts val="0"/>
                </a:spcBef>
                <a:defRPr/>
              </a:pPr>
              <a:r>
                <a:rPr lang="da-DK" sz="800" b="1" dirty="0">
                  <a:solidFill>
                    <a:schemeClr val="tx1"/>
                  </a:solidFill>
                </a:rPr>
                <a:t>……</a:t>
              </a:r>
            </a:p>
          </p:txBody>
        </p:sp>
        <p:sp>
          <p:nvSpPr>
            <p:cNvPr id="39" name="Rektangel 82">
              <a:extLst>
                <a:ext uri="{FF2B5EF4-FFF2-40B4-BE49-F238E27FC236}">
                  <a16:creationId xmlns:a16="http://schemas.microsoft.com/office/drawing/2014/main" id="{2BEC332F-0E61-4CD4-8D8D-36E3276FEC1A}"/>
                </a:ext>
              </a:extLst>
            </p:cNvPr>
            <p:cNvSpPr/>
            <p:nvPr/>
          </p:nvSpPr>
          <p:spPr>
            <a:xfrm>
              <a:off x="5497448" y="4503820"/>
              <a:ext cx="1301591" cy="480305"/>
            </a:xfrm>
            <a:prstGeom prst="rect">
              <a:avLst/>
            </a:prstGeom>
            <a:solidFill>
              <a:srgbClr val="A8BDC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spcBef>
                  <a:spcPts val="0"/>
                </a:spcBef>
                <a:defRPr/>
              </a:pPr>
              <a:r>
                <a:rPr lang="da-DK" sz="800" b="1" dirty="0">
                  <a:solidFill>
                    <a:schemeClr val="tx1"/>
                  </a:solidFill>
                </a:rPr>
                <a:t>……</a:t>
              </a:r>
            </a:p>
          </p:txBody>
        </p:sp>
        <p:sp>
          <p:nvSpPr>
            <p:cNvPr id="40" name="Rektangel 58">
              <a:extLst>
                <a:ext uri="{FF2B5EF4-FFF2-40B4-BE49-F238E27FC236}">
                  <a16:creationId xmlns:a16="http://schemas.microsoft.com/office/drawing/2014/main" id="{EAF7F736-7AF8-4EEA-92A5-D02FFED07735}"/>
                </a:ext>
              </a:extLst>
            </p:cNvPr>
            <p:cNvSpPr/>
            <p:nvPr/>
          </p:nvSpPr>
          <p:spPr>
            <a:xfrm>
              <a:off x="5497448" y="3389748"/>
              <a:ext cx="1301591" cy="480305"/>
            </a:xfrm>
            <a:prstGeom prst="rect">
              <a:avLst/>
            </a:prstGeom>
            <a:solidFill>
              <a:srgbClr val="A8BDC6"/>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spcBef>
                  <a:spcPts val="0"/>
                </a:spcBef>
                <a:defRPr/>
              </a:pPr>
              <a:r>
                <a:rPr lang="da-DK" sz="800" b="1" dirty="0">
                  <a:solidFill>
                    <a:schemeClr val="tx1"/>
                  </a:solidFill>
                </a:rPr>
                <a:t>……</a:t>
              </a:r>
            </a:p>
          </p:txBody>
        </p:sp>
        <p:sp>
          <p:nvSpPr>
            <p:cNvPr id="41" name="Rektangel 58">
              <a:extLst>
                <a:ext uri="{FF2B5EF4-FFF2-40B4-BE49-F238E27FC236}">
                  <a16:creationId xmlns:a16="http://schemas.microsoft.com/office/drawing/2014/main" id="{DD1B8407-65B1-4A2C-8CA5-BEBAC7A95971}"/>
                </a:ext>
              </a:extLst>
            </p:cNvPr>
            <p:cNvSpPr/>
            <p:nvPr/>
          </p:nvSpPr>
          <p:spPr>
            <a:xfrm>
              <a:off x="5497448" y="3943377"/>
              <a:ext cx="1301591" cy="480305"/>
            </a:xfrm>
            <a:prstGeom prst="rect">
              <a:avLst/>
            </a:prstGeom>
            <a:solidFill>
              <a:srgbClr val="A8BDC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spcBef>
                  <a:spcPts val="0"/>
                </a:spcBef>
                <a:defRPr/>
              </a:pPr>
              <a:r>
                <a:rPr lang="da-DK" sz="800" b="1" dirty="0">
                  <a:solidFill>
                    <a:schemeClr val="tx1"/>
                  </a:solidFill>
                </a:rPr>
                <a:t>……</a:t>
              </a:r>
            </a:p>
          </p:txBody>
        </p:sp>
        <p:sp>
          <p:nvSpPr>
            <p:cNvPr id="42" name="Rektangel 9">
              <a:extLst>
                <a:ext uri="{FF2B5EF4-FFF2-40B4-BE49-F238E27FC236}">
                  <a16:creationId xmlns:a16="http://schemas.microsoft.com/office/drawing/2014/main" id="{94F14C0F-5876-4644-B6F3-447670253F17}"/>
                </a:ext>
              </a:extLst>
            </p:cNvPr>
            <p:cNvSpPr/>
            <p:nvPr/>
          </p:nvSpPr>
          <p:spPr>
            <a:xfrm>
              <a:off x="3087266" y="4599034"/>
              <a:ext cx="1299911" cy="48036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lgn="ctr">
                <a:spcBef>
                  <a:spcPts val="0"/>
                </a:spcBef>
                <a:defRPr/>
              </a:pPr>
              <a:r>
                <a:rPr lang="da-DK" sz="800" b="1" dirty="0">
                  <a:solidFill>
                    <a:srgbClr val="FFFFFF"/>
                  </a:solidFill>
                </a:rPr>
                <a:t>……</a:t>
              </a:r>
            </a:p>
          </p:txBody>
        </p:sp>
        <p:sp>
          <p:nvSpPr>
            <p:cNvPr id="43" name="Rektangel 10">
              <a:extLst>
                <a:ext uri="{FF2B5EF4-FFF2-40B4-BE49-F238E27FC236}">
                  <a16:creationId xmlns:a16="http://schemas.microsoft.com/office/drawing/2014/main" id="{AA8A7465-0BE2-4550-B8B6-AF9558F1521F}"/>
                </a:ext>
              </a:extLst>
            </p:cNvPr>
            <p:cNvSpPr/>
            <p:nvPr/>
          </p:nvSpPr>
          <p:spPr>
            <a:xfrm>
              <a:off x="3087266" y="4045404"/>
              <a:ext cx="1299911" cy="48036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lgn="ctr">
                <a:spcBef>
                  <a:spcPts val="0"/>
                </a:spcBef>
                <a:defRPr/>
              </a:pPr>
              <a:r>
                <a:rPr lang="da-DK" sz="800" b="1" dirty="0">
                  <a:solidFill>
                    <a:srgbClr val="FFFFFF"/>
                  </a:solidFill>
                </a:rPr>
                <a:t>……</a:t>
              </a:r>
            </a:p>
          </p:txBody>
        </p:sp>
        <p:sp>
          <p:nvSpPr>
            <p:cNvPr id="44" name="Rektangel 74">
              <a:extLst>
                <a:ext uri="{FF2B5EF4-FFF2-40B4-BE49-F238E27FC236}">
                  <a16:creationId xmlns:a16="http://schemas.microsoft.com/office/drawing/2014/main" id="{87B9A5AA-FED3-416A-B47A-7BA977EE3B30}"/>
                </a:ext>
              </a:extLst>
            </p:cNvPr>
            <p:cNvSpPr/>
            <p:nvPr/>
          </p:nvSpPr>
          <p:spPr>
            <a:xfrm>
              <a:off x="3087266" y="3491833"/>
              <a:ext cx="1299911" cy="48030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lgn="ctr">
                <a:spcBef>
                  <a:spcPts val="0"/>
                </a:spcBef>
                <a:defRPr/>
              </a:pPr>
              <a:r>
                <a:rPr lang="da-DK" sz="800" b="1" dirty="0">
                  <a:solidFill>
                    <a:srgbClr val="FFFFFF"/>
                  </a:solidFill>
                </a:rPr>
                <a:t>……</a:t>
              </a:r>
            </a:p>
          </p:txBody>
        </p:sp>
        <p:sp>
          <p:nvSpPr>
            <p:cNvPr id="45" name="Rektangel 200">
              <a:extLst>
                <a:ext uri="{FF2B5EF4-FFF2-40B4-BE49-F238E27FC236}">
                  <a16:creationId xmlns:a16="http://schemas.microsoft.com/office/drawing/2014/main" id="{B8F514E6-7659-4FC5-B55B-3B15F203B26D}"/>
                </a:ext>
              </a:extLst>
            </p:cNvPr>
            <p:cNvSpPr/>
            <p:nvPr/>
          </p:nvSpPr>
          <p:spPr>
            <a:xfrm>
              <a:off x="3087266" y="2938205"/>
              <a:ext cx="1299911" cy="48036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a:t>
              </a:r>
            </a:p>
          </p:txBody>
        </p:sp>
        <p:sp>
          <p:nvSpPr>
            <p:cNvPr id="46" name="Rektangel 8">
              <a:extLst>
                <a:ext uri="{FF2B5EF4-FFF2-40B4-BE49-F238E27FC236}">
                  <a16:creationId xmlns:a16="http://schemas.microsoft.com/office/drawing/2014/main" id="{D2EAD6B4-5AD0-471A-98B7-49722FFC5458}"/>
                </a:ext>
              </a:extLst>
            </p:cNvPr>
            <p:cNvSpPr/>
            <p:nvPr/>
          </p:nvSpPr>
          <p:spPr>
            <a:xfrm>
              <a:off x="3087266" y="5152663"/>
              <a:ext cx="1299911" cy="480366"/>
            </a:xfrm>
            <a:prstGeom prst="rect">
              <a:avLst/>
            </a:prstGeom>
            <a:solidFill>
              <a:schemeClr val="tx2"/>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lvl="0" algn="ctr">
                <a:spcBef>
                  <a:spcPts val="0"/>
                </a:spcBef>
                <a:defRPr/>
              </a:pPr>
              <a:r>
                <a:rPr lang="da-DK" sz="800" b="1" dirty="0">
                  <a:solidFill>
                    <a:srgbClr val="FFFFFF"/>
                  </a:solidFill>
                </a:rPr>
                <a:t>……</a:t>
              </a:r>
            </a:p>
          </p:txBody>
        </p:sp>
        <p:sp>
          <p:nvSpPr>
            <p:cNvPr id="47" name="Rektangel 9">
              <a:extLst>
                <a:ext uri="{FF2B5EF4-FFF2-40B4-BE49-F238E27FC236}">
                  <a16:creationId xmlns:a16="http://schemas.microsoft.com/office/drawing/2014/main" id="{5C1325A4-D6D6-4949-B32B-E66775E658FA}"/>
                </a:ext>
              </a:extLst>
            </p:cNvPr>
            <p:cNvSpPr/>
            <p:nvPr/>
          </p:nvSpPr>
          <p:spPr>
            <a:xfrm>
              <a:off x="739991" y="4599034"/>
              <a:ext cx="1299911" cy="480366"/>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a:t>
              </a:r>
            </a:p>
          </p:txBody>
        </p:sp>
        <p:sp>
          <p:nvSpPr>
            <p:cNvPr id="48" name="Rektangel 10">
              <a:extLst>
                <a:ext uri="{FF2B5EF4-FFF2-40B4-BE49-F238E27FC236}">
                  <a16:creationId xmlns:a16="http://schemas.microsoft.com/office/drawing/2014/main" id="{8BA0338D-4819-40C9-8681-60E95E540292}"/>
                </a:ext>
              </a:extLst>
            </p:cNvPr>
            <p:cNvSpPr/>
            <p:nvPr/>
          </p:nvSpPr>
          <p:spPr>
            <a:xfrm>
              <a:off x="739991" y="4045404"/>
              <a:ext cx="1299911" cy="480366"/>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a:t>
              </a:r>
            </a:p>
          </p:txBody>
        </p:sp>
        <p:sp>
          <p:nvSpPr>
            <p:cNvPr id="49" name="Rektangel 74">
              <a:extLst>
                <a:ext uri="{FF2B5EF4-FFF2-40B4-BE49-F238E27FC236}">
                  <a16:creationId xmlns:a16="http://schemas.microsoft.com/office/drawing/2014/main" id="{268C21BF-AAAE-46F2-B4F3-1751B0761BCF}"/>
                </a:ext>
              </a:extLst>
            </p:cNvPr>
            <p:cNvSpPr/>
            <p:nvPr/>
          </p:nvSpPr>
          <p:spPr>
            <a:xfrm>
              <a:off x="739991" y="3491833"/>
              <a:ext cx="1299911" cy="480305"/>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a:t>
              </a:r>
            </a:p>
          </p:txBody>
        </p:sp>
        <p:sp>
          <p:nvSpPr>
            <p:cNvPr id="50" name="Rektangel 200">
              <a:extLst>
                <a:ext uri="{FF2B5EF4-FFF2-40B4-BE49-F238E27FC236}">
                  <a16:creationId xmlns:a16="http://schemas.microsoft.com/office/drawing/2014/main" id="{AE5060F0-8F8C-4045-B569-F74B71F99465}"/>
                </a:ext>
              </a:extLst>
            </p:cNvPr>
            <p:cNvSpPr/>
            <p:nvPr/>
          </p:nvSpPr>
          <p:spPr>
            <a:xfrm>
              <a:off x="739991" y="2938205"/>
              <a:ext cx="1299911" cy="480366"/>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a:t>
              </a:r>
            </a:p>
          </p:txBody>
        </p:sp>
        <p:sp>
          <p:nvSpPr>
            <p:cNvPr id="51" name="Rektangel 8">
              <a:extLst>
                <a:ext uri="{FF2B5EF4-FFF2-40B4-BE49-F238E27FC236}">
                  <a16:creationId xmlns:a16="http://schemas.microsoft.com/office/drawing/2014/main" id="{41A52B75-2F40-43ED-A73E-1DAB1FCA5AFF}"/>
                </a:ext>
              </a:extLst>
            </p:cNvPr>
            <p:cNvSpPr/>
            <p:nvPr/>
          </p:nvSpPr>
          <p:spPr>
            <a:xfrm>
              <a:off x="739991" y="5152663"/>
              <a:ext cx="1299911" cy="480366"/>
            </a:xfrm>
            <a:prstGeom prst="rect">
              <a:avLst/>
            </a:prstGeom>
            <a:solidFill>
              <a:srgbClr val="92D05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rgbClr val="FFFFFF"/>
                  </a:solidFill>
                  <a:effectLst/>
                  <a:uLnTx/>
                  <a:uFillTx/>
                  <a:latin typeface="Arial"/>
                  <a:ea typeface="+mn-ea"/>
                  <a:cs typeface="+mn-cs"/>
                </a:rPr>
                <a:t>………</a:t>
              </a:r>
            </a:p>
          </p:txBody>
        </p:sp>
        <p:sp>
          <p:nvSpPr>
            <p:cNvPr id="52" name="Rektangel 9">
              <a:extLst>
                <a:ext uri="{FF2B5EF4-FFF2-40B4-BE49-F238E27FC236}">
                  <a16:creationId xmlns:a16="http://schemas.microsoft.com/office/drawing/2014/main" id="{9ECAD616-851A-47E0-9EFD-E8BEC1D4D6FD}"/>
                </a:ext>
              </a:extLst>
            </p:cNvPr>
            <p:cNvSpPr/>
            <p:nvPr/>
          </p:nvSpPr>
          <p:spPr>
            <a:xfrm>
              <a:off x="10231649" y="4692504"/>
              <a:ext cx="1299911" cy="48036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chemeClr val="tx1"/>
                  </a:solidFill>
                  <a:effectLst/>
                  <a:uLnTx/>
                  <a:uFillTx/>
                  <a:latin typeface="Arial"/>
                  <a:ea typeface="+mn-ea"/>
                  <a:cs typeface="+mn-cs"/>
                </a:rPr>
                <a:t>……..</a:t>
              </a:r>
            </a:p>
          </p:txBody>
        </p:sp>
        <p:sp>
          <p:nvSpPr>
            <p:cNvPr id="53" name="Rektangel 10">
              <a:extLst>
                <a:ext uri="{FF2B5EF4-FFF2-40B4-BE49-F238E27FC236}">
                  <a16:creationId xmlns:a16="http://schemas.microsoft.com/office/drawing/2014/main" id="{C31E076F-62EE-42F1-8B4C-E480C5F6EA08}"/>
                </a:ext>
              </a:extLst>
            </p:cNvPr>
            <p:cNvSpPr/>
            <p:nvPr/>
          </p:nvSpPr>
          <p:spPr>
            <a:xfrm>
              <a:off x="10231649" y="4138874"/>
              <a:ext cx="1299911" cy="48036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chemeClr val="tx1"/>
                  </a:solidFill>
                  <a:effectLst/>
                  <a:uLnTx/>
                  <a:uFillTx/>
                  <a:latin typeface="Arial"/>
                  <a:ea typeface="+mn-ea"/>
                  <a:cs typeface="+mn-cs"/>
                </a:rPr>
                <a:t>……….</a:t>
              </a:r>
            </a:p>
          </p:txBody>
        </p:sp>
        <p:sp>
          <p:nvSpPr>
            <p:cNvPr id="54" name="Rektangel 74">
              <a:extLst>
                <a:ext uri="{FF2B5EF4-FFF2-40B4-BE49-F238E27FC236}">
                  <a16:creationId xmlns:a16="http://schemas.microsoft.com/office/drawing/2014/main" id="{8C2780F2-F03D-418C-A338-66CDB24CF55D}"/>
                </a:ext>
              </a:extLst>
            </p:cNvPr>
            <p:cNvSpPr/>
            <p:nvPr/>
          </p:nvSpPr>
          <p:spPr>
            <a:xfrm>
              <a:off x="10231649" y="3585303"/>
              <a:ext cx="1299911" cy="48030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chemeClr val="tx1"/>
                  </a:solidFill>
                  <a:effectLst/>
                  <a:uLnTx/>
                  <a:uFillTx/>
                  <a:latin typeface="Arial"/>
                  <a:ea typeface="+mn-ea"/>
                  <a:cs typeface="+mn-cs"/>
                </a:rPr>
                <a:t>…….</a:t>
              </a:r>
            </a:p>
          </p:txBody>
        </p:sp>
        <p:sp>
          <p:nvSpPr>
            <p:cNvPr id="55" name="Rektangel 200">
              <a:extLst>
                <a:ext uri="{FF2B5EF4-FFF2-40B4-BE49-F238E27FC236}">
                  <a16:creationId xmlns:a16="http://schemas.microsoft.com/office/drawing/2014/main" id="{95E155FA-76DF-4945-9C18-F2D1C722742F}"/>
                </a:ext>
              </a:extLst>
            </p:cNvPr>
            <p:cNvSpPr/>
            <p:nvPr/>
          </p:nvSpPr>
          <p:spPr>
            <a:xfrm>
              <a:off x="10231649" y="3031675"/>
              <a:ext cx="1299911" cy="48036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chemeClr val="tx1"/>
                  </a:solidFill>
                  <a:effectLst/>
                  <a:uLnTx/>
                  <a:uFillTx/>
                  <a:latin typeface="Arial"/>
                  <a:ea typeface="+mn-ea"/>
                  <a:cs typeface="+mn-cs"/>
                </a:rPr>
                <a:t>……</a:t>
              </a:r>
            </a:p>
          </p:txBody>
        </p:sp>
        <p:sp>
          <p:nvSpPr>
            <p:cNvPr id="56" name="Rektangel 8">
              <a:extLst>
                <a:ext uri="{FF2B5EF4-FFF2-40B4-BE49-F238E27FC236}">
                  <a16:creationId xmlns:a16="http://schemas.microsoft.com/office/drawing/2014/main" id="{B859355B-0E6F-4BC1-B4C0-BFBB81EE67FF}"/>
                </a:ext>
              </a:extLst>
            </p:cNvPr>
            <p:cNvSpPr/>
            <p:nvPr/>
          </p:nvSpPr>
          <p:spPr>
            <a:xfrm>
              <a:off x="10231649" y="5246133"/>
              <a:ext cx="1299911" cy="480366"/>
            </a:xfrm>
            <a:prstGeom prst="rect">
              <a:avLst/>
            </a:prstGeom>
            <a:solidFill>
              <a:srgbClr val="FFFF00"/>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base" latinLnBrk="0" hangingPunct="1">
                <a:lnSpc>
                  <a:spcPct val="108000"/>
                </a:lnSpc>
                <a:spcBef>
                  <a:spcPts val="0"/>
                </a:spcBef>
                <a:spcAft>
                  <a:spcPct val="0"/>
                </a:spcAft>
                <a:buClrTx/>
                <a:buSzTx/>
                <a:buFontTx/>
                <a:buNone/>
                <a:tabLst/>
                <a:defRPr/>
              </a:pPr>
              <a:r>
                <a:rPr kumimoji="0" lang="da-DK" sz="800" b="1" i="0" u="none" strike="noStrike" kern="1200" cap="none" spc="0" normalizeH="0" baseline="0" noProof="0" dirty="0">
                  <a:ln>
                    <a:noFill/>
                  </a:ln>
                  <a:solidFill>
                    <a:schemeClr val="tx1"/>
                  </a:solidFill>
                  <a:effectLst/>
                  <a:uLnTx/>
                  <a:uFillTx/>
                  <a:latin typeface="Arial"/>
                  <a:ea typeface="+mn-ea"/>
                  <a:cs typeface="+mn-cs"/>
                </a:rPr>
                <a:t>………</a:t>
              </a:r>
            </a:p>
          </p:txBody>
        </p:sp>
        <p:sp>
          <p:nvSpPr>
            <p:cNvPr id="57" name="Rektangel 75">
              <a:extLst>
                <a:ext uri="{FF2B5EF4-FFF2-40B4-BE49-F238E27FC236}">
                  <a16:creationId xmlns:a16="http://schemas.microsoft.com/office/drawing/2014/main" id="{BF22DE6C-6480-4256-912D-2FF47D1A51AD}"/>
                </a:ext>
              </a:extLst>
            </p:cNvPr>
            <p:cNvSpPr/>
            <p:nvPr/>
          </p:nvSpPr>
          <p:spPr>
            <a:xfrm>
              <a:off x="7703620" y="3473266"/>
              <a:ext cx="1565822" cy="553570"/>
            </a:xfrm>
            <a:prstGeom prst="rect">
              <a:avLst/>
            </a:prstGeom>
            <a:solidFill>
              <a:srgbClr val="F291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spcBef>
                  <a:spcPts val="0"/>
                </a:spcBef>
                <a:defRPr/>
              </a:pPr>
              <a:r>
                <a:rPr lang="da-DK" sz="800" b="1" dirty="0">
                  <a:solidFill>
                    <a:schemeClr val="tx1"/>
                  </a:solidFill>
                </a:rPr>
                <a:t>……</a:t>
              </a:r>
            </a:p>
          </p:txBody>
        </p:sp>
        <p:sp>
          <p:nvSpPr>
            <p:cNvPr id="58" name="Rektangel 82">
              <a:extLst>
                <a:ext uri="{FF2B5EF4-FFF2-40B4-BE49-F238E27FC236}">
                  <a16:creationId xmlns:a16="http://schemas.microsoft.com/office/drawing/2014/main" id="{877BB4B1-26D4-4C6C-82EC-8C144260BFDC}"/>
                </a:ext>
              </a:extLst>
            </p:cNvPr>
            <p:cNvSpPr/>
            <p:nvPr/>
          </p:nvSpPr>
          <p:spPr>
            <a:xfrm>
              <a:off x="5497448" y="5090956"/>
              <a:ext cx="1301591" cy="480305"/>
            </a:xfrm>
            <a:prstGeom prst="rect">
              <a:avLst/>
            </a:prstGeom>
            <a:solidFill>
              <a:srgbClr val="A8BDC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spcBef>
                  <a:spcPts val="0"/>
                </a:spcBef>
                <a:defRPr/>
              </a:pPr>
              <a:r>
                <a:rPr lang="da-DK" sz="800" b="1" dirty="0">
                  <a:solidFill>
                    <a:schemeClr val="tx1"/>
                  </a:solidFill>
                </a:rPr>
                <a:t>……</a:t>
              </a:r>
            </a:p>
          </p:txBody>
        </p:sp>
      </p:grpSp>
      <p:sp>
        <p:nvSpPr>
          <p:cNvPr id="60" name="TextBox 59">
            <a:extLst>
              <a:ext uri="{FF2B5EF4-FFF2-40B4-BE49-F238E27FC236}">
                <a16:creationId xmlns:a16="http://schemas.microsoft.com/office/drawing/2014/main" id="{77F49D6C-0F17-4AD1-AE0E-ECFA6DBA2BC5}"/>
              </a:ext>
            </a:extLst>
          </p:cNvPr>
          <p:cNvSpPr txBox="1"/>
          <p:nvPr/>
        </p:nvSpPr>
        <p:spPr>
          <a:xfrm>
            <a:off x="674840" y="1297839"/>
            <a:ext cx="8949552" cy="474976"/>
          </a:xfrm>
          <a:prstGeom prst="rect">
            <a:avLst/>
          </a:prstGeom>
          <a:noFill/>
        </p:spPr>
        <p:txBody>
          <a:bodyPr wrap="square" lIns="0" tIns="0" rIns="0" bIns="0" rtlCol="0">
            <a:noAutofit/>
          </a:bodyPr>
          <a:lstStyle>
            <a:defPPr>
              <a:defRPr lang="en-GB"/>
            </a:defPPr>
            <a:lvl1pPr indent="-457200">
              <a:lnSpc>
                <a:spcPct val="100000"/>
              </a:lnSpc>
              <a:spcBef>
                <a:spcPts val="1100"/>
              </a:spcBef>
              <a:buSzPct val="100000"/>
              <a:defRPr sz="2000">
                <a:latin typeface="Arial" panose="020B0604020202020204" pitchFamily="34" charset="0"/>
              </a:defRPr>
            </a:lvl1pPr>
            <a:lvl2pPr marL="216000" lvl="1" indent="-216000">
              <a:lnSpc>
                <a:spcPct val="100000"/>
              </a:lnSpc>
              <a:spcBef>
                <a:spcPts val="1100"/>
              </a:spcBef>
              <a:buSzPct val="100000"/>
              <a:buFont typeface="Arial" panose="020B0604020202020204" pitchFamily="34" charset="0"/>
              <a:buChar char="•"/>
              <a:defRPr sz="2000">
                <a:latin typeface="Arial" panose="020B0604020202020204" pitchFamily="34" charset="0"/>
              </a:defRPr>
            </a:lvl2pPr>
            <a:lvl3pPr marL="489600" lvl="2" indent="-252000">
              <a:lnSpc>
                <a:spcPct val="100000"/>
              </a:lnSpc>
              <a:spcBef>
                <a:spcPts val="800"/>
              </a:spcBef>
              <a:buSzPct val="100000"/>
              <a:buFont typeface="Arial" panose="020B0604020202020204" pitchFamily="34" charset="0"/>
              <a:buChar char="–"/>
              <a:defRPr sz="2000">
                <a:latin typeface="Arial" panose="020B0604020202020204" pitchFamily="34" charset="0"/>
              </a:defRPr>
            </a:lvl3pPr>
            <a:lvl4pPr marL="759600" lvl="3" indent="-252000">
              <a:lnSpc>
                <a:spcPct val="100000"/>
              </a:lnSpc>
              <a:spcBef>
                <a:spcPts val="800"/>
              </a:spcBef>
              <a:buSzPct val="100000"/>
              <a:buFont typeface="Arial" panose="020B0604020202020204" pitchFamily="34" charset="0"/>
              <a:buChar char="–"/>
              <a:defRPr sz="2000">
                <a:latin typeface="Arial" panose="020B0604020202020204" pitchFamily="34" charset="0"/>
              </a:defRPr>
            </a:lvl4pPr>
            <a:lvl5pPr marL="759600" lvl="4" indent="-252000">
              <a:lnSpc>
                <a:spcPct val="100000"/>
              </a:lnSpc>
              <a:spcBef>
                <a:spcPts val="800"/>
              </a:spcBef>
              <a:buSzPct val="100000"/>
              <a:buFont typeface="Arial" panose="020B0604020202020204" pitchFamily="34" charset="0"/>
              <a:buChar char="–"/>
              <a:defRPr sz="2000">
                <a:latin typeface="Arial" panose="020B0604020202020204" pitchFamily="34" charset="0"/>
              </a:defRPr>
            </a:lvl5pPr>
          </a:lstStyle>
          <a:p>
            <a:pPr marL="0" lvl="1" indent="0">
              <a:buNone/>
            </a:pPr>
            <a:endParaRPr lang="da-DK" dirty="0" err="1">
              <a:sym typeface="Arial" panose="020B0604020202020204" pitchFamily="34" charset="0"/>
            </a:endParaRPr>
          </a:p>
        </p:txBody>
      </p:sp>
      <p:sp>
        <p:nvSpPr>
          <p:cNvPr id="61" name="TextBox 60">
            <a:extLst>
              <a:ext uri="{FF2B5EF4-FFF2-40B4-BE49-F238E27FC236}">
                <a16:creationId xmlns:a16="http://schemas.microsoft.com/office/drawing/2014/main" id="{74B029D7-4A49-40A4-A831-96CF493D4985}"/>
              </a:ext>
            </a:extLst>
          </p:cNvPr>
          <p:cNvSpPr txBox="1"/>
          <p:nvPr/>
        </p:nvSpPr>
        <p:spPr>
          <a:xfrm>
            <a:off x="702856" y="1340768"/>
            <a:ext cx="10785882" cy="738664"/>
          </a:xfrm>
          <a:prstGeom prst="rect">
            <a:avLst/>
          </a:prstGeom>
          <a:noFill/>
        </p:spPr>
        <p:txBody>
          <a:bodyPr wrap="square" lIns="0" tIns="0" rIns="0" bIns="0" rtlCol="0">
            <a:spAutoFit/>
          </a:bodyPr>
          <a:lstStyle/>
          <a:p>
            <a:pPr>
              <a:lnSpc>
                <a:spcPct val="100000"/>
              </a:lnSpc>
              <a:spcBef>
                <a:spcPts val="1100"/>
              </a:spcBef>
            </a:pPr>
            <a:r>
              <a:rPr lang="da-DK" sz="1200" dirty="0"/>
              <a:t>Der er fem trin i en vurdering af projektets potentielle værdi i form af de styrende gevinster, som skal være styrende for projektets </a:t>
            </a:r>
            <a:r>
              <a:rPr lang="da-DK" sz="1200" dirty="0" err="1"/>
              <a:t>scope</a:t>
            </a:r>
            <a:r>
              <a:rPr lang="da-DK" sz="1200" dirty="0"/>
              <a:t>, planlægning og styring (de styrende gevinster). Rækkefølgen i de fem trin er illustreret ved nummeringen nedenfor. </a:t>
            </a:r>
            <a:r>
              <a:rPr lang="da-DK" sz="1200" dirty="0">
                <a:sym typeface="Arial" panose="020B0604020202020204" pitchFamily="34" charset="0"/>
              </a:rPr>
              <a:t>Baseret på resultatet af drøftelserne i trin 1 (projekt problemet/baggrund), trin 2 (fremtidsbilledet) og trin 3 (projektets overordnet formål), udfyldes formålsafsnit i projektgrundlaget og der tegnes et overordnet gevinstdiagram, hvor formål, gevinster og leverancer indgår.</a:t>
            </a:r>
            <a:endParaRPr lang="da-DK" sz="1200" dirty="0"/>
          </a:p>
        </p:txBody>
      </p:sp>
    </p:spTree>
    <p:extLst>
      <p:ext uri="{BB962C8B-B14F-4D97-AF65-F5344CB8AC3E}">
        <p14:creationId xmlns:p14="http://schemas.microsoft.com/office/powerpoint/2010/main" val="202959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03242" y="430848"/>
            <a:ext cx="9713237" cy="762000"/>
          </a:xfrm>
        </p:spPr>
        <p:txBody>
          <a:bodyPr/>
          <a:lstStyle/>
          <a:p>
            <a:r>
              <a:rPr lang="da-DK" altLang="da-DK" dirty="0"/>
              <a:t>Forslag til drejebog </a:t>
            </a:r>
            <a:br>
              <a:rPr lang="da-DK" altLang="da-DK" dirty="0"/>
            </a:br>
            <a:r>
              <a:rPr lang="da-DK" sz="1800" dirty="0"/>
              <a:t>Workshop: Potentialevurdering</a:t>
            </a:r>
            <a:endParaRPr lang="da-DK" altLang="da-DK" sz="1800" dirty="0"/>
          </a:p>
        </p:txBody>
      </p:sp>
      <p:graphicFrame>
        <p:nvGraphicFramePr>
          <p:cNvPr id="2" name="Table 1">
            <a:extLst>
              <a:ext uri="{FF2B5EF4-FFF2-40B4-BE49-F238E27FC236}">
                <a16:creationId xmlns:a16="http://schemas.microsoft.com/office/drawing/2014/main" id="{4465A066-92A8-4330-91E0-16EC04D9E2BC}"/>
              </a:ext>
            </a:extLst>
          </p:cNvPr>
          <p:cNvGraphicFramePr>
            <a:graphicFrameLocks noGrp="1"/>
          </p:cNvGraphicFramePr>
          <p:nvPr>
            <p:extLst>
              <p:ext uri="{D42A27DB-BD31-4B8C-83A1-F6EECF244321}">
                <p14:modId xmlns:p14="http://schemas.microsoft.com/office/powerpoint/2010/main" val="4173287450"/>
              </p:ext>
            </p:extLst>
          </p:nvPr>
        </p:nvGraphicFramePr>
        <p:xfrm>
          <a:off x="703242" y="1268760"/>
          <a:ext cx="10783907" cy="3919791"/>
        </p:xfrm>
        <a:graphic>
          <a:graphicData uri="http://schemas.openxmlformats.org/drawingml/2006/table">
            <a:tbl>
              <a:tblPr firstRow="1" bandRow="1">
                <a:tableStyleId>{7E9639D4-E3E2-4D34-9284-5A2195B3D0D7}</a:tableStyleId>
              </a:tblPr>
              <a:tblGrid>
                <a:gridCol w="640230">
                  <a:extLst>
                    <a:ext uri="{9D8B030D-6E8A-4147-A177-3AD203B41FA5}">
                      <a16:colId xmlns:a16="http://schemas.microsoft.com/office/drawing/2014/main" val="1281089233"/>
                    </a:ext>
                  </a:extLst>
                </a:gridCol>
                <a:gridCol w="1440160">
                  <a:extLst>
                    <a:ext uri="{9D8B030D-6E8A-4147-A177-3AD203B41FA5}">
                      <a16:colId xmlns:a16="http://schemas.microsoft.com/office/drawing/2014/main" val="673618399"/>
                    </a:ext>
                  </a:extLst>
                </a:gridCol>
                <a:gridCol w="1872208">
                  <a:extLst>
                    <a:ext uri="{9D8B030D-6E8A-4147-A177-3AD203B41FA5}">
                      <a16:colId xmlns:a16="http://schemas.microsoft.com/office/drawing/2014/main" val="272363041"/>
                    </a:ext>
                  </a:extLst>
                </a:gridCol>
                <a:gridCol w="6831309">
                  <a:extLst>
                    <a:ext uri="{9D8B030D-6E8A-4147-A177-3AD203B41FA5}">
                      <a16:colId xmlns:a16="http://schemas.microsoft.com/office/drawing/2014/main" val="3851267216"/>
                    </a:ext>
                  </a:extLst>
                </a:gridCol>
              </a:tblGrid>
              <a:tr h="414591">
                <a:tc>
                  <a:txBody>
                    <a:bodyPr/>
                    <a:lstStyle/>
                    <a:p>
                      <a:r>
                        <a:rPr lang="da-DK" sz="1050" b="0" dirty="0">
                          <a:latin typeface="+mj-lt"/>
                        </a:rPr>
                        <a:t>TID</a:t>
                      </a:r>
                    </a:p>
                  </a:txBody>
                  <a:tcPr>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050" b="0" dirty="0">
                          <a:latin typeface="+mj-lt"/>
                        </a:rPr>
                        <a:t>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050" b="0" dirty="0">
                          <a:latin typeface="+mj-lt"/>
                        </a:rPr>
                        <a:t>FORMÅL MED PROGRAMPUNKT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a-DK" sz="1050" b="0" dirty="0">
                          <a:latin typeface="+mj-lt"/>
                        </a:rPr>
                        <a:t>FACILITERING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rgbClr val="031D5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792034988"/>
                  </a:ext>
                </a:extLst>
              </a:tr>
              <a:tr h="503995">
                <a:tc>
                  <a:txBody>
                    <a:bodyPr/>
                    <a:lstStyle/>
                    <a:p>
                      <a:r>
                        <a:rPr lang="da-DK" sz="1000" dirty="0">
                          <a:latin typeface="+mj-lt"/>
                        </a:rPr>
                        <a:t>10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Velkomst og formål</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At skabe klarhed om, hvad der skal ske og hvem, der deltager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latin typeface="+mj-lt"/>
                        </a:rPr>
                        <a:t>Velkommen til alle og præsentation af deltagere</a:t>
                      </a:r>
                    </a:p>
                    <a:p>
                      <a:pPr marL="171450" indent="-171450">
                        <a:buFontTx/>
                        <a:buChar char="-"/>
                      </a:pPr>
                      <a:r>
                        <a:rPr lang="da-DK" sz="1000" dirty="0">
                          <a:latin typeface="+mj-lt"/>
                        </a:rPr>
                        <a:t>Gennemgang af formål med workshoppen og program</a:t>
                      </a:r>
                    </a:p>
                    <a:p>
                      <a:pPr marL="171450" indent="-171450">
                        <a:buFontTx/>
                        <a:buChar char="-"/>
                      </a:pPr>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89680157"/>
                  </a:ext>
                </a:extLst>
              </a:tr>
              <a:tr h="399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10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dirty="0">
                          <a:latin typeface="+mj-lt"/>
                        </a:rPr>
                        <a:t>Kort intro til ideerne bag projektet </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lnSpc>
                          <a:spcPct val="100000"/>
                        </a:lnSpc>
                        <a:spcBef>
                          <a:spcPts val="600"/>
                        </a:spcBef>
                        <a:buFont typeface="+mj-lt"/>
                        <a:buNone/>
                        <a:defRPr/>
                      </a:pPr>
                      <a:r>
                        <a:rPr lang="da-DK" sz="1000" dirty="0">
                          <a:latin typeface="+mj-lt"/>
                        </a:rPr>
                        <a:t>At rammesætte projektet og give status på den indledende proces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dirty="0">
                          <a:latin typeface="+mj-lt"/>
                        </a:rPr>
                        <a:t>Præsentation af de indledende tanker om projektet, gerne ved styregruppeformand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33589865"/>
                  </a:ext>
                </a:extLst>
              </a:tr>
              <a:tr h="9501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30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De overordnede formål med projektet</a:t>
                      </a:r>
                    </a:p>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 Situationen i dag</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At opnå enighed om projektets overordnede formål og den forandring, som projektet forventes at skabe.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71450" indent="-171450">
                        <a:buFontTx/>
                        <a:buChar char="-"/>
                      </a:pPr>
                      <a:r>
                        <a:rPr lang="da-DK" sz="1000" b="0" dirty="0">
                          <a:latin typeface="+mj-lt"/>
                        </a:rPr>
                        <a:t>Introduktion af formål med at lave en formålsanalyse </a:t>
                      </a:r>
                    </a:p>
                    <a:p>
                      <a:pPr marL="171450" indent="-171450">
                        <a:buFontTx/>
                        <a:buChar char="-"/>
                      </a:pPr>
                      <a:r>
                        <a:rPr lang="da-DK" sz="1000" b="0" dirty="0">
                          <a:latin typeface="+mj-lt"/>
                        </a:rPr>
                        <a:t>Formålsanalysen gribes an ved først at se på situationen i dag</a:t>
                      </a:r>
                      <a:endParaRPr lang="da-DK" sz="1000" b="1" dirty="0">
                        <a:latin typeface="+mj-lt"/>
                      </a:endParaRPr>
                    </a:p>
                    <a:p>
                      <a:r>
                        <a:rPr lang="da-DK" sz="1000" b="0" dirty="0">
                          <a:latin typeface="+mj-lt"/>
                        </a:rPr>
                        <a:t>Øvelse</a:t>
                      </a:r>
                      <a:r>
                        <a:rPr lang="da-DK" sz="1000" b="1" dirty="0">
                          <a:latin typeface="+mj-lt"/>
                        </a:rPr>
                        <a:t>: </a:t>
                      </a:r>
                      <a:r>
                        <a:rPr lang="da-DK" sz="1000" dirty="0">
                          <a:latin typeface="+mj-lt"/>
                        </a:rPr>
                        <a:t>Situationen i dag - </a:t>
                      </a:r>
                      <a:r>
                        <a:rPr lang="da-DK" altLang="da-DK" sz="1000" dirty="0">
                          <a:latin typeface="+mj-lt"/>
                        </a:rPr>
                        <a:t>Hvilke problemstillinger skal adresseres?</a:t>
                      </a:r>
                    </a:p>
                    <a:p>
                      <a:pPr marL="271463" marR="0" lvl="1" indent="-180975" algn="l" defTabSz="914400" rtl="0" eaLnBrk="1" fontAlgn="auto" latinLnBrk="0" hangingPunct="1">
                        <a:lnSpc>
                          <a:spcPct val="100000"/>
                        </a:lnSpc>
                        <a:spcBef>
                          <a:spcPts val="0"/>
                        </a:spcBef>
                        <a:spcAft>
                          <a:spcPts val="0"/>
                        </a:spcAft>
                        <a:buClrTx/>
                        <a:buSzTx/>
                        <a:buFont typeface="+mj-lt"/>
                        <a:buAutoNum type="arabicPeriod"/>
                        <a:tabLst/>
                        <a:defRPr/>
                      </a:pPr>
                      <a:r>
                        <a:rPr lang="da-DK" altLang="da-DK" sz="1000" dirty="0">
                          <a:latin typeface="+mj-lt"/>
                        </a:rPr>
                        <a:t>Individuelt: Skriv på papkort (samme farve), hvordan situationen er i dag.</a:t>
                      </a:r>
                    </a:p>
                    <a:p>
                      <a:pPr marL="271463" lvl="1" indent="-180975" eaLnBrk="1" hangingPunct="1">
                        <a:buFont typeface="+mj-lt"/>
                        <a:buAutoNum type="arabicPeriod"/>
                      </a:pPr>
                      <a:r>
                        <a:rPr lang="da-DK" altLang="da-DK" sz="1000" dirty="0">
                          <a:latin typeface="+mj-lt"/>
                        </a:rPr>
                        <a:t>Papkort placeres på væg/</a:t>
                      </a:r>
                      <a:r>
                        <a:rPr lang="da-DK" altLang="da-DK" sz="1000" dirty="0" err="1">
                          <a:latin typeface="+mj-lt"/>
                        </a:rPr>
                        <a:t>whiteboard</a:t>
                      </a:r>
                      <a:endParaRPr lang="da-DK" altLang="da-DK" sz="1000" dirty="0">
                        <a:latin typeface="+mj-lt"/>
                      </a:endParaRPr>
                    </a:p>
                    <a:p>
                      <a:pPr marL="271463" lvl="1" indent="-180975" eaLnBrk="1" hangingPunct="1">
                        <a:buFont typeface="+mj-lt"/>
                        <a:buAutoNum type="arabicPeriod"/>
                      </a:pPr>
                      <a:r>
                        <a:rPr lang="da-DK" altLang="da-DK" sz="1000" dirty="0">
                          <a:latin typeface="+mj-lt"/>
                        </a:rPr>
                        <a:t>Fælles gennemgang</a:t>
                      </a:r>
                    </a:p>
                    <a:p>
                      <a:pPr marL="271463" lvl="1" indent="-180975" eaLnBrk="1" hangingPunct="1">
                        <a:buFont typeface="+mj-lt"/>
                        <a:buAutoNum type="arabicPeriod"/>
                      </a:pPr>
                      <a:r>
                        <a:rPr lang="da-DK" altLang="da-DK" sz="1000" dirty="0">
                          <a:latin typeface="+mj-lt"/>
                        </a:rPr>
                        <a:t>Eventuel prioritering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52129159"/>
                  </a:ext>
                </a:extLst>
              </a:tr>
              <a:tr h="961533">
                <a:tc>
                  <a:txBody>
                    <a:bodyPr/>
                    <a:lstStyle/>
                    <a:p>
                      <a:r>
                        <a:rPr lang="da-DK" sz="1000" dirty="0">
                          <a:latin typeface="+mj-lt"/>
                        </a:rPr>
                        <a:t>30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De overordnede formål med projektet (fortsat)</a:t>
                      </a:r>
                    </a:p>
                    <a:p>
                      <a:r>
                        <a:rPr lang="da-DK" sz="1000" dirty="0">
                          <a:latin typeface="+mj-lt"/>
                        </a:rPr>
                        <a:t>- Fremtidsscenarie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At opnå enighed om projektets overordnede formål og den forandring, som projektet forventes at skabe. </a:t>
                      </a:r>
                    </a:p>
                    <a:p>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dirty="0">
                          <a:latin typeface="+mj-lt"/>
                        </a:rPr>
                        <a:t>Øvelse: Fremtidsscenarie – Hvordan ser det positive fremtidsbillede ud efter projektets succes?</a:t>
                      </a:r>
                    </a:p>
                    <a:p>
                      <a:pPr marL="271463" indent="-180975" eaLnBrk="1" hangingPunct="1">
                        <a:buFont typeface="+mj-lt"/>
                        <a:buAutoNum type="arabicPeriod"/>
                      </a:pPr>
                      <a:r>
                        <a:rPr lang="da-DK" altLang="da-DK" sz="1000" dirty="0">
                          <a:latin typeface="+mj-lt"/>
                        </a:rPr>
                        <a:t>Individuelt: Skriv på papkort (ny farve), hvordan situationen kunne se ud, efter problemstillingerne nævnt i ”situationen i dag” er imødekommet </a:t>
                      </a:r>
                    </a:p>
                    <a:p>
                      <a:pPr marL="271463" indent="-180975" eaLnBrk="1" hangingPunct="1">
                        <a:buFont typeface="+mj-lt"/>
                        <a:buAutoNum type="arabicPeriod"/>
                      </a:pPr>
                      <a:r>
                        <a:rPr lang="da-DK" altLang="da-DK" sz="1000" dirty="0">
                          <a:latin typeface="+mj-lt"/>
                        </a:rPr>
                        <a:t>Papkort placeres </a:t>
                      </a:r>
                      <a:r>
                        <a:rPr lang="da-DK" altLang="da-DK" sz="1000">
                          <a:latin typeface="+mj-lt"/>
                        </a:rPr>
                        <a:t>på væg/whiteboard</a:t>
                      </a:r>
                      <a:endParaRPr lang="da-DK" altLang="da-DK" sz="1000" dirty="0">
                        <a:latin typeface="+mj-lt"/>
                      </a:endParaRPr>
                    </a:p>
                    <a:p>
                      <a:pPr marL="271463" indent="-180975" eaLnBrk="1" hangingPunct="1">
                        <a:buFont typeface="+mj-lt"/>
                        <a:buAutoNum type="arabicPeriod"/>
                      </a:pPr>
                      <a:r>
                        <a:rPr lang="da-DK" altLang="da-DK" sz="1000" dirty="0">
                          <a:latin typeface="+mj-lt"/>
                        </a:rPr>
                        <a:t>Fælles gennemgang</a:t>
                      </a:r>
                    </a:p>
                    <a:p>
                      <a:pPr marL="271463" indent="-180975" eaLnBrk="1" hangingPunct="1">
                        <a:buFont typeface="+mj-lt"/>
                        <a:buAutoNum type="arabicPeriod"/>
                      </a:pPr>
                      <a:r>
                        <a:rPr lang="da-DK" altLang="da-DK" sz="1000" dirty="0">
                          <a:latin typeface="+mj-lt"/>
                        </a:rPr>
                        <a:t>Eventuel prioritering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6589878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10 min.</a:t>
                      </a:r>
                    </a:p>
                  </a:txBody>
                  <a:tcPr marT="45717" marB="45717">
                    <a:lnL w="9525" cap="flat" cmpd="sng" algn="ctr">
                      <a:solidFill>
                        <a:srgbClr val="031D5C"/>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da-DK" sz="1000" i="1" dirty="0">
                          <a:latin typeface="+mj-lt"/>
                        </a:rPr>
                        <a:t>Pause</a:t>
                      </a:r>
                    </a:p>
                  </a:txBody>
                  <a:tcPr marT="45717" marB="4571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da-DK" sz="100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75018456"/>
                  </a:ext>
                </a:extLst>
              </a:tr>
            </a:tbl>
          </a:graphicData>
        </a:graphic>
      </p:graphicFrame>
      <p:sp>
        <p:nvSpPr>
          <p:cNvPr id="4" name="TextBox 3">
            <a:extLst>
              <a:ext uri="{FF2B5EF4-FFF2-40B4-BE49-F238E27FC236}">
                <a16:creationId xmlns:a16="http://schemas.microsoft.com/office/drawing/2014/main" id="{A622CDF6-F0CE-4924-BF4D-7BB1EF56D9FB}"/>
              </a:ext>
            </a:extLst>
          </p:cNvPr>
          <p:cNvSpPr txBox="1"/>
          <p:nvPr/>
        </p:nvSpPr>
        <p:spPr>
          <a:xfrm>
            <a:off x="10914239" y="461703"/>
            <a:ext cx="576064" cy="153888"/>
          </a:xfrm>
          <a:prstGeom prst="rect">
            <a:avLst/>
          </a:prstGeom>
          <a:noFill/>
        </p:spPr>
        <p:txBody>
          <a:bodyPr wrap="square" lIns="0" tIns="0" rIns="0" bIns="0" rtlCol="0">
            <a:spAutoFit/>
          </a:bodyPr>
          <a:lstStyle/>
          <a:p>
            <a:pPr>
              <a:lnSpc>
                <a:spcPct val="100000"/>
              </a:lnSpc>
              <a:spcBef>
                <a:spcPts val="1100"/>
              </a:spcBef>
            </a:pPr>
            <a:r>
              <a:rPr lang="da-DK" sz="1000" dirty="0"/>
              <a:t>Side 1/3</a:t>
            </a:r>
          </a:p>
        </p:txBody>
      </p:sp>
      <p:sp>
        <p:nvSpPr>
          <p:cNvPr id="3" name="Slide Number Placeholder 2">
            <a:extLst>
              <a:ext uri="{FF2B5EF4-FFF2-40B4-BE49-F238E27FC236}">
                <a16:creationId xmlns:a16="http://schemas.microsoft.com/office/drawing/2014/main" id="{0458C9C1-4A89-4D13-ADA6-01CC2BAAA329}"/>
              </a:ext>
            </a:extLst>
          </p:cNvPr>
          <p:cNvSpPr>
            <a:spLocks noGrp="1"/>
          </p:cNvSpPr>
          <p:nvPr>
            <p:ph type="sldNum" sz="quarter" idx="12"/>
          </p:nvPr>
        </p:nvSpPr>
        <p:spPr/>
        <p:txBody>
          <a:bodyPr/>
          <a:lstStyle/>
          <a:p>
            <a:fld id="{80AE25ED-097C-4BDC-A7CE-FA97BD9CA3B5}" type="slidenum">
              <a:rPr lang="da-DK" smtClean="0"/>
              <a:pPr/>
              <a:t>9</a:t>
            </a:fld>
            <a:endParaRPr lang="da-DK" dirty="0"/>
          </a:p>
        </p:txBody>
      </p:sp>
    </p:spTree>
    <p:extLst>
      <p:ext uri="{BB962C8B-B14F-4D97-AF65-F5344CB8AC3E}">
        <p14:creationId xmlns:p14="http://schemas.microsoft.com/office/powerpoint/2010/main" val="3873058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SMART" val="&lt;smart xmlns:xsi=&quot;http://www.w3.org/2001/XMLSchema-instance&quot; xmlns:xsd=&quot;http://www.w3.org/2001/XMLSchema&quot;&gt;&lt;presentationSettings&gt;&lt;agenda id=&quot;070026f7-212c-4474-87df-9465d526f1d1&quot; title=&quot;Agenda&quot; timeFormat=&quot;00000000-0000-0000-0000-000000000000&quot; showTopicNumber=&quot;false&quot; showResponsible=&quot;false&quot; showDuration=&quot;false&quot; showTimeSlot=&quot;false&quot; showPageNumber=&quot;false&quot; slidesForSubTopics=&quot;false&quot; showSubTopics=&quot;false&quot; createSections=&quot;false&quot; showHeaders=&quot;false&quot; isTouched=&quot;false&quot;&gt;&lt;rows /&gt;&lt;columns&gt;&lt;column id=&quot;8fc7e105-5a32-4a72-bc85-7d3ff1e7b9d7&quot; header=&quot;#&quot; displayIndex=&quot;0&quot; width=&quot;170&quot; visible=&quot;true&quot; /&gt;&lt;column id=&quot;8f81a0ad-7497-4bbb-a001-838bad8c0faa&quot; header=&quot;Topic&quot; displayIndex=&quot;1&quot; width=&quot;160&quot; visible=&quot;true&quot; /&gt;&lt;column id=&quot;2f9b06db-11e3-45bc-aecb-cf6141b9856b&quot; header=&quot;Responsible&quot; displayIndex=&quot;2&quot; width=&quot;165&quot; visible=&quot;true&quot; /&gt;&lt;column id=&quot;99d05e97-02f5-4087-be8e-b10736e0c9ca&quot; header=&quot;Duration&quot; displayIndex=&quot;3&quot; width=&quot;150&quot; visible=&quot;true&quot; /&gt;&lt;column id=&quot;fd356bfd-687f-40e8-b861-574837edbc46&quot; header=&quot;Time&quot; displayIndex=&quot;4&quot; width=&quot;165&quot; visible=&quot;true&quot; /&gt;&lt;column id=&quot;db91063f-fada-4f32-86c9-9368cd93fa26&quot; header=&quot;Page&quot; displayIndex=&quot;5&quot; width=&quot;170&quot; visible=&quot;true&quot; /&gt;&lt;/columns&gt;&lt;layout /&gt;&lt;/agenda&gt;&lt;rules&gt;&lt;disabled /&gt;&lt;/rules&gt;&lt;/presentationSettings&gt;&lt;/smar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MART" val="&lt;smart xmlns:xsi=&quot;http://www.w3.org/2001/XMLSchema-instance&quot; xmlns:xsd=&quot;http://www.w3.org/2001/XMLSchema&quot;&gt;&lt;slideSettings id=&quot;e44f2075-2015-41c8-8e54-2f946a5304b4&quot;&gt;&lt;agenda agendaId=&quot;00000000-0000-0000-0000-000000000000&quot; agendaRowId=&quot;00000000-0000-0000-0000-000000000000&quot; /&gt;&lt;executiveSummary isExecutiveSummary=&quot;false&quot; /&gt;&lt;/slideSettings&gt;&lt;/smart&gt;"/>
</p:tagLst>
</file>

<file path=ppt/theme/theme1.xml><?xml version="1.0" encoding="utf-8"?>
<a:theme xmlns:a="http://schemas.openxmlformats.org/drawingml/2006/main" name="Blank">
  <a:themeElements>
    <a:clrScheme name="Digitaliseringsstyrelsen">
      <a:dk1>
        <a:srgbClr val="000000"/>
      </a:dk1>
      <a:lt1>
        <a:srgbClr val="FFFFFF"/>
      </a:lt1>
      <a:dk2>
        <a:srgbClr val="940027"/>
      </a:dk2>
      <a:lt2>
        <a:srgbClr val="6E91A0"/>
      </a:lt2>
      <a:accent1>
        <a:srgbClr val="00AAD2"/>
      </a:accent1>
      <a:accent2>
        <a:srgbClr val="5591CD"/>
      </a:accent2>
      <a:accent3>
        <a:srgbClr val="7050B9"/>
      </a:accent3>
      <a:accent4>
        <a:srgbClr val="A5005F"/>
      </a:accent4>
      <a:accent5>
        <a:srgbClr val="F0005F"/>
      </a:accent5>
      <a:accent6>
        <a:srgbClr val="B06606"/>
      </a:accent6>
      <a:hlink>
        <a:srgbClr val="0000FF"/>
      </a:hlink>
      <a:folHlink>
        <a:srgbClr val="800080"/>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Blank.potx" id="{608F857B-CDD8-485E-9FEB-11A47E061BC7}" vid="{17894779-F44D-47F9-B20D-E69CE7BF20DB}"/>
    </a:ext>
  </a:extLst>
</a:theme>
</file>

<file path=ppt/theme/theme2.xml><?xml version="1.0" encoding="utf-8"?>
<a:theme xmlns:a="http://schemas.openxmlformats.org/drawingml/2006/main" name="Fmi%20Gevinstws%20tema">
  <a:themeElements>
    <a:clrScheme name="Politiske beslutninger 13">
      <a:dk1>
        <a:srgbClr val="000000"/>
      </a:dk1>
      <a:lt1>
        <a:srgbClr val="FFFFFF"/>
      </a:lt1>
      <a:dk2>
        <a:srgbClr val="948875"/>
      </a:dk2>
      <a:lt2>
        <a:srgbClr val="092869"/>
      </a:lt2>
      <a:accent1>
        <a:srgbClr val="009DE0"/>
      </a:accent1>
      <a:accent2>
        <a:srgbClr val="E0DED6"/>
      </a:accent2>
      <a:accent3>
        <a:srgbClr val="FFFFFF"/>
      </a:accent3>
      <a:accent4>
        <a:srgbClr val="000000"/>
      </a:accent4>
      <a:accent5>
        <a:srgbClr val="AACCED"/>
      </a:accent5>
      <a:accent6>
        <a:srgbClr val="CBC9C2"/>
      </a:accent6>
      <a:hlink>
        <a:srgbClr val="C20012"/>
      </a:hlink>
      <a:folHlink>
        <a:srgbClr val="7E1C7D"/>
      </a:folHlink>
    </a:clrScheme>
    <a:fontScheme name="Politiske beslutninger">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5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5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olitiske beslutning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litiske beslutning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litiske beslutning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litiske beslutning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litiske beslutning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litiske beslutning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litiske beslutning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litiske beslutning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litiske beslutning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litiske beslutning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litiske beslutning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litiske beslutning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litiske beslutninger 13">
        <a:dk1>
          <a:srgbClr val="000000"/>
        </a:dk1>
        <a:lt1>
          <a:srgbClr val="FFFFFF"/>
        </a:lt1>
        <a:dk2>
          <a:srgbClr val="948875"/>
        </a:dk2>
        <a:lt2>
          <a:srgbClr val="092869"/>
        </a:lt2>
        <a:accent1>
          <a:srgbClr val="009DE0"/>
        </a:accent1>
        <a:accent2>
          <a:srgbClr val="E0DED6"/>
        </a:accent2>
        <a:accent3>
          <a:srgbClr val="FFFFFF"/>
        </a:accent3>
        <a:accent4>
          <a:srgbClr val="000000"/>
        </a:accent4>
        <a:accent5>
          <a:srgbClr val="AACCED"/>
        </a:accent5>
        <a:accent6>
          <a:srgbClr val="CBC9C2"/>
        </a:accent6>
        <a:hlink>
          <a:srgbClr val="C20012"/>
        </a:hlink>
        <a:folHlink>
          <a:srgbClr val="7E1C7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mi%20Gevinstws%20tema" id="{0896B0A9-7B6E-4D85-AA81-4261E8818992}" vid="{AB0EB8B6-BFB6-419D-9B60-51FDBBF7C58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651</TotalTime>
  <Words>7511</Words>
  <Application>Microsoft Office PowerPoint</Application>
  <PresentationFormat>Widescreen</PresentationFormat>
  <Paragraphs>1086</Paragraphs>
  <Slides>50</Slides>
  <Notes>29</Notes>
  <HiddenSlides>0</HiddenSlides>
  <MMClips>0</MMClips>
  <ScaleCrop>false</ScaleCrop>
  <HeadingPairs>
    <vt:vector size="8" baseType="variant">
      <vt:variant>
        <vt:lpstr>Benyttede skrifttyper</vt:lpstr>
      </vt:variant>
      <vt:variant>
        <vt:i4>4</vt:i4>
      </vt:variant>
      <vt:variant>
        <vt:lpstr>Tema</vt:lpstr>
      </vt:variant>
      <vt:variant>
        <vt:i4>2</vt:i4>
      </vt:variant>
      <vt:variant>
        <vt:lpstr>Integrerede OLE-servere</vt:lpstr>
      </vt:variant>
      <vt:variant>
        <vt:i4>1</vt:i4>
      </vt:variant>
      <vt:variant>
        <vt:lpstr>Slidetitler</vt:lpstr>
      </vt:variant>
      <vt:variant>
        <vt:i4>50</vt:i4>
      </vt:variant>
    </vt:vector>
  </HeadingPairs>
  <TitlesOfParts>
    <vt:vector size="57" baseType="lpstr">
      <vt:lpstr>Arial</vt:lpstr>
      <vt:lpstr>Gill Sans</vt:lpstr>
      <vt:lpstr>Verdana</vt:lpstr>
      <vt:lpstr>ヒラギノ角ゴ Pro W3</vt:lpstr>
      <vt:lpstr>Blank</vt:lpstr>
      <vt:lpstr>Fmi%20Gevinstws%20tema</vt:lpstr>
      <vt:lpstr>think-cell Slide</vt:lpstr>
      <vt:lpstr>Drejebog til gevinstrealisering - inspiration til det praktiske arbejde med gevinster </vt:lpstr>
      <vt:lpstr>Indhold</vt:lpstr>
      <vt:lpstr>Introduktion</vt:lpstr>
      <vt:lpstr>Workshop Potentialevurdering</vt:lpstr>
      <vt:lpstr>Formål Workshop: Potentialevurdering</vt:lpstr>
      <vt:lpstr>PowerPoint-præsentation</vt:lpstr>
      <vt:lpstr>Forslag til program Workshop: Potentialevurdering</vt:lpstr>
      <vt:lpstr>Proces for potentialevurdering Workshop: Potentialevurdering</vt:lpstr>
      <vt:lpstr>Forslag til drejebog  Workshop: Potentialevurdering</vt:lpstr>
      <vt:lpstr>Forslag til drejebog Workshop: Potentialevurdering</vt:lpstr>
      <vt:lpstr>Forslag til drejebog Workshop: Potentialevurdering</vt:lpstr>
      <vt:lpstr>Workshop Gevinstdiagram</vt:lpstr>
      <vt:lpstr>Formål Workshop: Gevinstdiagram</vt:lpstr>
      <vt:lpstr>PowerPoint-præsentation</vt:lpstr>
      <vt:lpstr>Forslag til program Workshop: Gevinstdiagram</vt:lpstr>
      <vt:lpstr>Forslag til drejebog  Workshop: Gevinstdiagram</vt:lpstr>
      <vt:lpstr>Forslag til drejebog Workshop: Gevinstdiagram</vt:lpstr>
      <vt:lpstr>Forslag til drejebog Workshop: Gevinstdiagram</vt:lpstr>
      <vt:lpstr>Workshop Gevinstbeskrivelser</vt:lpstr>
      <vt:lpstr>Formål Workshop: Gevinstbeskrivelser</vt:lpstr>
      <vt:lpstr>PowerPoint-præsentation</vt:lpstr>
      <vt:lpstr>Forslag til program Workshop: Gevinstbeskrivelser</vt:lpstr>
      <vt:lpstr>PowerPoint-præsentation</vt:lpstr>
      <vt:lpstr>Forslag til drejebog  Workshop: Gevinstbeskrivelser</vt:lpstr>
      <vt:lpstr>Drejebog  Workshop: Gevinstbeskrivelser</vt:lpstr>
      <vt:lpstr>Workshop Implementeringsaktiviteter</vt:lpstr>
      <vt:lpstr>Formål Workshop: Implementeringsaktiviteter</vt:lpstr>
      <vt:lpstr>Forslag til program Workshop: Implementeringsaktiviteter</vt:lpstr>
      <vt:lpstr>Forslag til drejebog  Workshop: Implementeringsaktiviteter</vt:lpstr>
      <vt:lpstr>Forslag til drejebog  Workshop: Implementeringsaktiviteter</vt:lpstr>
      <vt:lpstr>Arbejdsmøder Gevinstrealiseringsskemaer</vt:lpstr>
      <vt:lpstr>Formål Arbejdsmøder: Gevinstrealiseringsskemaer</vt:lpstr>
      <vt:lpstr>Bilag 1:  Skabeloner</vt:lpstr>
      <vt:lpstr>Formål med projektet</vt:lpstr>
      <vt:lpstr>Struktur for potentialevurdering</vt:lpstr>
      <vt:lpstr>Den ønskede struktur for et overordnet gevinstdiagram</vt:lpstr>
      <vt:lpstr>Den ønskede struktur for gevinstdiagram</vt:lpstr>
      <vt:lpstr>Illustrativt eksempel – ny it-løsning til digital ansøgningsproces</vt:lpstr>
      <vt:lpstr>Bilag 2: Præsentationsmateriale</vt:lpstr>
      <vt:lpstr>Formål med workshoppen </vt:lpstr>
      <vt:lpstr>Program for i dag</vt:lpstr>
      <vt:lpstr>Hvad er outputtet efter workshoppen? </vt:lpstr>
      <vt:lpstr>Gevinstdiagrammets ønskede struktur</vt:lpstr>
      <vt:lpstr>Formål med workshoppen </vt:lpstr>
      <vt:lpstr>Program for i dag</vt:lpstr>
      <vt:lpstr>Hvad er outputtet efter workshoppen? </vt:lpstr>
      <vt:lpstr>Formål med workshoppen </vt:lpstr>
      <vt:lpstr>Program for i dag</vt:lpstr>
      <vt:lpstr>Hvad er outputtet efter workshoppen? </vt:lpstr>
      <vt:lpstr>Formål med arbejdsmødet </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Karen Ejersbo Iversen</dc:creator>
  <cp:lastModifiedBy>Jeppe Stenager Fallesen</cp:lastModifiedBy>
  <cp:revision>95</cp:revision>
  <cp:lastPrinted>2018-09-18T08:25:19Z</cp:lastPrinted>
  <dcterms:created xsi:type="dcterms:W3CDTF">2018-04-10T07:18:06Z</dcterms:created>
  <dcterms:modified xsi:type="dcterms:W3CDTF">2022-06-30T12:08:14Z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SD_DocumentLanguageString">
    <vt:lpwstr>Dansk</vt:lpwstr>
  </property>
  <property fmtid="{D5CDD505-2E9C-101B-9397-08002B2CF9AE}" pid="4" name="SD_DocumentLanguage">
    <vt:lpwstr>da-DK</vt:lpwstr>
  </property>
  <property fmtid="{D5CDD505-2E9C-101B-9397-08002B2CF9AE}" pid="5" name="SD_UserprofileName">
    <vt:lpwstr/>
  </property>
  <property fmtid="{D5CDD505-2E9C-101B-9397-08002B2CF9AE}" pid="6" name="DocumentInfoFinished">
    <vt:lpwstr>True</vt:lpwstr>
  </property>
</Properties>
</file>