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handoutMasterIdLst>
    <p:handoutMasterId r:id="rId24"/>
  </p:handoutMasterIdLst>
  <p:sldIdLst>
    <p:sldId id="310" r:id="rId5"/>
    <p:sldId id="422" r:id="rId6"/>
    <p:sldId id="322" r:id="rId7"/>
    <p:sldId id="312" r:id="rId8"/>
    <p:sldId id="424" r:id="rId9"/>
    <p:sldId id="329" r:id="rId10"/>
    <p:sldId id="332" r:id="rId11"/>
    <p:sldId id="336" r:id="rId12"/>
    <p:sldId id="387" r:id="rId13"/>
    <p:sldId id="388" r:id="rId14"/>
    <p:sldId id="389" r:id="rId15"/>
    <p:sldId id="390" r:id="rId16"/>
    <p:sldId id="372" r:id="rId17"/>
    <p:sldId id="337" r:id="rId18"/>
    <p:sldId id="382" r:id="rId19"/>
    <p:sldId id="418" r:id="rId20"/>
    <p:sldId id="409" r:id="rId21"/>
    <p:sldId id="419" r:id="rId22"/>
  </p:sldIdLst>
  <p:sldSz cx="12192000" cy="6858000"/>
  <p:notesSz cx="7099300" cy="10234613"/>
  <p:defaultTextStyle>
    <a:defPPr>
      <a:defRPr lang="en-GB"/>
    </a:defPPr>
    <a:lvl1pPr algn="l" rtl="0" fontAlgn="base">
      <a:lnSpc>
        <a:spcPct val="108000"/>
      </a:lnSpc>
      <a:spcBef>
        <a:spcPct val="54000"/>
      </a:spcBef>
      <a:spcAft>
        <a:spcPct val="0"/>
      </a:spcAft>
      <a:defRPr sz="1700" kern="1200">
        <a:solidFill>
          <a:schemeClr val="tx1"/>
        </a:solid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13" userDrawn="1">
          <p15:clr>
            <a:srgbClr val="A4A3A4"/>
          </p15:clr>
        </p15:guide>
        <p15:guide id="2" orient="horz" pos="259" userDrawn="1">
          <p15:clr>
            <a:srgbClr val="A4A3A4"/>
          </p15:clr>
        </p15:guide>
        <p15:guide id="3" orient="horz" pos="3724" userDrawn="1">
          <p15:clr>
            <a:srgbClr val="A4A3A4"/>
          </p15:clr>
        </p15:guide>
        <p15:guide id="4" orient="horz" pos="3996">
          <p15:clr>
            <a:srgbClr val="A4A3A4"/>
          </p15:clr>
        </p15:guide>
        <p15:guide id="5" orient="horz" pos="114">
          <p15:clr>
            <a:srgbClr val="A4A3A4"/>
          </p15:clr>
        </p15:guide>
        <p15:guide id="6" orient="horz" pos="4207">
          <p15:clr>
            <a:srgbClr val="A4A3A4"/>
          </p15:clr>
        </p15:guide>
        <p15:guide id="7" pos="441">
          <p15:clr>
            <a:srgbClr val="A4A3A4"/>
          </p15:clr>
        </p15:guide>
        <p15:guide id="8" pos="7237">
          <p15:clr>
            <a:srgbClr val="A4A3A4"/>
          </p15:clr>
        </p15:guide>
        <p15:guide id="10" pos="7564">
          <p15:clr>
            <a:srgbClr val="A4A3A4"/>
          </p15:clr>
        </p15:guide>
        <p15:guide id="11" pos="3663">
          <p15:clr>
            <a:srgbClr val="A4A3A4"/>
          </p15:clr>
        </p15:guide>
        <p15:guide id="12" pos="4017">
          <p15:clr>
            <a:srgbClr val="A4A3A4"/>
          </p15:clr>
        </p15:guide>
        <p15:guide id="13" pos="384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Bruun Norup" initials="SBN" lastIdx="6" clrIdx="0">
    <p:extLst>
      <p:ext uri="{19B8F6BF-5375-455C-9EA6-DF929625EA0E}">
        <p15:presenceInfo xmlns:p15="http://schemas.microsoft.com/office/powerpoint/2012/main" userId="S::sbn@carve.dk::81ee5521-e2d3-4dac-a658-e8bfb7eca7ee" providerId="AD"/>
      </p:ext>
    </p:extLst>
  </p:cmAuthor>
  <p:cmAuthor id="2" name="Emilie" initials="E" lastIdx="54" clrIdx="1">
    <p:extLst>
      <p:ext uri="{19B8F6BF-5375-455C-9EA6-DF929625EA0E}">
        <p15:presenceInfo xmlns:p15="http://schemas.microsoft.com/office/powerpoint/2012/main" userId="S::elf@carve.dk::7ff70c92-58d8-4a0b-81e7-0770540d716e" providerId="AD"/>
      </p:ext>
    </p:extLst>
  </p:cmAuthor>
  <p:cmAuthor id="3" name="Joachim Møller Pallesen" initials="JMP" lastIdx="34" clrIdx="2">
    <p:extLst>
      <p:ext uri="{19B8F6BF-5375-455C-9EA6-DF929625EA0E}">
        <p15:presenceInfo xmlns:p15="http://schemas.microsoft.com/office/powerpoint/2012/main" userId="S-1-5-21-2100284113-1573851820-878952375-164861" providerId="AD"/>
      </p:ext>
    </p:extLst>
  </p:cmAuthor>
  <p:cmAuthor id="4" name="Anne Louise Berggreen Petersen" initials="ALBP" lastIdx="20" clrIdx="3">
    <p:extLst>
      <p:ext uri="{19B8F6BF-5375-455C-9EA6-DF929625EA0E}">
        <p15:presenceInfo xmlns:p15="http://schemas.microsoft.com/office/powerpoint/2012/main" userId="S-1-5-21-2100284113-1573851820-878952375-2829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31D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2D45E5-FA21-44A2-A2C3-463F957B516D}" v="2" dt="2020-07-02T13:48:41.802"/>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yst layout 3 - Markering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214" y="53"/>
      </p:cViewPr>
      <p:guideLst>
        <p:guide orient="horz" pos="913"/>
        <p:guide orient="horz" pos="259"/>
        <p:guide orient="horz" pos="3724"/>
        <p:guide orient="horz" pos="3996"/>
        <p:guide orient="horz" pos="114"/>
        <p:guide orient="horz" pos="4207"/>
        <p:guide pos="441"/>
        <p:guide pos="7237"/>
        <p:guide pos="7564"/>
        <p:guide pos="3663"/>
        <p:guide pos="4017"/>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ie Louise Faurholdt" userId="7ff70c92-58d8-4a0b-81e7-0770540d716e" providerId="ADAL" clId="{FC2D45E5-FA21-44A2-A2C3-463F957B516D}"/>
    <pc:docChg chg="custSel addSld delSld modSld">
      <pc:chgData name="Emilie Louise Faurholdt" userId="7ff70c92-58d8-4a0b-81e7-0770540d716e" providerId="ADAL" clId="{FC2D45E5-FA21-44A2-A2C3-463F957B516D}" dt="2020-07-02T13:55:12.702" v="5" actId="20577"/>
      <pc:docMkLst>
        <pc:docMk/>
      </pc:docMkLst>
      <pc:sldChg chg="modSp mod">
        <pc:chgData name="Emilie Louise Faurholdt" userId="7ff70c92-58d8-4a0b-81e7-0770540d716e" providerId="ADAL" clId="{FC2D45E5-FA21-44A2-A2C3-463F957B516D}" dt="2020-07-02T13:55:12.702" v="5" actId="20577"/>
        <pc:sldMkLst>
          <pc:docMk/>
          <pc:sldMk cId="279881513" sldId="336"/>
        </pc:sldMkLst>
        <pc:graphicFrameChg chg="modGraphic">
          <ac:chgData name="Emilie Louise Faurholdt" userId="7ff70c92-58d8-4a0b-81e7-0770540d716e" providerId="ADAL" clId="{FC2D45E5-FA21-44A2-A2C3-463F957B516D}" dt="2020-07-02T13:55:12.702" v="5" actId="20577"/>
          <ac:graphicFrameMkLst>
            <pc:docMk/>
            <pc:sldMk cId="279881513" sldId="336"/>
            <ac:graphicFrameMk id="26" creationId="{52D3866F-5086-4A9F-A466-711F3D53FA8E}"/>
          </ac:graphicFrameMkLst>
        </pc:graphicFrameChg>
      </pc:sldChg>
      <pc:sldChg chg="addSp modSp add setBg">
        <pc:chgData name="Emilie Louise Faurholdt" userId="7ff70c92-58d8-4a0b-81e7-0770540d716e" providerId="ADAL" clId="{FC2D45E5-FA21-44A2-A2C3-463F957B516D}" dt="2020-07-02T13:48:41.802" v="2"/>
        <pc:sldMkLst>
          <pc:docMk/>
          <pc:sldMk cId="4144091614" sldId="382"/>
        </pc:sldMkLst>
        <pc:spChg chg="add mod">
          <ac:chgData name="Emilie Louise Faurholdt" userId="7ff70c92-58d8-4a0b-81e7-0770540d716e" providerId="ADAL" clId="{FC2D45E5-FA21-44A2-A2C3-463F957B516D}" dt="2020-07-02T13:48:41.802" v="2"/>
          <ac:spMkLst>
            <pc:docMk/>
            <pc:sldMk cId="4144091614" sldId="382"/>
            <ac:spMk id="10" creationId="{69E219EA-DE4A-4079-BA1A-19D0D2B12C1D}"/>
          </ac:spMkLst>
        </pc:spChg>
        <pc:spChg chg="add mod">
          <ac:chgData name="Emilie Louise Faurholdt" userId="7ff70c92-58d8-4a0b-81e7-0770540d716e" providerId="ADAL" clId="{FC2D45E5-FA21-44A2-A2C3-463F957B516D}" dt="2020-07-02T13:48:41.802" v="2"/>
          <ac:spMkLst>
            <pc:docMk/>
            <pc:sldMk cId="4144091614" sldId="382"/>
            <ac:spMk id="12" creationId="{DE88BDAA-A75C-4987-83C6-E06747C95619}"/>
          </ac:spMkLst>
        </pc:spChg>
      </pc:sldChg>
      <pc:sldChg chg="delSp del mod">
        <pc:chgData name="Emilie Louise Faurholdt" userId="7ff70c92-58d8-4a0b-81e7-0770540d716e" providerId="ADAL" clId="{FC2D45E5-FA21-44A2-A2C3-463F957B516D}" dt="2020-07-02T13:48:47.680" v="3" actId="47"/>
        <pc:sldMkLst>
          <pc:docMk/>
          <pc:sldMk cId="950716268" sldId="421"/>
        </pc:sldMkLst>
        <pc:spChg chg="del">
          <ac:chgData name="Emilie Louise Faurholdt" userId="7ff70c92-58d8-4a0b-81e7-0770540d716e" providerId="ADAL" clId="{FC2D45E5-FA21-44A2-A2C3-463F957B516D}" dt="2020-07-02T13:48:39.541" v="1" actId="21"/>
          <ac:spMkLst>
            <pc:docMk/>
            <pc:sldMk cId="950716268" sldId="421"/>
            <ac:spMk id="10" creationId="{2495D043-DB3B-49D5-A348-2867F77044DF}"/>
          </ac:spMkLst>
        </pc:spChg>
        <pc:spChg chg="del">
          <ac:chgData name="Emilie Louise Faurholdt" userId="7ff70c92-58d8-4a0b-81e7-0770540d716e" providerId="ADAL" clId="{FC2D45E5-FA21-44A2-A2C3-463F957B516D}" dt="2020-07-02T13:48:39.541" v="1" actId="21"/>
          <ac:spMkLst>
            <pc:docMk/>
            <pc:sldMk cId="950716268" sldId="421"/>
            <ac:spMk id="12" creationId="{F47D83A3-9025-4A5D-AAF7-869FBADA0369}"/>
          </ac:spMkLst>
        </pc:spChg>
      </pc:sldChg>
    </pc:docChg>
  </pc:docChgLst>
  <pc:docChgLst>
    <pc:chgData name="Louise Sølvsten Ørum" userId="b9ed9f8d-7c3a-4b0d-959e-788c619b39bb" providerId="ADAL" clId="{B7C53C7D-4D35-4B40-ACC5-04D905E30423}"/>
    <pc:docChg chg="undo custSel modSld">
      <pc:chgData name="Louise Sølvsten Ørum" userId="b9ed9f8d-7c3a-4b0d-959e-788c619b39bb" providerId="ADAL" clId="{B7C53C7D-4D35-4B40-ACC5-04D905E30423}" dt="2020-06-30T12:26:59.067" v="26" actId="20577"/>
      <pc:docMkLst>
        <pc:docMk/>
      </pc:docMkLst>
      <pc:sldChg chg="modSp mod">
        <pc:chgData name="Louise Sølvsten Ørum" userId="b9ed9f8d-7c3a-4b0d-959e-788c619b39bb" providerId="ADAL" clId="{B7C53C7D-4D35-4B40-ACC5-04D905E30423}" dt="2020-06-30T12:26:59.067" v="26" actId="20577"/>
        <pc:sldMkLst>
          <pc:docMk/>
          <pc:sldMk cId="0" sldId="310"/>
        </pc:sldMkLst>
        <pc:spChg chg="mod">
          <ac:chgData name="Louise Sølvsten Ørum" userId="b9ed9f8d-7c3a-4b0d-959e-788c619b39bb" providerId="ADAL" clId="{B7C53C7D-4D35-4B40-ACC5-04D905E30423}" dt="2020-06-30T12:26:59.067" v="26" actId="20577"/>
          <ac:spMkLst>
            <pc:docMk/>
            <pc:sldMk cId="0" sldId="310"/>
            <ac:spMk id="7" creationId="{3FB1B8EA-6C3C-4199-9603-F82BCFEDA199}"/>
          </ac:spMkLst>
        </pc:spChg>
      </pc:sldChg>
      <pc:sldChg chg="modSp mod">
        <pc:chgData name="Louise Sølvsten Ørum" userId="b9ed9f8d-7c3a-4b0d-959e-788c619b39bb" providerId="ADAL" clId="{B7C53C7D-4D35-4B40-ACC5-04D905E30423}" dt="2020-06-19T09:13:36.968" v="5" actId="20577"/>
        <pc:sldMkLst>
          <pc:docMk/>
          <pc:sldMk cId="3010123902" sldId="329"/>
        </pc:sldMkLst>
        <pc:graphicFrameChg chg="modGraphic">
          <ac:chgData name="Louise Sølvsten Ørum" userId="b9ed9f8d-7c3a-4b0d-959e-788c619b39bb" providerId="ADAL" clId="{B7C53C7D-4D35-4B40-ACC5-04D905E30423}" dt="2020-06-19T09:13:36.968" v="5" actId="20577"/>
          <ac:graphicFrameMkLst>
            <pc:docMk/>
            <pc:sldMk cId="3010123902" sldId="329"/>
            <ac:graphicFrameMk id="26" creationId="{52D3866F-5086-4A9F-A466-711F3D53FA8E}"/>
          </ac:graphicFrameMkLst>
        </pc:graphicFrameChg>
      </pc:sldChg>
      <pc:sldChg chg="modSp mod">
        <pc:chgData name="Louise Sølvsten Ørum" userId="b9ed9f8d-7c3a-4b0d-959e-788c619b39bb" providerId="ADAL" clId="{B7C53C7D-4D35-4B40-ACC5-04D905E30423}" dt="2020-06-18T08:43:52.203" v="1" actId="14734"/>
        <pc:sldMkLst>
          <pc:docMk/>
          <pc:sldMk cId="1880708895" sldId="332"/>
        </pc:sldMkLst>
        <pc:graphicFrameChg chg="modGraphic">
          <ac:chgData name="Louise Sølvsten Ørum" userId="b9ed9f8d-7c3a-4b0d-959e-788c619b39bb" providerId="ADAL" clId="{B7C53C7D-4D35-4B40-ACC5-04D905E30423}" dt="2020-06-18T08:43:52.203" v="1" actId="14734"/>
          <ac:graphicFrameMkLst>
            <pc:docMk/>
            <pc:sldMk cId="1880708895" sldId="332"/>
            <ac:graphicFrameMk id="26" creationId="{52D3866F-5086-4A9F-A466-711F3D53FA8E}"/>
          </ac:graphicFrameMkLst>
        </pc:graphicFrameChg>
      </pc:sldChg>
      <pc:sldChg chg="modSp mod">
        <pc:chgData name="Louise Sølvsten Ørum" userId="b9ed9f8d-7c3a-4b0d-959e-788c619b39bb" providerId="ADAL" clId="{B7C53C7D-4D35-4B40-ACC5-04D905E30423}" dt="2020-06-18T08:47:16.246" v="3" actId="207"/>
        <pc:sldMkLst>
          <pc:docMk/>
          <pc:sldMk cId="2624420811" sldId="388"/>
        </pc:sldMkLst>
        <pc:graphicFrameChg chg="modGraphic">
          <ac:chgData name="Louise Sølvsten Ørum" userId="b9ed9f8d-7c3a-4b0d-959e-788c619b39bb" providerId="ADAL" clId="{B7C53C7D-4D35-4B40-ACC5-04D905E30423}" dt="2020-06-18T08:47:16.246" v="3" actId="207"/>
          <ac:graphicFrameMkLst>
            <pc:docMk/>
            <pc:sldMk cId="2624420811" sldId="388"/>
            <ac:graphicFrameMk id="26" creationId="{52D3866F-5086-4A9F-A466-711F3D53FA8E}"/>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t" anchorCtr="0" compatLnSpc="1">
            <a:prstTxWarp prst="textNoShape">
              <a:avLst/>
            </a:prstTxWarp>
          </a:bodyPr>
          <a:lstStyle>
            <a:lvl1pPr defTabSz="990600">
              <a:lnSpc>
                <a:spcPct val="100000"/>
              </a:lnSpc>
              <a:spcBef>
                <a:spcPct val="0"/>
              </a:spcBef>
              <a:defRPr sz="1300"/>
            </a:lvl1pPr>
          </a:lstStyle>
          <a:p>
            <a:endParaRPr lang="da-DK"/>
          </a:p>
        </p:txBody>
      </p:sp>
      <p:sp>
        <p:nvSpPr>
          <p:cNvPr id="3075"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t" anchorCtr="0" compatLnSpc="1">
            <a:prstTxWarp prst="textNoShape">
              <a:avLst/>
            </a:prstTxWarp>
          </a:bodyPr>
          <a:lstStyle>
            <a:lvl1pPr algn="r" defTabSz="990600">
              <a:lnSpc>
                <a:spcPct val="100000"/>
              </a:lnSpc>
              <a:spcBef>
                <a:spcPct val="0"/>
              </a:spcBef>
              <a:defRPr sz="1300"/>
            </a:lvl1pPr>
          </a:lstStyle>
          <a:p>
            <a:endParaRPr lang="da-DK"/>
          </a:p>
        </p:txBody>
      </p:sp>
      <p:sp>
        <p:nvSpPr>
          <p:cNvPr id="3076"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b" anchorCtr="0" compatLnSpc="1">
            <a:prstTxWarp prst="textNoShape">
              <a:avLst/>
            </a:prstTxWarp>
          </a:bodyPr>
          <a:lstStyle>
            <a:lvl1pPr defTabSz="990600">
              <a:lnSpc>
                <a:spcPct val="100000"/>
              </a:lnSpc>
              <a:spcBef>
                <a:spcPct val="0"/>
              </a:spcBef>
              <a:defRPr sz="1300"/>
            </a:lvl1pPr>
          </a:lstStyle>
          <a:p>
            <a:endParaRPr lang="da-DK"/>
          </a:p>
        </p:txBody>
      </p:sp>
      <p:sp>
        <p:nvSpPr>
          <p:cNvPr id="3077"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b" anchorCtr="0" compatLnSpc="1">
            <a:prstTxWarp prst="textNoShape">
              <a:avLst/>
            </a:prstTxWarp>
          </a:bodyPr>
          <a:lstStyle>
            <a:lvl1pPr algn="r" defTabSz="990600">
              <a:lnSpc>
                <a:spcPct val="100000"/>
              </a:lnSpc>
              <a:spcBef>
                <a:spcPct val="0"/>
              </a:spcBef>
              <a:defRPr sz="1300"/>
            </a:lvl1pPr>
          </a:lstStyle>
          <a:p>
            <a:fld id="{7BDCB627-C57F-4AEF-9AD3-12F7BE6D30D0}" type="slidenum">
              <a:rPr lang="da-DK" smtClean="0"/>
              <a:pPr/>
              <a:t>‹nr.›</a:t>
            </a:fld>
            <a:endParaRPr lang="da-DK"/>
          </a:p>
        </p:txBody>
      </p:sp>
    </p:spTree>
    <p:extLst>
      <p:ext uri="{BB962C8B-B14F-4D97-AF65-F5344CB8AC3E}">
        <p14:creationId xmlns:p14="http://schemas.microsoft.com/office/powerpoint/2010/main" val="717048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t" anchorCtr="0" compatLnSpc="1">
            <a:prstTxWarp prst="textNoShape">
              <a:avLst/>
            </a:prstTxWarp>
          </a:bodyPr>
          <a:lstStyle>
            <a:lvl1pPr defTabSz="990600">
              <a:lnSpc>
                <a:spcPct val="100000"/>
              </a:lnSpc>
              <a:spcBef>
                <a:spcPct val="0"/>
              </a:spcBef>
              <a:defRPr sz="1300"/>
            </a:lvl1pPr>
          </a:lstStyle>
          <a:p>
            <a:endParaRPr lang="da-DK"/>
          </a:p>
        </p:txBody>
      </p:sp>
      <p:sp>
        <p:nvSpPr>
          <p:cNvPr id="4099"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t" anchorCtr="0" compatLnSpc="1">
            <a:prstTxWarp prst="textNoShape">
              <a:avLst/>
            </a:prstTxWarp>
          </a:bodyPr>
          <a:lstStyle>
            <a:lvl1pPr algn="r" defTabSz="990600">
              <a:lnSpc>
                <a:spcPct val="100000"/>
              </a:lnSpc>
              <a:spcBef>
                <a:spcPct val="0"/>
              </a:spcBef>
              <a:defRPr sz="1300"/>
            </a:lvl1pPr>
          </a:lstStyle>
          <a:p>
            <a:endParaRPr lang="da-DK"/>
          </a:p>
        </p:txBody>
      </p:sp>
      <p:sp>
        <p:nvSpPr>
          <p:cNvPr id="4100"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11200" y="4860925"/>
            <a:ext cx="56769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t" anchorCtr="0" compatLnSpc="1">
            <a:prstTxWarp prst="textNoShape">
              <a:avLst/>
            </a:prstTxWarp>
          </a:bodyPr>
          <a:lstStyle/>
          <a:p>
            <a:pPr lvl="0"/>
            <a:r>
              <a:rPr lang="da-DK" err="1"/>
              <a:t>Click</a:t>
            </a:r>
            <a:r>
              <a:rPr lang="da-DK"/>
              <a:t> to </a:t>
            </a:r>
            <a:r>
              <a:rPr lang="da-DK" err="1"/>
              <a:t>edit</a:t>
            </a:r>
            <a:r>
              <a:rPr lang="da-DK"/>
              <a:t> Master </a:t>
            </a:r>
            <a:r>
              <a:rPr lang="da-DK" err="1"/>
              <a:t>text</a:t>
            </a:r>
            <a:r>
              <a:rPr lang="da-DK"/>
              <a:t> </a:t>
            </a:r>
            <a:r>
              <a:rPr lang="da-DK" err="1"/>
              <a:t>styles</a:t>
            </a:r>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4102"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b" anchorCtr="0" compatLnSpc="1">
            <a:prstTxWarp prst="textNoShape">
              <a:avLst/>
            </a:prstTxWarp>
          </a:bodyPr>
          <a:lstStyle>
            <a:lvl1pPr defTabSz="990600">
              <a:lnSpc>
                <a:spcPct val="100000"/>
              </a:lnSpc>
              <a:spcBef>
                <a:spcPct val="0"/>
              </a:spcBef>
              <a:defRPr sz="1300"/>
            </a:lvl1pPr>
          </a:lstStyle>
          <a:p>
            <a:endParaRPr lang="da-DK"/>
          </a:p>
        </p:txBody>
      </p:sp>
      <p:sp>
        <p:nvSpPr>
          <p:cNvPr id="4103"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b" anchorCtr="0" compatLnSpc="1">
            <a:prstTxWarp prst="textNoShape">
              <a:avLst/>
            </a:prstTxWarp>
          </a:bodyPr>
          <a:lstStyle>
            <a:lvl1pPr algn="r" defTabSz="990600">
              <a:lnSpc>
                <a:spcPct val="100000"/>
              </a:lnSpc>
              <a:spcBef>
                <a:spcPct val="0"/>
              </a:spcBef>
              <a:defRPr sz="1300"/>
            </a:lvl1pPr>
          </a:lstStyle>
          <a:p>
            <a:fld id="{27848E65-9E75-41AE-BC80-13A10C6B0591}" type="slidenum">
              <a:rPr lang="da-DK" smtClean="0"/>
              <a:pPr/>
              <a:t>‹nr.›</a:t>
            </a:fld>
            <a:endParaRPr lang="da-DK"/>
          </a:p>
        </p:txBody>
      </p:sp>
    </p:spTree>
    <p:extLst>
      <p:ext uri="{BB962C8B-B14F-4D97-AF65-F5344CB8AC3E}">
        <p14:creationId xmlns:p14="http://schemas.microsoft.com/office/powerpoint/2010/main" val="4650976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9D471-EBB2-45BC-BCF0-03BD88EB7F45}" type="slidenum">
              <a:rPr lang="da-DK"/>
              <a:pPr/>
              <a:t>1</a:t>
            </a:fld>
            <a:endParaRPr lang="da-DK"/>
          </a:p>
        </p:txBody>
      </p:sp>
      <p:sp>
        <p:nvSpPr>
          <p:cNvPr id="600066" name="Rectangle 2"/>
          <p:cNvSpPr>
            <a:spLocks noGrp="1" noRot="1" noChangeAspect="1" noChangeArrowheads="1" noTextEdit="1"/>
          </p:cNvSpPr>
          <p:nvPr>
            <p:ph type="sldImg"/>
          </p:nvPr>
        </p:nvSpPr>
        <p:spPr>
          <a:xfrm>
            <a:off x="139700" y="768350"/>
            <a:ext cx="6819900" cy="3836988"/>
          </a:xfrm>
          <a:ln/>
        </p:spPr>
      </p:sp>
      <p:sp>
        <p:nvSpPr>
          <p:cNvPr id="600067" name="Rectangle 3"/>
          <p:cNvSpPr>
            <a:spLocks noGrp="1" noChangeArrowheads="1"/>
          </p:cNvSpPr>
          <p:nvPr>
            <p:ph type="body" idx="1"/>
          </p:nvPr>
        </p:nvSpPr>
        <p:spPr/>
        <p:txBody>
          <a:bodyPr/>
          <a:lstStyle/>
          <a:p>
            <a:endParaRPr lang="da-D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7848E65-9E75-41AE-BC80-13A10C6B0591}" type="slidenum">
              <a:rPr lang="da-DK" smtClean="0"/>
              <a:pPr/>
              <a:t>10</a:t>
            </a:fld>
            <a:endParaRPr lang="da-DK"/>
          </a:p>
        </p:txBody>
      </p:sp>
    </p:spTree>
    <p:extLst>
      <p:ext uri="{BB962C8B-B14F-4D97-AF65-F5344CB8AC3E}">
        <p14:creationId xmlns:p14="http://schemas.microsoft.com/office/powerpoint/2010/main" val="3458728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11</a:t>
            </a:fld>
            <a:endParaRPr lang="da-DK"/>
          </a:p>
        </p:txBody>
      </p:sp>
    </p:spTree>
    <p:extLst>
      <p:ext uri="{BB962C8B-B14F-4D97-AF65-F5344CB8AC3E}">
        <p14:creationId xmlns:p14="http://schemas.microsoft.com/office/powerpoint/2010/main" val="2159475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12</a:t>
            </a:fld>
            <a:endParaRPr lang="da-DK"/>
          </a:p>
        </p:txBody>
      </p:sp>
    </p:spTree>
    <p:extLst>
      <p:ext uri="{BB962C8B-B14F-4D97-AF65-F5344CB8AC3E}">
        <p14:creationId xmlns:p14="http://schemas.microsoft.com/office/powerpoint/2010/main" val="633231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13</a:t>
            </a:fld>
            <a:endParaRPr lang="da-DK"/>
          </a:p>
        </p:txBody>
      </p:sp>
    </p:spTree>
    <p:extLst>
      <p:ext uri="{BB962C8B-B14F-4D97-AF65-F5344CB8AC3E}">
        <p14:creationId xmlns:p14="http://schemas.microsoft.com/office/powerpoint/2010/main" val="322510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14</a:t>
            </a:fld>
            <a:endParaRPr lang="da-DK"/>
          </a:p>
        </p:txBody>
      </p:sp>
    </p:spTree>
    <p:extLst>
      <p:ext uri="{BB962C8B-B14F-4D97-AF65-F5344CB8AC3E}">
        <p14:creationId xmlns:p14="http://schemas.microsoft.com/office/powerpoint/2010/main" val="244673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Beskrivelser af mere</a:t>
            </a:r>
            <a:r>
              <a:rPr lang="da-DK" baseline="0" dirty="0"/>
              <a:t> specificerede krav kan findes i opgavepakke 3 og 4 i Digitaliseringsstyrelsens Implementeringsoverblik (DIO).</a:t>
            </a:r>
            <a:endParaRPr lang="da-DK" dirty="0"/>
          </a:p>
        </p:txBody>
      </p:sp>
      <p:sp>
        <p:nvSpPr>
          <p:cNvPr id="4" name="Pladsholder til slidenummer 3"/>
          <p:cNvSpPr>
            <a:spLocks noGrp="1"/>
          </p:cNvSpPr>
          <p:nvPr>
            <p:ph type="sldNum" sz="quarter" idx="10"/>
          </p:nvPr>
        </p:nvSpPr>
        <p:spPr/>
        <p:txBody>
          <a:bodyPr/>
          <a:lstStyle/>
          <a:p>
            <a:fld id="{27848E65-9E75-41AE-BC80-13A10C6B0591}" type="slidenum">
              <a:rPr lang="da-DK" smtClean="0"/>
              <a:pPr/>
              <a:t>15</a:t>
            </a:fld>
            <a:endParaRPr lang="da-DK"/>
          </a:p>
        </p:txBody>
      </p:sp>
    </p:spTree>
    <p:extLst>
      <p:ext uri="{BB962C8B-B14F-4D97-AF65-F5344CB8AC3E}">
        <p14:creationId xmlns:p14="http://schemas.microsoft.com/office/powerpoint/2010/main" val="3738322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7848E65-9E75-41AE-BC80-13A10C6B0591}" type="slidenum">
              <a:rPr lang="da-DK" smtClean="0"/>
              <a:pPr/>
              <a:t>16</a:t>
            </a:fld>
            <a:endParaRPr lang="da-DK"/>
          </a:p>
        </p:txBody>
      </p:sp>
    </p:spTree>
    <p:extLst>
      <p:ext uri="{BB962C8B-B14F-4D97-AF65-F5344CB8AC3E}">
        <p14:creationId xmlns:p14="http://schemas.microsoft.com/office/powerpoint/2010/main" val="1403445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17</a:t>
            </a:fld>
            <a:endParaRPr lang="da-DK"/>
          </a:p>
        </p:txBody>
      </p:sp>
    </p:spTree>
    <p:extLst>
      <p:ext uri="{BB962C8B-B14F-4D97-AF65-F5344CB8AC3E}">
        <p14:creationId xmlns:p14="http://schemas.microsoft.com/office/powerpoint/2010/main" val="1010940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Meget stor forbedring</a:t>
            </a:r>
            <a:r>
              <a:rPr lang="da-DK" baseline="0"/>
              <a:t> ift. den gamle løsning</a:t>
            </a:r>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18</a:t>
            </a:fld>
            <a:endParaRPr lang="da-DK"/>
          </a:p>
        </p:txBody>
      </p:sp>
    </p:spTree>
    <p:extLst>
      <p:ext uri="{BB962C8B-B14F-4D97-AF65-F5344CB8AC3E}">
        <p14:creationId xmlns:p14="http://schemas.microsoft.com/office/powerpoint/2010/main" val="202881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2</a:t>
            </a:fld>
            <a:endParaRPr lang="da-DK"/>
          </a:p>
        </p:txBody>
      </p:sp>
    </p:spTree>
    <p:extLst>
      <p:ext uri="{BB962C8B-B14F-4D97-AF65-F5344CB8AC3E}">
        <p14:creationId xmlns:p14="http://schemas.microsoft.com/office/powerpoint/2010/main" val="3598549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3</a:t>
            </a:fld>
            <a:endParaRPr lang="da-DK"/>
          </a:p>
        </p:txBody>
      </p:sp>
    </p:spTree>
    <p:extLst>
      <p:ext uri="{BB962C8B-B14F-4D97-AF65-F5344CB8AC3E}">
        <p14:creationId xmlns:p14="http://schemas.microsoft.com/office/powerpoint/2010/main" val="1921731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4</a:t>
            </a:fld>
            <a:endParaRPr lang="da-DK"/>
          </a:p>
        </p:txBody>
      </p:sp>
    </p:spTree>
    <p:extLst>
      <p:ext uri="{BB962C8B-B14F-4D97-AF65-F5344CB8AC3E}">
        <p14:creationId xmlns:p14="http://schemas.microsoft.com/office/powerpoint/2010/main" val="1962340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5</a:t>
            </a:fld>
            <a:endParaRPr lang="da-DK"/>
          </a:p>
        </p:txBody>
      </p:sp>
    </p:spTree>
    <p:extLst>
      <p:ext uri="{BB962C8B-B14F-4D97-AF65-F5344CB8AC3E}">
        <p14:creationId xmlns:p14="http://schemas.microsoft.com/office/powerpoint/2010/main" val="3382179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6</a:t>
            </a:fld>
            <a:endParaRPr lang="da-DK"/>
          </a:p>
        </p:txBody>
      </p:sp>
    </p:spTree>
    <p:extLst>
      <p:ext uri="{BB962C8B-B14F-4D97-AF65-F5344CB8AC3E}">
        <p14:creationId xmlns:p14="http://schemas.microsoft.com/office/powerpoint/2010/main" val="2373111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7</a:t>
            </a:fld>
            <a:endParaRPr lang="da-DK"/>
          </a:p>
        </p:txBody>
      </p:sp>
    </p:spTree>
    <p:extLst>
      <p:ext uri="{BB962C8B-B14F-4D97-AF65-F5344CB8AC3E}">
        <p14:creationId xmlns:p14="http://schemas.microsoft.com/office/powerpoint/2010/main" val="538964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8</a:t>
            </a:fld>
            <a:endParaRPr lang="da-DK"/>
          </a:p>
        </p:txBody>
      </p:sp>
    </p:spTree>
    <p:extLst>
      <p:ext uri="{BB962C8B-B14F-4D97-AF65-F5344CB8AC3E}">
        <p14:creationId xmlns:p14="http://schemas.microsoft.com/office/powerpoint/2010/main" val="3457362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9</a:t>
            </a:fld>
            <a:endParaRPr lang="da-DK"/>
          </a:p>
        </p:txBody>
      </p:sp>
    </p:spTree>
    <p:extLst>
      <p:ext uri="{BB962C8B-B14F-4D97-AF65-F5344CB8AC3E}">
        <p14:creationId xmlns:p14="http://schemas.microsoft.com/office/powerpoint/2010/main" val="1254644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80974"/>
            <a:ext cx="11828462" cy="6497025"/>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180000"/>
            <a:ext cx="5436000" cy="2988000"/>
          </a:xfrm>
          <a:solidFill>
            <a:schemeClr val="tx2">
              <a:alpha val="80000"/>
            </a:schemeClr>
          </a:solidFill>
        </p:spPr>
        <p:txBody>
          <a:bodyPr lIns="241200" bIns="234000" anchor="b" anchorCtr="0"/>
          <a:lstStyle>
            <a:lvl1pPr marL="0" indent="0">
              <a:buNone/>
              <a:defRPr sz="1200" b="0">
                <a:solidFill>
                  <a:schemeClr val="bg1"/>
                </a:solidFill>
              </a:defRPr>
            </a:lvl1pPr>
          </a:lstStyle>
          <a:p>
            <a:pPr lvl="0"/>
            <a:r>
              <a:rPr lang="da-DK" noProof="0"/>
              <a:t>Måned og år</a:t>
            </a:r>
          </a:p>
        </p:txBody>
      </p:sp>
      <p:sp>
        <p:nvSpPr>
          <p:cNvPr id="5" name="Title 1"/>
          <p:cNvSpPr>
            <a:spLocks noGrp="1" noChangeAspect="1"/>
          </p:cNvSpPr>
          <p:nvPr>
            <p:ph type="title" hasCustomPrompt="1"/>
          </p:nvPr>
        </p:nvSpPr>
        <p:spPr>
          <a:xfrm>
            <a:off x="701676" y="1296563"/>
            <a:ext cx="4967738" cy="1080892"/>
          </a:xfrm>
        </p:spPr>
        <p:txBody>
          <a:bodyPr anchor="b" anchorCtr="0">
            <a:normAutofit/>
          </a:bodyPr>
          <a:lstStyle>
            <a:lvl1pPr>
              <a:lnSpc>
                <a:spcPct val="90000"/>
              </a:lnSpc>
              <a:defRPr sz="3400" cap="none" baseline="0">
                <a:solidFill>
                  <a:schemeClr val="bg1"/>
                </a:solidFill>
              </a:defRPr>
            </a:lvl1pPr>
          </a:lstStyle>
          <a:p>
            <a:r>
              <a:rPr lang="da-DK"/>
              <a:t>Indsæt titel i maksimalt to linjer</a:t>
            </a:r>
          </a:p>
        </p:txBody>
      </p:sp>
      <p:sp>
        <p:nvSpPr>
          <p:cNvPr id="15" name="AutoShape 4"/>
          <p:cNvSpPr>
            <a:spLocks/>
          </p:cNvSpPr>
          <p:nvPr userDrawn="1"/>
        </p:nvSpPr>
        <p:spPr bwMode="gray">
          <a:xfrm>
            <a:off x="-2651488" y="2723166"/>
            <a:ext cx="2495549" cy="525721"/>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a:t>
            </a:r>
          </a:p>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Indsæt f.eks.</a:t>
            </a:r>
            <a:br>
              <a:rPr lang="da-DK" sz="900" b="0" noProof="1">
                <a:solidFill>
                  <a:schemeClr val="tx1">
                    <a:lumMod val="65000"/>
                    <a:lumOff val="35000"/>
                  </a:schemeClr>
                </a:solidFill>
                <a:cs typeface="Arial" charset="0"/>
              </a:rPr>
            </a:br>
            <a:r>
              <a:rPr lang="da-DK" sz="900" b="1" baseline="0" noProof="1">
                <a:solidFill>
                  <a:schemeClr val="tx1">
                    <a:lumMod val="65000"/>
                    <a:lumOff val="35000"/>
                  </a:schemeClr>
                </a:solidFill>
                <a:cs typeface="Arial" charset="0"/>
              </a:rPr>
              <a:t>September 2017</a:t>
            </a:r>
            <a:endParaRPr lang="da-DK" sz="900" noProof="1">
              <a:solidFill>
                <a:schemeClr val="tx1">
                  <a:lumMod val="65000"/>
                  <a:lumOff val="35000"/>
                </a:schemeClr>
              </a:solidFill>
              <a:cs typeface="Arial" charset="0"/>
            </a:endParaRPr>
          </a:p>
        </p:txBody>
      </p:sp>
      <p:sp>
        <p:nvSpPr>
          <p:cNvPr id="14" name="Text Placeholder 8"/>
          <p:cNvSpPr>
            <a:spLocks noGrp="1"/>
          </p:cNvSpPr>
          <p:nvPr>
            <p:ph type="body" sz="quarter" idx="14" hasCustomPrompt="1"/>
          </p:nvPr>
        </p:nvSpPr>
        <p:spPr>
          <a:xfrm>
            <a:off x="719572" y="415184"/>
            <a:ext cx="2062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a:t>D</a:t>
            </a:r>
          </a:p>
        </p:txBody>
      </p:sp>
      <p:sp>
        <p:nvSpPr>
          <p:cNvPr id="20" name="AutoShape 4"/>
          <p:cNvSpPr>
            <a:spLocks/>
          </p:cNvSpPr>
          <p:nvPr userDrawn="1"/>
        </p:nvSpPr>
        <p:spPr bwMode="gray">
          <a:xfrm>
            <a:off x="-1958975" y="180974"/>
            <a:ext cx="1871662" cy="1266822"/>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Vis hjælpelinjer som er en hjælp ved placering af billeder</a:t>
            </a: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1.</a:t>
            </a:r>
            <a:r>
              <a:rPr lang="da-DK" sz="900" noProof="1">
                <a:solidFill>
                  <a:schemeClr val="tx1">
                    <a:lumMod val="65000"/>
                    <a:lumOff val="35000"/>
                  </a:schemeClr>
                </a:solidFill>
              </a:rPr>
              <a:t>Højre klik på den aktuelle side og vælg </a:t>
            </a:r>
            <a:r>
              <a:rPr lang="da-DK" sz="900" b="1" noProof="1">
                <a:solidFill>
                  <a:schemeClr val="tx1">
                    <a:lumMod val="65000"/>
                    <a:lumOff val="35000"/>
                  </a:schemeClr>
                </a:solidFill>
                <a:cs typeface="Arial" charset="0"/>
              </a:rPr>
              <a:t>gitter og hjælpelinjer</a:t>
            </a:r>
            <a:endParaRPr lang="da-DK" sz="900" noProof="1">
              <a:solidFill>
                <a:schemeClr val="tx1">
                  <a:lumMod val="65000"/>
                  <a:lumOff val="35000"/>
                </a:schemeClr>
              </a:solidFill>
              <a:cs typeface="Arial" charset="0"/>
            </a:endParaRP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2. </a:t>
            </a:r>
            <a:r>
              <a:rPr lang="da-DK" sz="900" noProof="1">
                <a:solidFill>
                  <a:schemeClr val="tx1">
                    <a:lumMod val="65000"/>
                    <a:lumOff val="35000"/>
                  </a:schemeClr>
                </a:solidFill>
              </a:rPr>
              <a:t>Sæt kryds ved </a:t>
            </a:r>
            <a:r>
              <a:rPr lang="da-DK" sz="900" b="1" noProof="1">
                <a:solidFill>
                  <a:schemeClr val="tx1">
                    <a:lumMod val="65000"/>
                    <a:lumOff val="35000"/>
                  </a:schemeClr>
                </a:solidFill>
              </a:rPr>
              <a:t>Vis</a:t>
            </a:r>
            <a:r>
              <a:rPr lang="da-DK" sz="900" noProof="1">
                <a:solidFill>
                  <a:schemeClr val="tx1">
                    <a:lumMod val="65000"/>
                    <a:lumOff val="35000"/>
                  </a:schemeClr>
                </a:solidFill>
              </a:rPr>
              <a:t> tegnehjælpelinjer på skærmen</a:t>
            </a:r>
          </a:p>
          <a:p>
            <a:pPr algn="r" defTabSz="457200">
              <a:lnSpc>
                <a:spcPct val="108000"/>
              </a:lnSpc>
              <a:spcBef>
                <a:spcPts val="600"/>
              </a:spcBef>
              <a:buFontTx/>
              <a:buNone/>
              <a:tabLst>
                <a:tab pos="177800" algn="l"/>
              </a:tabLst>
            </a:pPr>
            <a:r>
              <a:rPr lang="da-DK" sz="900" b="1" noProof="1">
                <a:solidFill>
                  <a:schemeClr val="tx1">
                    <a:lumMod val="65000"/>
                    <a:lumOff val="35000"/>
                  </a:schemeClr>
                </a:solidFill>
                <a:cs typeface="Arial" charset="0"/>
              </a:rPr>
              <a:t>3.</a:t>
            </a:r>
            <a:r>
              <a:rPr lang="da-DK" sz="900" noProof="1">
                <a:solidFill>
                  <a:schemeClr val="tx1">
                    <a:lumMod val="65000"/>
                    <a:lumOff val="35000"/>
                  </a:schemeClr>
                </a:solidFill>
                <a:cs typeface="Arial" charset="0"/>
              </a:rPr>
              <a:t> Vælg </a:t>
            </a:r>
            <a:r>
              <a:rPr lang="da-DK" sz="900" b="1" noProof="1">
                <a:solidFill>
                  <a:schemeClr val="tx1">
                    <a:lumMod val="65000"/>
                    <a:lumOff val="35000"/>
                  </a:schemeClr>
                </a:solidFill>
                <a:cs typeface="Arial" charset="0"/>
              </a:rPr>
              <a:t>OK</a:t>
            </a:r>
            <a:endParaRPr lang="da-DK" sz="900" noProof="1">
              <a:solidFill>
                <a:schemeClr val="tx1">
                  <a:lumMod val="65000"/>
                  <a:lumOff val="35000"/>
                </a:schemeClr>
              </a:solidFill>
              <a:cs typeface="Arial"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lIns="4860000" tIns="1188000" rIns="4860000" anchor="ctr" anchorCtr="0"/>
          <a:lstStyle>
            <a:lvl1pPr marL="0" indent="0" algn="ctr">
              <a:buNone/>
              <a:defRPr sz="1400" b="0"/>
            </a:lvl1pPr>
          </a:lstStyle>
          <a:p>
            <a:r>
              <a:rPr lang="da-DK" noProof="1"/>
              <a:t>Klik her og indsæt billede via Vælg billeder- eller Rediger-knappen.</a:t>
            </a:r>
          </a:p>
        </p:txBody>
      </p:sp>
      <p:sp>
        <p:nvSpPr>
          <p:cNvPr id="12" name="Title 1">
            <a:extLst>
              <a:ext uri="{FF2B5EF4-FFF2-40B4-BE49-F238E27FC236}">
                <a16:creationId xmlns:a16="http://schemas.microsoft.com/office/drawing/2014/main" id="{5F3AEEBD-5624-434F-B308-47832EF58A76}"/>
              </a:ext>
            </a:extLst>
          </p:cNvPr>
          <p:cNvSpPr>
            <a:spLocks noGrp="1"/>
          </p:cNvSpPr>
          <p:nvPr>
            <p:ph type="title" hasCustomPrompt="1"/>
          </p:nvPr>
        </p:nvSpPr>
        <p:spPr>
          <a:xfrm>
            <a:off x="7282800" y="180000"/>
            <a:ext cx="4438800" cy="6497025"/>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a:t>Klik for at tilføje titel</a:t>
            </a:r>
          </a:p>
        </p:txBody>
      </p:sp>
      <p:sp>
        <p:nvSpPr>
          <p:cNvPr id="13" name="Text Placeholder 2"/>
          <p:cNvSpPr>
            <a:spLocks noGrp="1"/>
          </p:cNvSpPr>
          <p:nvPr>
            <p:ph type="body" sz="half" idx="1" hasCustomPrompt="1"/>
          </p:nvPr>
        </p:nvSpPr>
        <p:spPr>
          <a:xfrm>
            <a:off x="7550034" y="1450800"/>
            <a:ext cx="3941166" cy="37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9" name="Logo hvid"/>
          <p:cNvSpPr>
            <a:spLocks noGrp="1"/>
          </p:cNvSpPr>
          <p:nvPr>
            <p:ph type="body" sz="quarter" idx="14" hasCustomPrompt="1"/>
          </p:nvPr>
        </p:nvSpPr>
        <p:spPr>
          <a:xfrm>
            <a:off x="9421200" y="6098400"/>
            <a:ext cx="20628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a:t>D</a:t>
            </a:r>
          </a:p>
        </p:txBody>
      </p:sp>
      <p:sp>
        <p:nvSpPr>
          <p:cNvPr id="10" name="Date Placeholder 2"/>
          <p:cNvSpPr>
            <a:spLocks noGrp="1"/>
          </p:cNvSpPr>
          <p:nvPr>
            <p:ph type="dt" sz="half" idx="17"/>
          </p:nvPr>
        </p:nvSpPr>
        <p:spPr>
          <a:xfrm>
            <a:off x="0" y="6912000"/>
            <a:ext cx="0" cy="0"/>
          </a:xfrm>
        </p:spPr>
        <p:txBody>
          <a:bodyPr/>
          <a:lstStyle/>
          <a:p>
            <a:fld id="{094A51D4-72E4-48D1-B754-8B2A408F0C97}" type="datetime1">
              <a:rPr lang="da-DK" smtClean="0"/>
              <a:t>02-07-2020</a:t>
            </a:fld>
            <a:endParaRPr lang="da-DK"/>
          </a:p>
        </p:txBody>
      </p:sp>
      <p:sp>
        <p:nvSpPr>
          <p:cNvPr id="14" name="Footer Placeholder 3">
            <a:extLst>
              <a:ext uri="{FF2B5EF4-FFF2-40B4-BE49-F238E27FC236}">
                <a16:creationId xmlns:a16="http://schemas.microsoft.com/office/drawing/2014/main" id="{9E3A44F7-3B54-4C94-842A-F3C6493E7209}"/>
              </a:ext>
            </a:extLst>
          </p:cNvPr>
          <p:cNvSpPr>
            <a:spLocks noGrp="1"/>
          </p:cNvSpPr>
          <p:nvPr>
            <p:ph type="ftr" sz="quarter" idx="18"/>
          </p:nvPr>
        </p:nvSpPr>
        <p:spPr>
          <a:xfrm>
            <a:off x="1029600" y="6385399"/>
            <a:ext cx="3794400" cy="333956"/>
          </a:xfrm>
        </p:spPr>
        <p:txBody>
          <a:bodyPr/>
          <a:lstStyle>
            <a:lvl1pPr>
              <a:defRPr>
                <a:solidFill>
                  <a:schemeClr val="bg1"/>
                </a:solidFill>
              </a:defRPr>
            </a:lvl1pPr>
          </a:lstStyle>
          <a:p>
            <a:endParaRPr lang="da-DK"/>
          </a:p>
        </p:txBody>
      </p:sp>
      <p:sp>
        <p:nvSpPr>
          <p:cNvPr id="11" name="Slide Number Placeholder 7">
            <a:extLst>
              <a:ext uri="{FF2B5EF4-FFF2-40B4-BE49-F238E27FC236}">
                <a16:creationId xmlns:a16="http://schemas.microsoft.com/office/drawing/2014/main" id="{DDC8813B-699F-4C7B-9B14-64A63CC94275}"/>
              </a:ext>
            </a:extLst>
          </p:cNvPr>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a:p>
        </p:txBody>
      </p:sp>
    </p:spTree>
    <p:extLst>
      <p:ext uri="{BB962C8B-B14F-4D97-AF65-F5344CB8AC3E}">
        <p14:creationId xmlns:p14="http://schemas.microsoft.com/office/powerpoint/2010/main" val="5991484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     Skilleside     (kort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2668" y="415495"/>
            <a:ext cx="10784481" cy="1378015"/>
          </a:xfrm>
          <a:solidFill>
            <a:srgbClr val="FFFFFF">
              <a:alpha val="70000"/>
            </a:srgbClr>
          </a:solidFill>
        </p:spPr>
        <p:txBody>
          <a:bodyPr wrap="square" lIns="252000" tIns="216000" rIns="252000" bIns="216000" anchor="t" anchorCtr="0">
            <a:spAutoFit/>
          </a:bodyPr>
          <a:lstStyle>
            <a:lvl1pPr marL="0" indent="0">
              <a:lnSpc>
                <a:spcPct val="90000"/>
              </a:lnSpc>
              <a:spcBef>
                <a:spcPts val="0"/>
              </a:spcBef>
              <a:buNone/>
              <a:defRPr sz="6800" b="0">
                <a:solidFill>
                  <a:srgbClr val="031D5C"/>
                </a:solidFill>
              </a:defRPr>
            </a:lvl1pPr>
            <a:lvl2pPr algn="r">
              <a:spcBef>
                <a:spcPts val="1200"/>
              </a:spcBef>
              <a:defRPr sz="1200" b="1" cap="all" baseline="0">
                <a:solidFill>
                  <a:schemeClr val="tx2"/>
                </a:solidFill>
              </a:defRPr>
            </a:lvl2pPr>
          </a:lstStyle>
          <a:p>
            <a:pPr lvl="0"/>
            <a:r>
              <a:rPr lang="da-DK"/>
              <a:t>Klik her for at tilføje tekst</a:t>
            </a:r>
          </a:p>
        </p:txBody>
      </p:sp>
      <p:sp>
        <p:nvSpPr>
          <p:cNvPr id="3" name="Date Placeholder 2"/>
          <p:cNvSpPr>
            <a:spLocks noGrp="1"/>
          </p:cNvSpPr>
          <p:nvPr>
            <p:ph type="dt" sz="half" idx="17"/>
          </p:nvPr>
        </p:nvSpPr>
        <p:spPr/>
        <p:txBody>
          <a:bodyPr/>
          <a:lstStyle/>
          <a:p>
            <a:fld id="{80A4F24E-6CE9-40B3-8BB7-C6E2A03644C9}" type="datetime1">
              <a:rPr lang="da-DK" smtClean="0"/>
              <a:t>02-07-2020</a:t>
            </a:fld>
            <a:endParaRPr lang="da-DK"/>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a:p>
        </p:txBody>
      </p:sp>
      <p:sp>
        <p:nvSpPr>
          <p:cNvPr id="8"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a:p>
        </p:txBody>
      </p:sp>
      <p:sp>
        <p:nvSpPr>
          <p:cNvPr id="17" name="Logo hvid"/>
          <p:cNvSpPr>
            <a:spLocks noGrp="1"/>
          </p:cNvSpPr>
          <p:nvPr>
            <p:ph type="body" sz="quarter" idx="14" hasCustomPrompt="1"/>
          </p:nvPr>
        </p:nvSpPr>
        <p:spPr>
          <a:xfrm>
            <a:off x="9421200" y="6098400"/>
            <a:ext cx="20628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a:t>D</a:t>
            </a:r>
          </a:p>
        </p:txBody>
      </p:sp>
    </p:spTree>
    <p:extLst>
      <p:ext uri="{BB962C8B-B14F-4D97-AF65-F5344CB8AC3E}">
        <p14:creationId xmlns:p14="http://schemas.microsoft.com/office/powerpoint/2010/main" val="4119103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5" y="41275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a:t>Klik her for at tilføje tekst</a:t>
            </a:r>
          </a:p>
        </p:txBody>
      </p:sp>
      <p:sp>
        <p:nvSpPr>
          <p:cNvPr id="3" name="Date Placeholder 2"/>
          <p:cNvSpPr>
            <a:spLocks noGrp="1"/>
          </p:cNvSpPr>
          <p:nvPr>
            <p:ph type="dt" sz="half" idx="17"/>
          </p:nvPr>
        </p:nvSpPr>
        <p:spPr/>
        <p:txBody>
          <a:bodyPr/>
          <a:lstStyle/>
          <a:p>
            <a:fld id="{5EDBC13A-582A-49B9-9D92-8DEABDB39DDE}" type="datetime1">
              <a:rPr lang="da-DK" smtClean="0"/>
              <a:t>02-07-2020</a:t>
            </a:fld>
            <a:endParaRPr lang="da-DK"/>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a:p>
        </p:txBody>
      </p:sp>
      <p:sp>
        <p:nvSpPr>
          <p:cNvPr id="13" name="Logo hvid"/>
          <p:cNvSpPr>
            <a:spLocks noGrp="1"/>
          </p:cNvSpPr>
          <p:nvPr>
            <p:ph type="body" sz="quarter" idx="14" hasCustomPrompt="1"/>
          </p:nvPr>
        </p:nvSpPr>
        <p:spPr>
          <a:xfrm>
            <a:off x="9421200" y="6098400"/>
            <a:ext cx="20628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a:t>D</a:t>
            </a:r>
          </a:p>
        </p:txBody>
      </p:sp>
    </p:spTree>
    <p:extLst>
      <p:ext uri="{BB962C8B-B14F-4D97-AF65-F5344CB8AC3E}">
        <p14:creationId xmlns:p14="http://schemas.microsoft.com/office/powerpoint/2010/main" val="3735429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ggrundsbillede med bobler">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5" y="41400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a:t>Klik her for at tilføje tekst</a:t>
            </a:r>
          </a:p>
        </p:txBody>
      </p:sp>
      <p:sp>
        <p:nvSpPr>
          <p:cNvPr id="14" name="Pladsholder til diasnummer 3">
            <a:extLst>
              <a:ext uri="{FF2B5EF4-FFF2-40B4-BE49-F238E27FC236}">
                <a16:creationId xmlns:a16="http://schemas.microsoft.com/office/drawing/2014/main" id="{E48F75CC-650D-4B5F-BC95-E31F7CE7D1FE}"/>
              </a:ext>
            </a:extLst>
          </p:cNvPr>
          <p:cNvSpPr txBox="1">
            <a:spLocks/>
          </p:cNvSpPr>
          <p:nvPr userDrawn="1"/>
        </p:nvSpPr>
        <p:spPr>
          <a:xfrm>
            <a:off x="702000" y="6343200"/>
            <a:ext cx="280800" cy="334800"/>
          </a:xfrm>
          <a:prstGeom prst="rect">
            <a:avLst/>
          </a:prstGeom>
        </p:spPr>
        <p:txBody>
          <a:bodyPr vert="horz" lIns="0" tIns="0" rIns="0" bIns="0" rtlCol="0" anchor="t" anchorCtr="0"/>
          <a:lstStyle>
            <a:defPPr>
              <a:defRPr lang="en-GB"/>
            </a:defPPr>
            <a:lvl1pPr algn="l" rtl="0" fontAlgn="base">
              <a:lnSpc>
                <a:spcPct val="108000"/>
              </a:lnSpc>
              <a:spcBef>
                <a:spcPct val="54000"/>
              </a:spcBef>
              <a:spcAft>
                <a:spcPct val="0"/>
              </a:spcAft>
              <a:defRPr sz="900" kern="1200">
                <a:no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fld id="{80AE25ED-097C-4BDC-A7CE-FA97BD9CA3B5}" type="slidenum">
              <a:rPr lang="da-DK" smtClean="0"/>
              <a:pPr/>
              <a:t>‹nr.›</a:t>
            </a:fld>
            <a:endParaRPr lang="da-DK"/>
          </a:p>
        </p:txBody>
      </p:sp>
      <p:sp>
        <p:nvSpPr>
          <p:cNvPr id="5" name="Pladsholder til tekst 4">
            <a:extLst>
              <a:ext uri="{FF2B5EF4-FFF2-40B4-BE49-F238E27FC236}">
                <a16:creationId xmlns:a16="http://schemas.microsoft.com/office/drawing/2014/main" id="{35B35B2B-70E0-4FED-BA78-0E47DD6E5843}"/>
              </a:ext>
            </a:extLst>
          </p:cNvPr>
          <p:cNvSpPr>
            <a:spLocks noGrp="1" noChangeAspect="1"/>
          </p:cNvSpPr>
          <p:nvPr>
            <p:ph type="body" sz="quarter" idx="20" hasCustomPrompt="1"/>
          </p:nvPr>
        </p:nvSpPr>
        <p:spPr>
          <a:xfrm>
            <a:off x="1160007" y="1982022"/>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a:t>Klik her for at tilføje tekst</a:t>
            </a:r>
          </a:p>
        </p:txBody>
      </p:sp>
      <p:sp>
        <p:nvSpPr>
          <p:cNvPr id="19" name="Pladsholder til tekst 4">
            <a:extLst>
              <a:ext uri="{FF2B5EF4-FFF2-40B4-BE49-F238E27FC236}">
                <a16:creationId xmlns:a16="http://schemas.microsoft.com/office/drawing/2014/main" id="{58F9B986-D249-4E6F-A297-5F6A2F488420}"/>
              </a:ext>
            </a:extLst>
          </p:cNvPr>
          <p:cNvSpPr>
            <a:spLocks noGrp="1" noChangeAspect="1"/>
          </p:cNvSpPr>
          <p:nvPr>
            <p:ph type="body" sz="quarter" idx="21" hasCustomPrompt="1"/>
          </p:nvPr>
        </p:nvSpPr>
        <p:spPr>
          <a:xfrm>
            <a:off x="3822936" y="2973380"/>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a:t>Klik her for at tilføje tekst</a:t>
            </a:r>
          </a:p>
        </p:txBody>
      </p:sp>
      <p:sp>
        <p:nvSpPr>
          <p:cNvPr id="20" name="Pladsholder til tekst 4">
            <a:extLst>
              <a:ext uri="{FF2B5EF4-FFF2-40B4-BE49-F238E27FC236}">
                <a16:creationId xmlns:a16="http://schemas.microsoft.com/office/drawing/2014/main" id="{F62A812C-1624-4F93-BB88-19482215D551}"/>
              </a:ext>
            </a:extLst>
          </p:cNvPr>
          <p:cNvSpPr>
            <a:spLocks noGrp="1" noChangeAspect="1"/>
          </p:cNvSpPr>
          <p:nvPr>
            <p:ph type="body" sz="quarter" idx="22" hasCustomPrompt="1"/>
          </p:nvPr>
        </p:nvSpPr>
        <p:spPr>
          <a:xfrm>
            <a:off x="6437910" y="2042677"/>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a:t>Klik her for at tilføje tekst</a:t>
            </a:r>
          </a:p>
        </p:txBody>
      </p:sp>
      <p:sp>
        <p:nvSpPr>
          <p:cNvPr id="13" name="Logo hvid"/>
          <p:cNvSpPr>
            <a:spLocks noGrp="1"/>
          </p:cNvSpPr>
          <p:nvPr>
            <p:ph type="body" sz="quarter" idx="14" hasCustomPrompt="1"/>
          </p:nvPr>
        </p:nvSpPr>
        <p:spPr>
          <a:xfrm>
            <a:off x="9421200" y="6098400"/>
            <a:ext cx="20628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a:t>D</a:t>
            </a:r>
          </a:p>
        </p:txBody>
      </p:sp>
      <p:sp>
        <p:nvSpPr>
          <p:cNvPr id="3" name="Date Placeholder 2"/>
          <p:cNvSpPr>
            <a:spLocks noGrp="1"/>
          </p:cNvSpPr>
          <p:nvPr>
            <p:ph type="dt" sz="half" idx="17"/>
          </p:nvPr>
        </p:nvSpPr>
        <p:spPr/>
        <p:txBody>
          <a:bodyPr/>
          <a:lstStyle/>
          <a:p>
            <a:fld id="{D52FADDA-CCB0-4B31-850A-B601BE7688B8}" type="datetime1">
              <a:rPr lang="da-DK" smtClean="0"/>
              <a:t>02-07-2020</a:t>
            </a:fld>
            <a:endParaRPr lang="da-DK"/>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a:p>
        </p:txBody>
      </p:sp>
    </p:spTree>
    <p:extLst>
      <p:ext uri="{BB962C8B-B14F-4D97-AF65-F5344CB8AC3E}">
        <p14:creationId xmlns:p14="http://schemas.microsoft.com/office/powerpoint/2010/main" val="3305881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B0C462E-F180-41EA-9681-B4792A96F65D}" type="datetime1">
              <a:rPr lang="da-DK" smtClean="0"/>
              <a:t>02-07-2020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a:p>
        </p:txBody>
      </p:sp>
    </p:spTree>
    <p:extLst>
      <p:ext uri="{BB962C8B-B14F-4D97-AF65-F5344CB8AC3E}">
        <p14:creationId xmlns:p14="http://schemas.microsoft.com/office/powerpoint/2010/main" val="2754954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4981B685-6FA4-425F-9AD5-FC838A348184}" type="datetime1">
              <a:rPr lang="da-DK" smtClean="0"/>
              <a:t>02-07-2020</a:t>
            </a:fld>
            <a:endParaRPr lang="da-DK"/>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a:p>
        </p:txBody>
      </p:sp>
      <p:sp>
        <p:nvSpPr>
          <p:cNvPr id="6" name="Baggrund"/>
          <p:cNvSpPr/>
          <p:nvPr userDrawn="1"/>
        </p:nvSpPr>
        <p:spPr bwMode="auto">
          <a:xfrm>
            <a:off x="1838" y="0"/>
            <a:ext cx="12190161"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07177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4779149"/>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2000" b="0">
                <a:solidFill>
                  <a:schemeClr val="bg1"/>
                </a:solidFill>
              </a:defRPr>
            </a:lvl1pPr>
          </a:lstStyle>
          <a:p>
            <a:r>
              <a:rPr lang="da-DK"/>
              <a:t>Skriv kontaktdata</a:t>
            </a:r>
          </a:p>
        </p:txBody>
      </p:sp>
      <p:sp>
        <p:nvSpPr>
          <p:cNvPr id="15" name="AutoShape 4"/>
          <p:cNvSpPr>
            <a:spLocks/>
          </p:cNvSpPr>
          <p:nvPr userDrawn="1"/>
        </p:nvSpPr>
        <p:spPr bwMode="gray">
          <a:xfrm>
            <a:off x="-2651488" y="2723166"/>
            <a:ext cx="2495549" cy="525721"/>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a:t>
            </a:r>
          </a:p>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Indsæt f.eks.</a:t>
            </a:r>
            <a:br>
              <a:rPr lang="da-DK" sz="900" b="0" noProof="1">
                <a:solidFill>
                  <a:schemeClr val="tx1">
                    <a:lumMod val="65000"/>
                    <a:lumOff val="35000"/>
                  </a:schemeClr>
                </a:solidFill>
                <a:cs typeface="Arial" charset="0"/>
              </a:rPr>
            </a:br>
            <a:r>
              <a:rPr lang="da-DK" sz="900" b="1" baseline="0" noProof="1">
                <a:solidFill>
                  <a:schemeClr val="tx1">
                    <a:lumMod val="65000"/>
                    <a:lumOff val="35000"/>
                  </a:schemeClr>
                </a:solidFill>
                <a:cs typeface="Arial" charset="0"/>
              </a:rPr>
              <a:t>September 2017</a:t>
            </a:r>
            <a:endParaRPr lang="da-DK" sz="900" noProof="1">
              <a:solidFill>
                <a:schemeClr val="tx1">
                  <a:lumMod val="65000"/>
                  <a:lumOff val="35000"/>
                </a:schemeClr>
              </a:solidFill>
              <a:cs typeface="Arial" charset="0"/>
            </a:endParaRPr>
          </a:p>
        </p:txBody>
      </p:sp>
      <p:sp>
        <p:nvSpPr>
          <p:cNvPr id="20" name="AutoShape 4"/>
          <p:cNvSpPr>
            <a:spLocks/>
          </p:cNvSpPr>
          <p:nvPr userDrawn="1"/>
        </p:nvSpPr>
        <p:spPr bwMode="gray">
          <a:xfrm>
            <a:off x="-1958975" y="180974"/>
            <a:ext cx="1871662" cy="1266822"/>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Vis hjælpelinjer som er en hjælp ved placering af billeder</a:t>
            </a: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1.</a:t>
            </a:r>
            <a:r>
              <a:rPr lang="da-DK" sz="900" noProof="1">
                <a:solidFill>
                  <a:schemeClr val="tx1">
                    <a:lumMod val="65000"/>
                    <a:lumOff val="35000"/>
                  </a:schemeClr>
                </a:solidFill>
              </a:rPr>
              <a:t>Højre klik på den aktuelle side og vælg </a:t>
            </a:r>
            <a:r>
              <a:rPr lang="da-DK" sz="900" b="1" noProof="1">
                <a:solidFill>
                  <a:schemeClr val="tx1">
                    <a:lumMod val="65000"/>
                    <a:lumOff val="35000"/>
                  </a:schemeClr>
                </a:solidFill>
                <a:cs typeface="Arial" charset="0"/>
              </a:rPr>
              <a:t>gitter og hjælpelinjer</a:t>
            </a:r>
            <a:endParaRPr lang="da-DK" sz="900" noProof="1">
              <a:solidFill>
                <a:schemeClr val="tx1">
                  <a:lumMod val="65000"/>
                  <a:lumOff val="35000"/>
                </a:schemeClr>
              </a:solidFill>
              <a:cs typeface="Arial" charset="0"/>
            </a:endParaRP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2. </a:t>
            </a:r>
            <a:r>
              <a:rPr lang="da-DK" sz="900" noProof="1">
                <a:solidFill>
                  <a:schemeClr val="tx1">
                    <a:lumMod val="65000"/>
                    <a:lumOff val="35000"/>
                  </a:schemeClr>
                </a:solidFill>
              </a:rPr>
              <a:t>Sæt kryds ved </a:t>
            </a:r>
            <a:r>
              <a:rPr lang="da-DK" sz="900" b="1" noProof="1">
                <a:solidFill>
                  <a:schemeClr val="tx1">
                    <a:lumMod val="65000"/>
                    <a:lumOff val="35000"/>
                  </a:schemeClr>
                </a:solidFill>
              </a:rPr>
              <a:t>Vis</a:t>
            </a:r>
            <a:r>
              <a:rPr lang="da-DK" sz="900" noProof="1">
                <a:solidFill>
                  <a:schemeClr val="tx1">
                    <a:lumMod val="65000"/>
                    <a:lumOff val="35000"/>
                  </a:schemeClr>
                </a:solidFill>
              </a:rPr>
              <a:t> tegnehjælpelinjer på skærmen</a:t>
            </a:r>
          </a:p>
          <a:p>
            <a:pPr algn="r" defTabSz="457200">
              <a:lnSpc>
                <a:spcPct val="108000"/>
              </a:lnSpc>
              <a:spcBef>
                <a:spcPts val="600"/>
              </a:spcBef>
              <a:buFontTx/>
              <a:buNone/>
              <a:tabLst>
                <a:tab pos="177800" algn="l"/>
              </a:tabLst>
            </a:pPr>
            <a:r>
              <a:rPr lang="da-DK" sz="900" b="1" noProof="1">
                <a:solidFill>
                  <a:schemeClr val="tx1">
                    <a:lumMod val="65000"/>
                    <a:lumOff val="35000"/>
                  </a:schemeClr>
                </a:solidFill>
                <a:cs typeface="Arial" charset="0"/>
              </a:rPr>
              <a:t>3.</a:t>
            </a:r>
            <a:r>
              <a:rPr lang="da-DK" sz="900" noProof="1">
                <a:solidFill>
                  <a:schemeClr val="tx1">
                    <a:lumMod val="65000"/>
                    <a:lumOff val="35000"/>
                  </a:schemeClr>
                </a:solidFill>
                <a:cs typeface="Arial" charset="0"/>
              </a:rPr>
              <a:t> Vælg </a:t>
            </a:r>
            <a:r>
              <a:rPr lang="da-DK" sz="900" b="1" noProof="1">
                <a:solidFill>
                  <a:schemeClr val="tx1">
                    <a:lumMod val="65000"/>
                    <a:lumOff val="35000"/>
                  </a:schemeClr>
                </a:solidFill>
                <a:cs typeface="Arial" charset="0"/>
              </a:rPr>
              <a:t>OK</a:t>
            </a:r>
            <a:endParaRPr lang="da-DK" sz="900" noProof="1">
              <a:solidFill>
                <a:schemeClr val="tx1">
                  <a:lumMod val="65000"/>
                  <a:lumOff val="35000"/>
                </a:schemeClr>
              </a:solidFill>
              <a:cs typeface="Arial" charset="0"/>
            </a:endParaRPr>
          </a:p>
        </p:txBody>
      </p:sp>
      <p:sp>
        <p:nvSpPr>
          <p:cNvPr id="9" name="Logo hvid"/>
          <p:cNvSpPr>
            <a:spLocks noGrp="1"/>
          </p:cNvSpPr>
          <p:nvPr>
            <p:ph type="body" sz="quarter" idx="14" hasCustomPrompt="1"/>
          </p:nvPr>
        </p:nvSpPr>
        <p:spPr>
          <a:xfrm>
            <a:off x="9421200" y="6098400"/>
            <a:ext cx="20628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a:t>D</a:t>
            </a:r>
          </a:p>
        </p:txBody>
      </p:sp>
      <p:sp>
        <p:nvSpPr>
          <p:cNvPr id="10" name="Date Placeholder 2"/>
          <p:cNvSpPr>
            <a:spLocks noGrp="1"/>
          </p:cNvSpPr>
          <p:nvPr>
            <p:ph type="dt" sz="half" idx="17"/>
          </p:nvPr>
        </p:nvSpPr>
        <p:spPr>
          <a:xfrm>
            <a:off x="0" y="6912000"/>
            <a:ext cx="0" cy="0"/>
          </a:xfrm>
        </p:spPr>
        <p:txBody>
          <a:bodyPr/>
          <a:lstStyle/>
          <a:p>
            <a:fld id="{E894FAC4-4299-47F4-9B85-15FAC6A5971B}" type="datetime1">
              <a:rPr lang="da-DK" smtClean="0"/>
              <a:t>02-07-2020</a:t>
            </a:fld>
            <a:endParaRPr lang="da-DK"/>
          </a:p>
        </p:txBody>
      </p:sp>
      <p:sp>
        <p:nvSpPr>
          <p:cNvPr id="11" name="Footer Placeholder 3"/>
          <p:cNvSpPr>
            <a:spLocks noGrp="1"/>
          </p:cNvSpPr>
          <p:nvPr>
            <p:ph type="ftr" sz="quarter" idx="18"/>
          </p:nvPr>
        </p:nvSpPr>
        <p:spPr>
          <a:xfrm>
            <a:off x="0" y="6912000"/>
            <a:ext cx="0" cy="0"/>
          </a:xfrm>
        </p:spPr>
        <p:txBody>
          <a:bodyPr/>
          <a:lstStyle>
            <a:lvl1pPr>
              <a:defRPr>
                <a:noFill/>
              </a:defRPr>
            </a:lvl1pPr>
          </a:lstStyle>
          <a:p>
            <a:endParaRPr lang="da-DK"/>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a:p>
        </p:txBody>
      </p:sp>
    </p:spTree>
    <p:extLst>
      <p:ext uri="{BB962C8B-B14F-4D97-AF65-F5344CB8AC3E}">
        <p14:creationId xmlns:p14="http://schemas.microsoft.com/office/powerpoint/2010/main" val="406164033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1036800"/>
          <a:lstStyle>
            <a:lvl1pPr>
              <a:defRPr cap="none" baseline="0"/>
            </a:lvl1pPr>
          </a:lstStyle>
          <a:p>
            <a:r>
              <a:rPr lang="da-DK"/>
              <a:t>Klik her for at tilføje titel</a:t>
            </a:r>
          </a:p>
        </p:txBody>
      </p:sp>
      <p:sp>
        <p:nvSpPr>
          <p:cNvPr id="3" name="Content Placeholder 2"/>
          <p:cNvSpPr>
            <a:spLocks noGrp="1"/>
          </p:cNvSpPr>
          <p:nvPr>
            <p:ph idx="1" hasCustomPrompt="1"/>
          </p:nvPr>
        </p:nvSpPr>
        <p:spPr/>
        <p:txBody>
          <a:bodyPr rIns="1036800"/>
          <a:lstStyle>
            <a:lvl1pPr>
              <a:defRPr/>
            </a:lvl1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27AF3B51-D323-408C-AA95-ED96072D04F7}" type="datetime1">
              <a:rPr lang="da-DK" smtClean="0"/>
              <a:t>02-07-2020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Tree>
    <p:extLst>
      <p:ext uri="{BB962C8B-B14F-4D97-AF65-F5344CB8AC3E}">
        <p14:creationId xmlns:p14="http://schemas.microsoft.com/office/powerpoint/2010/main" val="335309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7438" y="179387"/>
            <a:ext cx="2952000" cy="6497638"/>
          </a:xfrm>
        </p:spPr>
        <p:txBody>
          <a:bodyPr lIns="0" tIns="72000" rIns="0" anchor="t" anchorCtr="0"/>
          <a:lstStyle>
            <a:lvl1pPr marL="0" indent="0" algn="ctr">
              <a:buNone/>
              <a:defRPr sz="1400"/>
            </a:lvl1pPr>
          </a:lstStyle>
          <a:p>
            <a:r>
              <a:rPr lang="da-DK"/>
              <a:t>Klik her og indsæt billede via Vælg billeder- eller Rediger-knappen.</a:t>
            </a:r>
          </a:p>
        </p:txBody>
      </p:sp>
      <p:sp>
        <p:nvSpPr>
          <p:cNvPr id="2" name="Title 1"/>
          <p:cNvSpPr>
            <a:spLocks noGrp="1"/>
          </p:cNvSpPr>
          <p:nvPr>
            <p:ph type="title" hasCustomPrompt="1"/>
          </p:nvPr>
        </p:nvSpPr>
        <p:spPr>
          <a:xfrm>
            <a:off x="701676" y="363600"/>
            <a:ext cx="8075418" cy="936000"/>
          </a:xfrm>
        </p:spPr>
        <p:txBody>
          <a:bodyPr/>
          <a:lstStyle>
            <a:lvl1pPr>
              <a:defRPr cap="none" baseline="0"/>
            </a:lvl1pPr>
          </a:lstStyle>
          <a:p>
            <a:r>
              <a:rPr lang="da-DK"/>
              <a:t>Klik her for at tilføje titel</a:t>
            </a:r>
          </a:p>
        </p:txBody>
      </p:sp>
      <p:sp>
        <p:nvSpPr>
          <p:cNvPr id="3" name="Content Placeholder 2"/>
          <p:cNvSpPr>
            <a:spLocks noGrp="1"/>
          </p:cNvSpPr>
          <p:nvPr>
            <p:ph idx="1" hasCustomPrompt="1"/>
          </p:nvPr>
        </p:nvSpPr>
        <p:spPr>
          <a:xfrm>
            <a:off x="702667" y="1450800"/>
            <a:ext cx="8074675" cy="4464000"/>
          </a:xfrm>
        </p:spPr>
        <p:txBody>
          <a:bodyPr rIns="0"/>
          <a:lstStyle>
            <a:lvl1pPr>
              <a:defRPr/>
            </a:lvl1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EC2ED3FD-D5F6-4F6C-BB19-F986D60CCA90}" type="datetime1">
              <a:rPr lang="da-DK" smtClean="0"/>
              <a:t>02-07-2020</a:t>
            </a:fld>
            <a:endParaRPr lang="da-DK"/>
          </a:p>
        </p:txBody>
      </p:sp>
      <p:sp>
        <p:nvSpPr>
          <p:cNvPr id="5" name="Footer Placeholder 4"/>
          <p:cNvSpPr>
            <a:spLocks noGrp="1"/>
          </p:cNvSpPr>
          <p:nvPr>
            <p:ph type="ftr" sz="quarter" idx="11"/>
          </p:nvPr>
        </p:nvSpPr>
        <p:spPr>
          <a:xfrm>
            <a:off x="1029600" y="6385399"/>
            <a:ext cx="3794400" cy="333956"/>
          </a:xfrm>
        </p:spPr>
        <p:txBody>
          <a:bodyPr/>
          <a:lstStyle/>
          <a:p>
            <a:endParaRPr lang="da-DK"/>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10"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a:ln>
                <a:noFill/>
              </a:ln>
              <a:solidFill>
                <a:schemeClr val="tx1"/>
              </a:solidFill>
              <a:effectLst/>
              <a:uLnTx/>
              <a:uFillTx/>
              <a:latin typeface="+mn-lt"/>
              <a:ea typeface="+mn-ea"/>
              <a:cs typeface="+mn-cs"/>
            </a:endParaRPr>
          </a:p>
        </p:txBody>
      </p:sp>
      <p:sp>
        <p:nvSpPr>
          <p:cNvPr id="11" name="Logo hvid"/>
          <p:cNvSpPr>
            <a:spLocks noGrp="1"/>
          </p:cNvSpPr>
          <p:nvPr>
            <p:ph type="body" sz="quarter" idx="15" hasCustomPrompt="1"/>
          </p:nvPr>
        </p:nvSpPr>
        <p:spPr>
          <a:xfrm>
            <a:off x="9421200" y="6098400"/>
            <a:ext cx="20628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a:t>D</a:t>
            </a:r>
          </a:p>
        </p:txBody>
      </p:sp>
    </p:spTree>
    <p:extLst>
      <p:ext uri="{BB962C8B-B14F-4D97-AF65-F5344CB8AC3E}">
        <p14:creationId xmlns:p14="http://schemas.microsoft.com/office/powerpoint/2010/main" val="1439299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00" y="179387"/>
            <a:ext cx="3941838" cy="6497638"/>
          </a:xfrm>
        </p:spPr>
        <p:txBody>
          <a:bodyPr lIns="0" tIns="72000" rIns="0" anchor="t" anchorCtr="0"/>
          <a:lstStyle>
            <a:lvl1pPr marL="0" indent="0" algn="ctr">
              <a:buNone/>
              <a:defRPr sz="1400"/>
            </a:lvl1pPr>
          </a:lstStyle>
          <a:p>
            <a:r>
              <a:rPr lang="da-DK"/>
              <a:t>Klik her og indsæt billede via Vælg billeder- eller Rediger-knappen.</a:t>
            </a:r>
          </a:p>
        </p:txBody>
      </p:sp>
      <p:sp>
        <p:nvSpPr>
          <p:cNvPr id="2" name="Title 1"/>
          <p:cNvSpPr>
            <a:spLocks noGrp="1"/>
          </p:cNvSpPr>
          <p:nvPr>
            <p:ph type="title" hasCustomPrompt="1"/>
          </p:nvPr>
        </p:nvSpPr>
        <p:spPr>
          <a:xfrm>
            <a:off x="702668" y="363600"/>
            <a:ext cx="7084462" cy="936000"/>
          </a:xfrm>
        </p:spPr>
        <p:txBody>
          <a:bodyPr/>
          <a:lstStyle>
            <a:lvl1pPr>
              <a:defRPr cap="none" baseline="0"/>
            </a:lvl1pPr>
          </a:lstStyle>
          <a:p>
            <a:r>
              <a:rPr lang="da-DK"/>
              <a:t>Klik her for at tilføje titel</a:t>
            </a:r>
          </a:p>
        </p:txBody>
      </p:sp>
      <p:sp>
        <p:nvSpPr>
          <p:cNvPr id="3" name="Content Placeholder 2"/>
          <p:cNvSpPr>
            <a:spLocks noGrp="1"/>
          </p:cNvSpPr>
          <p:nvPr>
            <p:ph idx="1" hasCustomPrompt="1"/>
          </p:nvPr>
        </p:nvSpPr>
        <p:spPr>
          <a:xfrm>
            <a:off x="702668" y="1450800"/>
            <a:ext cx="7084710" cy="4464000"/>
          </a:xfrm>
        </p:spPr>
        <p:txBody>
          <a:bodyPr rIns="0"/>
          <a:lstStyle>
            <a:lvl1pPr>
              <a:defRPr/>
            </a:lvl1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EABB2E82-138F-459D-A168-0B216A95C349}" type="datetime1">
              <a:rPr lang="da-DK" smtClean="0"/>
              <a:t>02-07-2020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10"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a:ln>
                <a:noFill/>
              </a:ln>
              <a:solidFill>
                <a:schemeClr val="tx1"/>
              </a:solidFill>
              <a:effectLst/>
              <a:uLnTx/>
              <a:uFillTx/>
              <a:latin typeface="+mn-lt"/>
              <a:ea typeface="+mn-ea"/>
              <a:cs typeface="+mn-cs"/>
            </a:endParaRPr>
          </a:p>
        </p:txBody>
      </p:sp>
      <p:sp>
        <p:nvSpPr>
          <p:cNvPr id="11" name="Logo hvid"/>
          <p:cNvSpPr>
            <a:spLocks noGrp="1"/>
          </p:cNvSpPr>
          <p:nvPr>
            <p:ph type="body" sz="quarter" idx="15" hasCustomPrompt="1"/>
          </p:nvPr>
        </p:nvSpPr>
        <p:spPr>
          <a:xfrm>
            <a:off x="9421200" y="6098400"/>
            <a:ext cx="20628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a:t>D</a:t>
            </a:r>
          </a:p>
        </p:txBody>
      </p:sp>
    </p:spTree>
    <p:extLst>
      <p:ext uri="{BB962C8B-B14F-4D97-AF65-F5344CB8AC3E}">
        <p14:creationId xmlns:p14="http://schemas.microsoft.com/office/powerpoint/2010/main" val="2304418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5" y="1450800"/>
            <a:ext cx="5113337"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a:p>
            <a:pPr lvl="5"/>
            <a:endParaRPr lang="da-DK"/>
          </a:p>
        </p:txBody>
      </p:sp>
      <p:sp>
        <p:nvSpPr>
          <p:cNvPr id="4" name="Content Placeholder 3"/>
          <p:cNvSpPr>
            <a:spLocks noGrp="1"/>
          </p:cNvSpPr>
          <p:nvPr>
            <p:ph sz="half" idx="2" hasCustomPrompt="1"/>
          </p:nvPr>
        </p:nvSpPr>
        <p:spPr>
          <a:xfrm>
            <a:off x="6375600" y="1450800"/>
            <a:ext cx="5112000"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10" name="Line 5"/>
          <p:cNvSpPr>
            <a:spLocks noChangeShapeType="1"/>
          </p:cNvSpPr>
          <p:nvPr userDrawn="1"/>
        </p:nvSpPr>
        <p:spPr bwMode="auto">
          <a:xfrm>
            <a:off x="6096000" y="1511301"/>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
        <p:nvSpPr>
          <p:cNvPr id="5" name="Date Placeholder 4"/>
          <p:cNvSpPr>
            <a:spLocks noGrp="1"/>
          </p:cNvSpPr>
          <p:nvPr>
            <p:ph type="dt" sz="half" idx="10"/>
          </p:nvPr>
        </p:nvSpPr>
        <p:spPr/>
        <p:txBody>
          <a:bodyPr/>
          <a:lstStyle/>
          <a:p>
            <a:fld id="{DCEA7DA9-A13F-4561-A231-A0BA3C64E7FF}" type="datetime1">
              <a:rPr lang="da-DK" smtClean="0"/>
              <a:t>02-07-2020</a:t>
            </a:fld>
            <a:endParaRPr lang="da-DK"/>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a:p>
        </p:txBody>
      </p:sp>
      <p:sp>
        <p:nvSpPr>
          <p:cNvPr id="20" name="TextBox 19"/>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8" name="Title 7"/>
          <p:cNvSpPr>
            <a:spLocks noGrp="1"/>
          </p:cNvSpPr>
          <p:nvPr>
            <p:ph type="title" hasCustomPrompt="1"/>
          </p:nvPr>
        </p:nvSpPr>
        <p:spPr/>
        <p:txBody>
          <a:bodyPr/>
          <a:lstStyle>
            <a:lvl1pPr>
              <a:defRPr/>
            </a:lvl1pPr>
          </a:lstStyle>
          <a:p>
            <a:r>
              <a:rPr lang="da-DK"/>
              <a:t>Klik her for at tilføje titel</a:t>
            </a:r>
          </a:p>
        </p:txBody>
      </p:sp>
    </p:spTree>
    <p:extLst>
      <p:ext uri="{BB962C8B-B14F-4D97-AF65-F5344CB8AC3E}">
        <p14:creationId xmlns:p14="http://schemas.microsoft.com/office/powerpoint/2010/main" val="1137865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mindre indhol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999" y="1800000"/>
            <a:ext cx="5113013" cy="3780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p:cNvSpPr>
            <a:spLocks noGrp="1"/>
          </p:cNvSpPr>
          <p:nvPr>
            <p:ph sz="half" idx="2" hasCustomPrompt="1"/>
          </p:nvPr>
        </p:nvSpPr>
        <p:spPr>
          <a:xfrm>
            <a:off x="6375600" y="1800000"/>
            <a:ext cx="5111550" cy="3780847"/>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p:cNvSpPr>
            <a:spLocks noGrp="1"/>
          </p:cNvSpPr>
          <p:nvPr>
            <p:ph type="dt" sz="half" idx="10"/>
          </p:nvPr>
        </p:nvSpPr>
        <p:spPr/>
        <p:txBody>
          <a:bodyPr/>
          <a:lstStyle/>
          <a:p>
            <a:fld id="{7B3AA16B-F45C-451D-9BA0-9EC25178884E}" type="datetime1">
              <a:rPr lang="da-DK" smtClean="0"/>
              <a:t>02-07-2020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a:p>
        </p:txBody>
      </p:sp>
      <p:sp>
        <p:nvSpPr>
          <p:cNvPr id="18" name="Line 5"/>
          <p:cNvSpPr>
            <a:spLocks noChangeShapeType="1"/>
          </p:cNvSpPr>
          <p:nvPr userDrawn="1"/>
        </p:nvSpPr>
        <p:spPr bwMode="auto">
          <a:xfrm>
            <a:off x="6096000" y="1511301"/>
            <a:ext cx="0" cy="4069546"/>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
        <p:nvSpPr>
          <p:cNvPr id="20" name="TextBox 19"/>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8" name="Title 7"/>
          <p:cNvSpPr>
            <a:spLocks noGrp="1"/>
          </p:cNvSpPr>
          <p:nvPr>
            <p:ph type="title" hasCustomPrompt="1"/>
          </p:nvPr>
        </p:nvSpPr>
        <p:spPr/>
        <p:txBody>
          <a:bodyPr/>
          <a:lstStyle>
            <a:lvl1pPr>
              <a:defRPr/>
            </a:lvl1pPr>
          </a:lstStyle>
          <a:p>
            <a:r>
              <a:rPr lang="da-DK"/>
              <a:t>Klik her for at tilføje titel</a:t>
            </a:r>
          </a:p>
        </p:txBody>
      </p:sp>
      <p:sp>
        <p:nvSpPr>
          <p:cNvPr id="9" name="Pladsholder til tekst 8">
            <a:extLst>
              <a:ext uri="{FF2B5EF4-FFF2-40B4-BE49-F238E27FC236}">
                <a16:creationId xmlns:a16="http://schemas.microsoft.com/office/drawing/2014/main" id="{2EC3F75E-2523-455F-A9B8-E56849A3410E}"/>
              </a:ext>
            </a:extLst>
          </p:cNvPr>
          <p:cNvSpPr>
            <a:spLocks noGrp="1"/>
          </p:cNvSpPr>
          <p:nvPr>
            <p:ph type="body" sz="quarter" idx="13" hasCustomPrompt="1"/>
          </p:nvPr>
        </p:nvSpPr>
        <p:spPr>
          <a:xfrm>
            <a:off x="701675"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a:t>Klik her for at tilføje underoverskrift</a:t>
            </a:r>
          </a:p>
          <a:p>
            <a:pPr lvl="1"/>
            <a:endParaRPr lang="da-DK"/>
          </a:p>
        </p:txBody>
      </p:sp>
      <p:sp>
        <p:nvSpPr>
          <p:cNvPr id="12" name="Pladsholder til tekst 8">
            <a:extLst>
              <a:ext uri="{FF2B5EF4-FFF2-40B4-BE49-F238E27FC236}">
                <a16:creationId xmlns:a16="http://schemas.microsoft.com/office/drawing/2014/main" id="{3B5D24CB-3AF8-4350-9CBE-2E687A160A84}"/>
              </a:ext>
            </a:extLst>
          </p:cNvPr>
          <p:cNvSpPr>
            <a:spLocks noGrp="1"/>
          </p:cNvSpPr>
          <p:nvPr>
            <p:ph type="body" sz="quarter" idx="14" hasCustomPrompt="1"/>
          </p:nvPr>
        </p:nvSpPr>
        <p:spPr>
          <a:xfrm>
            <a:off x="6375150"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a:t>Klik her for at tilføje underoverskrift</a:t>
            </a:r>
          </a:p>
        </p:txBody>
      </p:sp>
    </p:spTree>
    <p:extLst>
      <p:ext uri="{BB962C8B-B14F-4D97-AF65-F5344CB8AC3E}">
        <p14:creationId xmlns:p14="http://schemas.microsoft.com/office/powerpoint/2010/main" val="147104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mindre indhold">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701675" y="1450800"/>
            <a:ext cx="5113337" cy="4464000"/>
          </a:xfrm>
        </p:spPr>
        <p:txBody>
          <a:bodyPr/>
          <a:lstStyle>
            <a:lvl1pPr>
              <a:defRPr/>
            </a:lvl1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p:cNvSpPr>
            <a:spLocks noGrp="1"/>
          </p:cNvSpPr>
          <p:nvPr>
            <p:ph sz="half" idx="2" hasCustomPrompt="1"/>
          </p:nvPr>
        </p:nvSpPr>
        <p:spPr>
          <a:xfrm>
            <a:off x="6375599" y="1800000"/>
            <a:ext cx="5112000" cy="3780000"/>
          </a:xfrm>
        </p:spPr>
        <p:txBody>
          <a:bodyPr/>
          <a:lstStyle>
            <a:lvl1pPr>
              <a:defRPr/>
            </a:lvl1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Date Placeholder 6"/>
          <p:cNvSpPr>
            <a:spLocks noGrp="1"/>
          </p:cNvSpPr>
          <p:nvPr>
            <p:ph type="dt" sz="half" idx="10"/>
          </p:nvPr>
        </p:nvSpPr>
        <p:spPr/>
        <p:txBody>
          <a:bodyPr/>
          <a:lstStyle/>
          <a:p>
            <a:fld id="{7B00296D-170F-4E33-9F9F-8F6613572A10}" type="datetime1">
              <a:rPr lang="da-DK" smtClean="0"/>
              <a:t>02-07-2020</a:t>
            </a:fld>
            <a:endParaRPr lang="da-DK"/>
          </a:p>
        </p:txBody>
      </p:sp>
      <p:sp>
        <p:nvSpPr>
          <p:cNvPr id="9" name="Footer Placeholder 8"/>
          <p:cNvSpPr>
            <a:spLocks noGrp="1"/>
          </p:cNvSpPr>
          <p:nvPr>
            <p:ph type="ftr" sz="quarter" idx="11"/>
          </p:nvPr>
        </p:nvSpPr>
        <p:spPr/>
        <p:txBody>
          <a:bodyPr/>
          <a:lstStyle/>
          <a:p>
            <a:endParaRPr lang="da-DK"/>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a:p>
        </p:txBody>
      </p:sp>
      <p:sp>
        <p:nvSpPr>
          <p:cNvPr id="13" name="Line 5"/>
          <p:cNvSpPr>
            <a:spLocks noChangeShapeType="1"/>
          </p:cNvSpPr>
          <p:nvPr userDrawn="1"/>
        </p:nvSpPr>
        <p:spPr bwMode="auto">
          <a:xfrm>
            <a:off x="6096000" y="1511301"/>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
        <p:nvSpPr>
          <p:cNvPr id="15" name="TextBox 14"/>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5" name="Title 4"/>
          <p:cNvSpPr>
            <a:spLocks noGrp="1"/>
          </p:cNvSpPr>
          <p:nvPr>
            <p:ph type="title" hasCustomPrompt="1"/>
          </p:nvPr>
        </p:nvSpPr>
        <p:spPr/>
        <p:txBody>
          <a:bodyPr/>
          <a:lstStyle>
            <a:lvl1pPr>
              <a:defRPr>
                <a:solidFill>
                  <a:srgbClr val="031D5C"/>
                </a:solidFill>
              </a:defRPr>
            </a:lvl1pPr>
          </a:lstStyle>
          <a:p>
            <a:r>
              <a:rPr lang="da-DK"/>
              <a:t>Klik her for at tilføje titel</a:t>
            </a:r>
          </a:p>
        </p:txBody>
      </p:sp>
      <p:sp>
        <p:nvSpPr>
          <p:cNvPr id="11" name="Pladsholder til tekst 8">
            <a:extLst>
              <a:ext uri="{FF2B5EF4-FFF2-40B4-BE49-F238E27FC236}">
                <a16:creationId xmlns:a16="http://schemas.microsoft.com/office/drawing/2014/main" id="{16343FA3-6DF0-494E-B3DF-AE59C5136C2D}"/>
              </a:ext>
            </a:extLst>
          </p:cNvPr>
          <p:cNvSpPr>
            <a:spLocks noGrp="1"/>
          </p:cNvSpPr>
          <p:nvPr>
            <p:ph type="body" sz="quarter" idx="14" hasCustomPrompt="1"/>
          </p:nvPr>
        </p:nvSpPr>
        <p:spPr>
          <a:xfrm>
            <a:off x="6375150"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a:t>Klik her for at tilføje underoverskrift</a:t>
            </a:r>
          </a:p>
        </p:txBody>
      </p:sp>
    </p:spTree>
    <p:extLst>
      <p:ext uri="{BB962C8B-B14F-4D97-AF65-F5344CB8AC3E}">
        <p14:creationId xmlns:p14="http://schemas.microsoft.com/office/powerpoint/2010/main" val="286731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chemeClr val="tx2"/>
          </a:solidFill>
          <a:ln>
            <a:noFill/>
          </a:ln>
          <a:effectLst/>
        </p:spPr>
        <p:txBody>
          <a:bodyPr wrap="none" lIns="0" tIns="0" rIns="0" bIns="0" anchor="ctr"/>
          <a:lstStyle/>
          <a:p>
            <a:endParaRPr lang="da-DK" sz="1700"/>
          </a:p>
        </p:txBody>
      </p:sp>
      <p:sp>
        <p:nvSpPr>
          <p:cNvPr id="2" name="Title 1"/>
          <p:cNvSpPr>
            <a:spLocks noGrp="1"/>
          </p:cNvSpPr>
          <p:nvPr>
            <p:ph type="title" hasCustomPrompt="1"/>
          </p:nvPr>
        </p:nvSpPr>
        <p:spPr>
          <a:xfrm>
            <a:off x="701675" y="1357272"/>
            <a:ext cx="10785475" cy="4556165"/>
          </a:xfrm>
        </p:spPr>
        <p:txBody>
          <a:bodyPr/>
          <a:lstStyle>
            <a:lvl1pPr algn="ctr">
              <a:lnSpc>
                <a:spcPct val="88000"/>
              </a:lnSpc>
              <a:defRPr sz="6800">
                <a:solidFill>
                  <a:schemeClr val="bg1"/>
                </a:solidFill>
              </a:defRPr>
            </a:lvl1pPr>
          </a:lstStyle>
          <a:p>
            <a:r>
              <a:rPr lang="da-DK"/>
              <a:t>Klik her for at tilføje tekst</a:t>
            </a:r>
          </a:p>
        </p:txBody>
      </p:sp>
      <p:sp>
        <p:nvSpPr>
          <p:cNvPr id="5" name="Date Placeholder 4"/>
          <p:cNvSpPr>
            <a:spLocks noGrp="1"/>
          </p:cNvSpPr>
          <p:nvPr>
            <p:ph type="dt" sz="half" idx="10"/>
          </p:nvPr>
        </p:nvSpPr>
        <p:spPr/>
        <p:txBody>
          <a:bodyPr/>
          <a:lstStyle/>
          <a:p>
            <a:fld id="{9C1DC4D7-D5E6-4D22-8FE9-5EC6D3023CF6}" type="datetime1">
              <a:rPr lang="da-DK" smtClean="0"/>
              <a:t>02-07-2020</a:t>
            </a:fld>
            <a:endParaRPr lang="da-DK"/>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a:p>
        </p:txBody>
      </p:sp>
      <p:sp>
        <p:nvSpPr>
          <p:cNvPr id="13"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a:ln>
                <a:noFill/>
              </a:ln>
              <a:solidFill>
                <a:schemeClr val="bg1"/>
              </a:solidFill>
              <a:effectLst/>
              <a:uLnTx/>
              <a:uFillTx/>
              <a:latin typeface="+mn-lt"/>
              <a:ea typeface="+mn-ea"/>
              <a:cs typeface="+mn-cs"/>
            </a:endParaRPr>
          </a:p>
        </p:txBody>
      </p:sp>
      <p:pic>
        <p:nvPicPr>
          <p:cNvPr id="9" name="Logo hvid">
            <a:extLst>
              <a:ext uri="{FF2B5EF4-FFF2-40B4-BE49-F238E27FC236}">
                <a16:creationId xmlns:a16="http://schemas.microsoft.com/office/drawing/2014/main" id="{13E7FCA3-C4AC-464A-9A55-9AA7BBCF61C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23704" y="6096948"/>
            <a:ext cx="2062957"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59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Statement    (mere tekst)">
    <p:spTree>
      <p:nvGrpSpPr>
        <p:cNvPr id="1" name=""/>
        <p:cNvGrpSpPr/>
        <p:nvPr/>
      </p:nvGrpSpPr>
      <p:grpSpPr>
        <a:xfrm>
          <a:off x="0" y="0"/>
          <a:ext cx="0" cy="0"/>
          <a:chOff x="0" y="0"/>
          <a:chExt cx="0" cy="0"/>
        </a:xfrm>
      </p:grpSpPr>
      <p:sp>
        <p:nvSpPr>
          <p:cNvPr id="6" name="Baggrund"/>
          <p:cNvSpPr>
            <a:spLocks noChangeArrowheads="1"/>
          </p:cNvSpPr>
          <p:nvPr userDrawn="1"/>
        </p:nvSpPr>
        <p:spPr bwMode="auto">
          <a:xfrm>
            <a:off x="179388" y="180975"/>
            <a:ext cx="11830050" cy="6496050"/>
          </a:xfrm>
          <a:prstGeom prst="rect">
            <a:avLst/>
          </a:prstGeom>
          <a:solidFill>
            <a:schemeClr val="tx2"/>
          </a:solidFill>
          <a:ln>
            <a:noFill/>
          </a:ln>
          <a:effectLst/>
        </p:spPr>
        <p:txBody>
          <a:bodyPr wrap="none" lIns="0" tIns="0" rIns="0" bIns="0" anchor="ctr"/>
          <a:lstStyle/>
          <a:p>
            <a:endParaRPr lang="da-DK" sz="1700"/>
          </a:p>
        </p:txBody>
      </p:sp>
      <p:sp>
        <p:nvSpPr>
          <p:cNvPr id="2" name="Title 1"/>
          <p:cNvSpPr>
            <a:spLocks noGrp="1"/>
          </p:cNvSpPr>
          <p:nvPr>
            <p:ph type="title" hasCustomPrompt="1"/>
          </p:nvPr>
        </p:nvSpPr>
        <p:spPr>
          <a:xfrm>
            <a:off x="702668" y="1052825"/>
            <a:ext cx="10784481" cy="4860613"/>
          </a:xfrm>
        </p:spPr>
        <p:txBody>
          <a:bodyPr/>
          <a:lstStyle>
            <a:lvl1pPr>
              <a:lnSpc>
                <a:spcPct val="100000"/>
              </a:lnSpc>
              <a:spcBef>
                <a:spcPts val="0"/>
              </a:spcBef>
              <a:defRPr sz="3200">
                <a:solidFill>
                  <a:schemeClr val="bg1"/>
                </a:solidFill>
              </a:defRPr>
            </a:lvl1pPr>
          </a:lstStyle>
          <a:p>
            <a:r>
              <a:rPr lang="da-DK"/>
              <a:t>Klik her for at tilføje tekst</a:t>
            </a:r>
          </a:p>
        </p:txBody>
      </p:sp>
      <p:sp>
        <p:nvSpPr>
          <p:cNvPr id="4" name="Date Placeholder 3"/>
          <p:cNvSpPr>
            <a:spLocks noGrp="1"/>
          </p:cNvSpPr>
          <p:nvPr>
            <p:ph type="dt" sz="half" idx="10"/>
          </p:nvPr>
        </p:nvSpPr>
        <p:spPr/>
        <p:txBody>
          <a:bodyPr/>
          <a:lstStyle/>
          <a:p>
            <a:fld id="{09A43935-2614-4E9C-91D1-70521A59534C}" type="datetime1">
              <a:rPr lang="da-DK" smtClean="0"/>
              <a:t>02-07-2020</a:t>
            </a:fld>
            <a:endParaRPr lang="da-DK"/>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da-DK"/>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a:p>
        </p:txBody>
      </p:sp>
      <p:sp>
        <p:nvSpPr>
          <p:cNvPr id="11"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a:ln>
                <a:noFill/>
              </a:ln>
              <a:solidFill>
                <a:schemeClr val="bg1"/>
              </a:solidFill>
              <a:effectLst/>
              <a:uLnTx/>
              <a:uFillTx/>
              <a:latin typeface="+mn-lt"/>
              <a:ea typeface="+mn-ea"/>
              <a:cs typeface="+mn-cs"/>
            </a:endParaRPr>
          </a:p>
        </p:txBody>
      </p:sp>
      <p:pic>
        <p:nvPicPr>
          <p:cNvPr id="9" name="Logo hvid">
            <a:extLst>
              <a:ext uri="{FF2B5EF4-FFF2-40B4-BE49-F238E27FC236}">
                <a16:creationId xmlns:a16="http://schemas.microsoft.com/office/drawing/2014/main" id="{0BF98332-85A9-4122-8AA8-37E1EE7AEEE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23704" y="6096948"/>
            <a:ext cx="2062957"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679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1675"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i master</a:t>
            </a:r>
          </a:p>
        </p:txBody>
      </p:sp>
      <p:sp>
        <p:nvSpPr>
          <p:cNvPr id="1027" name="Rectangle 3"/>
          <p:cNvSpPr>
            <a:spLocks noGrp="1" noChangeArrowheads="1"/>
          </p:cNvSpPr>
          <p:nvPr>
            <p:ph type="body" idx="1"/>
          </p:nvPr>
        </p:nvSpPr>
        <p:spPr bwMode="auto">
          <a:xfrm>
            <a:off x="702667"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9" name="TextBox 17"/>
          <p:cNvSpPr txBox="1">
            <a:spLocks noChangeArrowheads="1"/>
          </p:cNvSpPr>
          <p:nvPr/>
        </p:nvSpPr>
        <p:spPr bwMode="auto">
          <a:xfrm>
            <a:off x="-2400944" y="6015004"/>
            <a:ext cx="2282411"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ct val="108000"/>
              </a:lnSpc>
              <a:spcBef>
                <a:spcPts val="600"/>
              </a:spcBef>
            </a:pPr>
            <a:r>
              <a:rPr lang="da-DK" sz="900" b="1" noProof="1">
                <a:solidFill>
                  <a:schemeClr val="tx1">
                    <a:lumMod val="65000"/>
                    <a:lumOff val="35000"/>
                  </a:schemeClr>
                </a:solidFill>
              </a:rPr>
              <a:t>Indsæt tekst i sidefod</a:t>
            </a:r>
          </a:p>
          <a:p>
            <a:pPr algn="r">
              <a:lnSpc>
                <a:spcPct val="108000"/>
              </a:lnSpc>
              <a:spcBef>
                <a:spcPts val="600"/>
              </a:spcBef>
            </a:pPr>
            <a:r>
              <a:rPr lang="da-DK" sz="900" b="1" noProof="1">
                <a:solidFill>
                  <a:schemeClr val="tx1">
                    <a:lumMod val="65000"/>
                    <a:lumOff val="35000"/>
                  </a:schemeClr>
                </a:solidFill>
              </a:rPr>
              <a:t>1. </a:t>
            </a:r>
            <a:r>
              <a:rPr lang="da-DK" sz="900" noProof="1">
                <a:solidFill>
                  <a:schemeClr val="tx1">
                    <a:lumMod val="65000"/>
                    <a:lumOff val="35000"/>
                  </a:schemeClr>
                </a:solidFill>
              </a:rPr>
              <a:t>Vælg </a:t>
            </a:r>
            <a:r>
              <a:rPr lang="da-DK" sz="900" b="1" noProof="1">
                <a:solidFill>
                  <a:schemeClr val="tx1">
                    <a:lumMod val="65000"/>
                    <a:lumOff val="35000"/>
                  </a:schemeClr>
                </a:solidFill>
              </a:rPr>
              <a:t>Indsæt</a:t>
            </a:r>
            <a:r>
              <a:rPr lang="da-DK" sz="900" noProof="1">
                <a:solidFill>
                  <a:schemeClr val="tx1">
                    <a:lumMod val="65000"/>
                    <a:lumOff val="35000"/>
                  </a:schemeClr>
                </a:solidFill>
              </a:rPr>
              <a:t> i top menuen</a:t>
            </a:r>
            <a:br>
              <a:rPr lang="da-DK" sz="900" noProof="1">
                <a:solidFill>
                  <a:schemeClr val="tx1">
                    <a:lumMod val="65000"/>
                    <a:lumOff val="35000"/>
                  </a:schemeClr>
                </a:solidFill>
              </a:rPr>
            </a:br>
            <a:r>
              <a:rPr lang="da-DK" sz="900" b="1" noProof="1">
                <a:solidFill>
                  <a:schemeClr val="tx1">
                    <a:lumMod val="65000"/>
                    <a:lumOff val="35000"/>
                  </a:schemeClr>
                </a:solidFill>
              </a:rPr>
              <a:t>2. </a:t>
            </a:r>
            <a:r>
              <a:rPr lang="da-DK" sz="900" noProof="1">
                <a:solidFill>
                  <a:schemeClr val="tx1">
                    <a:lumMod val="65000"/>
                    <a:lumOff val="35000"/>
                  </a:schemeClr>
                </a:solidFill>
              </a:rPr>
              <a:t>Vælg </a:t>
            </a:r>
            <a:r>
              <a:rPr lang="da-DK" sz="900" b="1" noProof="1">
                <a:solidFill>
                  <a:schemeClr val="tx1">
                    <a:lumMod val="65000"/>
                    <a:lumOff val="35000"/>
                  </a:schemeClr>
                </a:solidFill>
              </a:rPr>
              <a:t>Sidehoved og Sidefod</a:t>
            </a:r>
            <a:br>
              <a:rPr lang="da-DK" sz="900" b="0" noProof="1">
                <a:solidFill>
                  <a:schemeClr val="tx1">
                    <a:lumMod val="65000"/>
                    <a:lumOff val="35000"/>
                  </a:schemeClr>
                </a:solidFill>
              </a:rPr>
            </a:br>
            <a:r>
              <a:rPr lang="da-DK" sz="900" b="1" noProof="1">
                <a:solidFill>
                  <a:schemeClr val="tx1">
                    <a:lumMod val="65000"/>
                    <a:lumOff val="35000"/>
                  </a:schemeClr>
                </a:solidFill>
              </a:rPr>
              <a:t>3. </a:t>
            </a:r>
            <a:r>
              <a:rPr lang="da-DK" sz="900" noProof="1">
                <a:solidFill>
                  <a:schemeClr val="tx1">
                    <a:lumMod val="65000"/>
                    <a:lumOff val="35000"/>
                  </a:schemeClr>
                </a:solidFill>
              </a:rPr>
              <a:t>Skriv titel på præsentation ind i tekstfeltet</a:t>
            </a:r>
            <a:br>
              <a:rPr lang="da-DK" sz="900" noProof="1">
                <a:solidFill>
                  <a:schemeClr val="tx1">
                    <a:lumMod val="65000"/>
                    <a:lumOff val="35000"/>
                  </a:schemeClr>
                </a:solidFill>
              </a:rPr>
            </a:br>
            <a:r>
              <a:rPr lang="da-DK" sz="900" b="1" noProof="1">
                <a:solidFill>
                  <a:schemeClr val="tx1">
                    <a:lumMod val="65000"/>
                    <a:lumOff val="35000"/>
                  </a:schemeClr>
                </a:solidFill>
              </a:rPr>
              <a:t>4. </a:t>
            </a:r>
            <a:r>
              <a:rPr lang="da-DK" sz="900" noProof="1">
                <a:solidFill>
                  <a:schemeClr val="tx1">
                    <a:lumMod val="65000"/>
                    <a:lumOff val="35000"/>
                  </a:schemeClr>
                </a:solidFill>
              </a:rPr>
              <a:t>Tryk </a:t>
            </a:r>
            <a:r>
              <a:rPr lang="da-DK" sz="900" b="1" noProof="1">
                <a:solidFill>
                  <a:schemeClr val="tx1">
                    <a:lumMod val="65000"/>
                    <a:lumOff val="35000"/>
                  </a:schemeClr>
                </a:solidFill>
              </a:rPr>
              <a:t>Anvend på alle</a:t>
            </a:r>
            <a:endParaRPr lang="da-DK" sz="900" noProof="1">
              <a:solidFill>
                <a:schemeClr val="tx1">
                  <a:lumMod val="65000"/>
                  <a:lumOff val="35000"/>
                </a:schemeClr>
              </a:solidFill>
            </a:endParaRPr>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894810A7-8C19-437C-84D0-D4CCC1535D90}" type="datetime1">
              <a:rPr lang="da-DK" smtClean="0"/>
              <a:t>02-07-2020</a:t>
            </a:fld>
            <a:endParaRPr lang="da-DK"/>
          </a:p>
        </p:txBody>
      </p:sp>
      <p:sp>
        <p:nvSpPr>
          <p:cNvPr id="12" name="Footer Placeholder 1"/>
          <p:cNvSpPr>
            <a:spLocks noGrp="1"/>
          </p:cNvSpPr>
          <p:nvPr>
            <p:ph type="ftr" sz="quarter" idx="3"/>
          </p:nvPr>
        </p:nvSpPr>
        <p:spPr>
          <a:xfrm>
            <a:off x="1029600" y="6385399"/>
            <a:ext cx="3794400" cy="333956"/>
          </a:xfrm>
          <a:prstGeom prst="rect">
            <a:avLst/>
          </a:prstGeom>
        </p:spPr>
        <p:txBody>
          <a:bodyPr vert="horz" lIns="0" tIns="0" rIns="0" bIns="0" rtlCol="0" anchor="t" anchorCtr="0"/>
          <a:lstStyle>
            <a:lvl1pPr algn="l">
              <a:defRPr sz="900" b="0">
                <a:solidFill>
                  <a:schemeClr val="tx1"/>
                </a:solidFill>
              </a:defRPr>
            </a:lvl1pPr>
          </a:lstStyle>
          <a:p>
            <a:endParaRPr lang="da-DK"/>
          </a:p>
        </p:txBody>
      </p:sp>
      <p:sp>
        <p:nvSpPr>
          <p:cNvPr id="13" name="Slide Number Placeholder 5 (FAST)"/>
          <p:cNvSpPr txBox="1">
            <a:spLocks/>
          </p:cNvSpPr>
          <p:nvPr userDrawn="1"/>
        </p:nvSpPr>
        <p:spPr>
          <a:xfrm>
            <a:off x="702668" y="6385399"/>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‹nr.›</a:t>
            </a:fld>
            <a:endParaRPr lang="da-DK"/>
          </a:p>
        </p:txBody>
      </p:sp>
      <p:pic>
        <p:nvPicPr>
          <p:cNvPr id="10" name="Logo" descr="U:\Moderniseringsstyrelsen\Jobs\3589_Koncernfaelles skabelonloesning i FM styrelser\Received\Work\DIGST_Logo.emf">
            <a:extLst>
              <a:ext uri="{FF2B5EF4-FFF2-40B4-BE49-F238E27FC236}">
                <a16:creationId xmlns:a16="http://schemas.microsoft.com/office/drawing/2014/main" id="{48FA5325-4F31-4407-BEE0-A9D56454EFED}"/>
              </a:ext>
            </a:extLst>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9420040" y="6096948"/>
            <a:ext cx="2070285" cy="406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6" r:id="rId2"/>
    <p:sldLayoutId id="2147483738" r:id="rId3"/>
    <p:sldLayoutId id="2147483739" r:id="rId4"/>
    <p:sldLayoutId id="2147483658" r:id="rId5"/>
    <p:sldLayoutId id="2147483729" r:id="rId6"/>
    <p:sldLayoutId id="2147483730" r:id="rId7"/>
    <p:sldLayoutId id="2147483720" r:id="rId8"/>
    <p:sldLayoutId id="2147483691" r:id="rId9"/>
    <p:sldLayoutId id="2147483737" r:id="rId10"/>
    <p:sldLayoutId id="2147483732" r:id="rId11"/>
    <p:sldLayoutId id="2147483740" r:id="rId12"/>
    <p:sldLayoutId id="2147483735" r:id="rId13"/>
    <p:sldLayoutId id="2147483661" r:id="rId14"/>
    <p:sldLayoutId id="2147483727" r:id="rId15"/>
    <p:sldLayoutId id="2147483736" r:id="rId16"/>
  </p:sldLayoutIdLst>
  <p:hf sldNum="0" hdr="0" ftr="0" dt="0"/>
  <p:txStyles>
    <p:title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2" userDrawn="1">
          <p15:clr>
            <a:srgbClr val="F26B43"/>
          </p15:clr>
        </p15:guide>
        <p15:guide id="2" pos="7236" userDrawn="1">
          <p15:clr>
            <a:srgbClr val="F26B43"/>
          </p15:clr>
        </p15:guide>
        <p15:guide id="4" orient="horz" pos="913" userDrawn="1">
          <p15:clr>
            <a:srgbClr val="F26B43"/>
          </p15:clr>
        </p15:guide>
        <p15:guide id="5" orient="horz" pos="3725" userDrawn="1">
          <p15:clr>
            <a:srgbClr val="F26B43"/>
          </p15:clr>
        </p15:guide>
        <p15:guide id="6" pos="113" userDrawn="1">
          <p15:clr>
            <a:srgbClr val="A4A3A4"/>
          </p15:clr>
        </p15:guide>
        <p15:guide id="7" orient="horz" pos="113" userDrawn="1">
          <p15:clr>
            <a:srgbClr val="A4A3A4"/>
          </p15:clr>
        </p15:guide>
        <p15:guide id="8" pos="7565" userDrawn="1">
          <p15:clr>
            <a:srgbClr val="A4A3A4"/>
          </p15:clr>
        </p15:guide>
        <p15:guide id="9" orient="horz" pos="4206" userDrawn="1">
          <p15:clr>
            <a:srgbClr val="A4A3A4"/>
          </p15:clr>
        </p15:guide>
        <p15:guide id="10" orient="horz" pos="2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igst.dk/mitid-nemlog-i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igst.dk/ngdp/mem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digst.dk/ngdp/kravtekst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dsholder til billede 10" descr="Et billede, der indeholder person, bord, indendørs, kage&#10;&#10;Automatisk genereret beskrivelse">
            <a:extLst>
              <a:ext uri="{FF2B5EF4-FFF2-40B4-BE49-F238E27FC236}">
                <a16:creationId xmlns:a16="http://schemas.microsoft.com/office/drawing/2014/main" id="{DF206EA2-22A4-47C9-924B-A08FC306E6E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8" r="58"/>
          <a:stretch>
            <a:fillRect/>
          </a:stretch>
        </p:blipFill>
        <p:spPr/>
      </p:pic>
      <p:sp>
        <p:nvSpPr>
          <p:cNvPr id="7" name="Pladsholder til tekst 6">
            <a:extLst>
              <a:ext uri="{FF2B5EF4-FFF2-40B4-BE49-F238E27FC236}">
                <a16:creationId xmlns:a16="http://schemas.microsoft.com/office/drawing/2014/main" id="{3FB1B8EA-6C3C-4199-9603-F82BCFEDA199}"/>
              </a:ext>
            </a:extLst>
          </p:cNvPr>
          <p:cNvSpPr>
            <a:spLocks noGrp="1"/>
          </p:cNvSpPr>
          <p:nvPr>
            <p:ph type="body" sz="quarter" idx="11"/>
          </p:nvPr>
        </p:nvSpPr>
        <p:spPr/>
        <p:txBody>
          <a:bodyPr/>
          <a:lstStyle/>
          <a:p>
            <a:r>
              <a:rPr lang="da-DK" dirty="0"/>
              <a:t>1. </a:t>
            </a:r>
            <a:r>
              <a:rPr lang="da-DK"/>
              <a:t>juli 2020</a:t>
            </a:r>
            <a:endParaRPr lang="da-DK" dirty="0"/>
          </a:p>
        </p:txBody>
      </p:sp>
      <p:sp>
        <p:nvSpPr>
          <p:cNvPr id="5" name="Titel 4">
            <a:extLst>
              <a:ext uri="{FF2B5EF4-FFF2-40B4-BE49-F238E27FC236}">
                <a16:creationId xmlns:a16="http://schemas.microsoft.com/office/drawing/2014/main" id="{9E528408-88A9-407E-9E5C-B8E3E608DB2B}"/>
              </a:ext>
            </a:extLst>
          </p:cNvPr>
          <p:cNvSpPr>
            <a:spLocks noGrp="1"/>
          </p:cNvSpPr>
          <p:nvPr>
            <p:ph type="title"/>
          </p:nvPr>
        </p:nvSpPr>
        <p:spPr/>
        <p:txBody>
          <a:bodyPr>
            <a:normAutofit/>
          </a:bodyPr>
          <a:lstStyle/>
          <a:p>
            <a:r>
              <a:rPr lang="da-DK" dirty="0"/>
              <a:t>Overblik til ledelsen</a:t>
            </a:r>
            <a:br>
              <a:rPr lang="da-DK" dirty="0"/>
            </a:br>
            <a:r>
              <a:rPr lang="da-DK" sz="1800" dirty="0"/>
              <a:t>Beslutninger ifm. den nye Digital Post-løsning</a:t>
            </a:r>
          </a:p>
        </p:txBody>
      </p:sp>
      <p:sp>
        <p:nvSpPr>
          <p:cNvPr id="8" name="Pladsholder til tekst 7">
            <a:extLst>
              <a:ext uri="{FF2B5EF4-FFF2-40B4-BE49-F238E27FC236}">
                <a16:creationId xmlns:a16="http://schemas.microsoft.com/office/drawing/2014/main" id="{0832F4B5-1736-4933-970F-D9CC7A31BB42}"/>
              </a:ext>
            </a:extLst>
          </p:cNvPr>
          <p:cNvSpPr>
            <a:spLocks noGrp="1"/>
          </p:cNvSpPr>
          <p:nvPr>
            <p:ph type="body" sz="quarter" idx="14"/>
          </p:nvPr>
        </p:nvSpPr>
        <p:spPr/>
        <p:txBody>
          <a:bodyPr/>
          <a:lstStyle/>
          <a:p>
            <a:endParaRPr lang="da-D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ktangel 26">
            <a:extLst>
              <a:ext uri="{FF2B5EF4-FFF2-40B4-BE49-F238E27FC236}">
                <a16:creationId xmlns:a16="http://schemas.microsoft.com/office/drawing/2014/main" id="{C9027AA3-7B53-4BA3-8ECD-63E84F0EFD09}"/>
              </a:ext>
            </a:extLst>
          </p:cNvPr>
          <p:cNvSpPr/>
          <p:nvPr/>
        </p:nvSpPr>
        <p:spPr bwMode="auto">
          <a:xfrm>
            <a:off x="601488" y="6325388"/>
            <a:ext cx="294058" cy="353284"/>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2" name="Titel 1">
            <a:extLst>
              <a:ext uri="{FF2B5EF4-FFF2-40B4-BE49-F238E27FC236}">
                <a16:creationId xmlns:a16="http://schemas.microsoft.com/office/drawing/2014/main" id="{8511262D-576D-4E49-995A-C2E6485902E5}"/>
              </a:ext>
            </a:extLst>
          </p:cNvPr>
          <p:cNvSpPr>
            <a:spLocks noGrp="1"/>
          </p:cNvSpPr>
          <p:nvPr>
            <p:ph type="title"/>
          </p:nvPr>
        </p:nvSpPr>
        <p:spPr/>
        <p:txBody>
          <a:bodyPr/>
          <a:lstStyle/>
          <a:p>
            <a:r>
              <a:rPr lang="da-DK" dirty="0"/>
              <a:t>Emne 5: Systemroller og rettigheder </a:t>
            </a:r>
          </a:p>
        </p:txBody>
      </p:sp>
      <p:graphicFrame>
        <p:nvGraphicFramePr>
          <p:cNvPr id="26" name="Tabel 26">
            <a:extLst>
              <a:ext uri="{FF2B5EF4-FFF2-40B4-BE49-F238E27FC236}">
                <a16:creationId xmlns:a16="http://schemas.microsoft.com/office/drawing/2014/main" id="{52D3866F-5086-4A9F-A466-711F3D53FA8E}"/>
              </a:ext>
            </a:extLst>
          </p:cNvPr>
          <p:cNvGraphicFramePr>
            <a:graphicFrameLocks noGrp="1"/>
          </p:cNvGraphicFramePr>
          <p:nvPr>
            <p:extLst>
              <p:ext uri="{D42A27DB-BD31-4B8C-83A1-F6EECF244321}">
                <p14:modId xmlns:p14="http://schemas.microsoft.com/office/powerpoint/2010/main" val="2046309673"/>
              </p:ext>
            </p:extLst>
          </p:nvPr>
        </p:nvGraphicFramePr>
        <p:xfrm>
          <a:off x="704851" y="1436112"/>
          <a:ext cx="5193280" cy="5090160"/>
        </p:xfrm>
        <a:graphic>
          <a:graphicData uri="http://schemas.openxmlformats.org/drawingml/2006/table">
            <a:tbl>
              <a:tblPr firstRow="1" bandRow="1">
                <a:tableStyleId>{5C22544A-7EE6-4342-B048-85BDC9FD1C3A}</a:tableStyleId>
              </a:tblPr>
              <a:tblGrid>
                <a:gridCol w="5193280">
                  <a:extLst>
                    <a:ext uri="{9D8B030D-6E8A-4147-A177-3AD203B41FA5}">
                      <a16:colId xmlns:a16="http://schemas.microsoft.com/office/drawing/2014/main" val="2062439059"/>
                    </a:ext>
                  </a:extLst>
                </a:gridCol>
              </a:tblGrid>
              <a:tr h="0">
                <a:tc>
                  <a:txBody>
                    <a:bodyPr/>
                    <a:lstStyle/>
                    <a:p>
                      <a:r>
                        <a:rPr lang="da-DK" sz="1200" b="1" cap="none" spc="0" dirty="0">
                          <a:ln>
                            <a:noFill/>
                          </a:ln>
                          <a:solidFill>
                            <a:schemeClr val="tx1"/>
                          </a:solidFill>
                          <a:effectLst/>
                          <a:latin typeface="+mj-lt"/>
                        </a:rPr>
                        <a:t>Baggrund</a:t>
                      </a: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685668"/>
                  </a:ext>
                </a:extLst>
              </a:tr>
              <a:tr h="2025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0" cap="none" spc="0" dirty="0">
                          <a:ln>
                            <a:noFill/>
                          </a:ln>
                          <a:solidFill>
                            <a:schemeClr val="tx1"/>
                          </a:solidFill>
                          <a:effectLst/>
                          <a:latin typeface="+mn-lt"/>
                        </a:rPr>
                        <a:t>For at blive klar til opsætning og tilslutning til den nye Digital Post-løsning, skal I have besluttet </a:t>
                      </a:r>
                      <a:r>
                        <a:rPr lang="da-DK" sz="1000" b="0" kern="1200" cap="none" spc="0" dirty="0">
                          <a:ln>
                            <a:noFill/>
                          </a:ln>
                          <a:solidFill>
                            <a:schemeClr val="tx1"/>
                          </a:solidFill>
                          <a:effectLst/>
                          <a:latin typeface="+mn-lt"/>
                          <a:ea typeface="+mn-ea"/>
                          <a:cs typeface="+mn-cs"/>
                        </a:rPr>
                        <a:t>hvem i organisationen, der skal have hvilke roller, rettigheder og opgaver ift. Digital Post.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kern="1200" cap="none" spc="0" dirty="0">
                        <a:ln>
                          <a:no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kern="1200" cap="none" spc="0" dirty="0">
                          <a:ln>
                            <a:noFill/>
                          </a:ln>
                          <a:solidFill>
                            <a:schemeClr val="tx1"/>
                          </a:solidFill>
                          <a:effectLst/>
                          <a:latin typeface="+mn-lt"/>
                          <a:ea typeface="+mn-ea"/>
                          <a:cs typeface="+mn-cs"/>
                        </a:rPr>
                        <a:t>Rettigheder og roller - </a:t>
                      </a:r>
                      <a:r>
                        <a:rPr lang="da-DK" sz="1000" b="0" kern="1200" cap="none" spc="0" dirty="0">
                          <a:ln>
                            <a:noFill/>
                          </a:ln>
                          <a:solidFill>
                            <a:schemeClr val="tx1"/>
                          </a:solidFill>
                          <a:effectLst/>
                          <a:latin typeface="+mn-lt"/>
                          <a:ea typeface="+mn-ea"/>
                          <a:cs typeface="+mn-cs"/>
                        </a:rPr>
                        <a:t>I dag ligger rettighedsstyring i e-Boks. Fremover styres roller og rettigheder i fællesbrugerrettighedssystemet (FBRS), som er en komponent i </a:t>
                      </a:r>
                      <a:r>
                        <a:rPr lang="da-DK" sz="1000" b="0" kern="1200" cap="none" spc="0" dirty="0" err="1">
                          <a:ln>
                            <a:noFill/>
                          </a:ln>
                          <a:solidFill>
                            <a:schemeClr val="tx1"/>
                          </a:solidFill>
                          <a:effectLst/>
                          <a:latin typeface="+mn-lt"/>
                          <a:ea typeface="+mn-ea"/>
                          <a:cs typeface="+mn-cs"/>
                        </a:rPr>
                        <a:t>NemLog</a:t>
                      </a:r>
                      <a:r>
                        <a:rPr lang="da-DK" sz="1000" b="0" kern="1200" cap="none" spc="0" dirty="0">
                          <a:ln>
                            <a:noFill/>
                          </a:ln>
                          <a:solidFill>
                            <a:schemeClr val="tx1"/>
                          </a:solidFill>
                          <a:effectLst/>
                          <a:latin typeface="+mn-lt"/>
                          <a:ea typeface="+mn-ea"/>
                          <a:cs typeface="+mn-cs"/>
                        </a:rPr>
                        <a:t>-in.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0" kern="1200" cap="none" spc="0" dirty="0">
                          <a:ln>
                            <a:noFill/>
                          </a:ln>
                          <a:solidFill>
                            <a:schemeClr val="tx1"/>
                          </a:solidFill>
                          <a:effectLst/>
                          <a:latin typeface="+mn-lt"/>
                          <a:ea typeface="+mn-ea"/>
                          <a:cs typeface="+mn-cs"/>
                        </a:rPr>
                        <a:t>FBRS skal anvendes af alle myndigheder og virksomheder, der ønsker adgang til den nye Digital Post-løsning. De enkelte myndigheder skal have mindst én FBRS-administrator, der administrerer myndighedens Digital Post-brugere og dertilhørende rettigheder og roller. Dette har de fleste myndigheder allerede i dag.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kern="1200" cap="none" spc="0" dirty="0">
                        <a:ln>
                          <a:no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0" kern="1200" cap="none" spc="0" dirty="0">
                          <a:ln>
                            <a:noFill/>
                          </a:ln>
                          <a:solidFill>
                            <a:schemeClr val="tx1"/>
                          </a:solidFill>
                          <a:effectLst/>
                          <a:latin typeface="+mn-lt"/>
                          <a:ea typeface="+mn-ea"/>
                          <a:cs typeface="+mn-cs"/>
                        </a:rPr>
                        <a:t>I skal</a:t>
                      </a:r>
                      <a:r>
                        <a:rPr lang="da-DK" sz="1000" b="0" kern="1200" cap="none" spc="0" baseline="0" dirty="0">
                          <a:ln>
                            <a:noFill/>
                          </a:ln>
                          <a:solidFill>
                            <a:schemeClr val="tx1"/>
                          </a:solidFill>
                          <a:effectLst/>
                          <a:latin typeface="+mn-lt"/>
                          <a:ea typeface="+mn-ea"/>
                          <a:cs typeface="+mn-cs"/>
                        </a:rPr>
                        <a:t> identificere de personer, der har administratorrettigheder til FBRS i dag, </a:t>
                      </a:r>
                      <a:r>
                        <a:rPr lang="da-DK" sz="1000" b="0" kern="1200" cap="none" spc="0" dirty="0">
                          <a:ln>
                            <a:noFill/>
                          </a:ln>
                          <a:solidFill>
                            <a:schemeClr val="tx1"/>
                          </a:solidFill>
                          <a:effectLst/>
                          <a:latin typeface="+mn-lt"/>
                          <a:ea typeface="+mn-ea"/>
                          <a:cs typeface="+mn-cs"/>
                        </a:rPr>
                        <a:t>og derudover skal I identificere de personer, der har rettigheder til</a:t>
                      </a:r>
                      <a:r>
                        <a:rPr lang="da-DK" sz="1000" b="0" kern="1200" cap="none" spc="0" baseline="0" dirty="0">
                          <a:ln>
                            <a:noFill/>
                          </a:ln>
                          <a:solidFill>
                            <a:schemeClr val="tx1"/>
                          </a:solidFill>
                          <a:effectLst/>
                          <a:latin typeface="+mn-lt"/>
                          <a:ea typeface="+mn-ea"/>
                          <a:cs typeface="+mn-cs"/>
                        </a:rPr>
                        <a:t> den nuværende administrationsportal i e-Boks. Herefter skal I </a:t>
                      </a:r>
                      <a:r>
                        <a:rPr lang="da-DK" sz="1000" b="0" kern="1200" cap="none" spc="0" dirty="0">
                          <a:ln>
                            <a:noFill/>
                          </a:ln>
                          <a:solidFill>
                            <a:schemeClr val="tx1"/>
                          </a:solidFill>
                          <a:effectLst/>
                          <a:latin typeface="+mn-lt"/>
                          <a:ea typeface="+mn-ea"/>
                          <a:cs typeface="+mn-cs"/>
                        </a:rPr>
                        <a:t>beslutte hvilke brugere</a:t>
                      </a:r>
                      <a:r>
                        <a:rPr lang="da-DK" sz="1000" b="0" kern="1200" cap="none" spc="0" baseline="0" dirty="0">
                          <a:ln>
                            <a:noFill/>
                          </a:ln>
                          <a:solidFill>
                            <a:schemeClr val="tx1"/>
                          </a:solidFill>
                          <a:effectLst/>
                          <a:latin typeface="+mn-lt"/>
                          <a:ea typeface="+mn-ea"/>
                          <a:cs typeface="+mn-cs"/>
                        </a:rPr>
                        <a:t>, der fremadrettet skal have</a:t>
                      </a:r>
                      <a:r>
                        <a:rPr lang="da-DK" sz="1000" b="0" kern="1200" cap="none" spc="0" dirty="0">
                          <a:ln>
                            <a:noFill/>
                          </a:ln>
                          <a:solidFill>
                            <a:schemeClr val="tx1"/>
                          </a:solidFill>
                          <a:effectLst/>
                          <a:latin typeface="+mn-lt"/>
                          <a:ea typeface="+mn-ea"/>
                          <a:cs typeface="+mn-cs"/>
                        </a:rPr>
                        <a:t> rolle og rettigheder i relation til Digital Post. I kan fx overveje hvem der skal have adgang til hændelsesloggen, hvem der skal sikre at borgerservicemedarbejdere har de rette adgange til at kunne fritage borgere og hvem der har ansvaret</a:t>
                      </a:r>
                      <a:r>
                        <a:rPr lang="da-DK" sz="1000" b="0" kern="1200" cap="none" spc="0" baseline="0" dirty="0">
                          <a:ln>
                            <a:noFill/>
                          </a:ln>
                          <a:solidFill>
                            <a:schemeClr val="tx1"/>
                          </a:solidFill>
                          <a:effectLst/>
                          <a:latin typeface="+mn-lt"/>
                          <a:ea typeface="+mn-ea"/>
                          <a:cs typeface="+mn-cs"/>
                        </a:rPr>
                        <a:t> for løbende at </a:t>
                      </a:r>
                      <a:r>
                        <a:rPr lang="da-DK" sz="1000" b="0" kern="1200" cap="none" spc="0" dirty="0">
                          <a:ln>
                            <a:noFill/>
                          </a:ln>
                          <a:solidFill>
                            <a:schemeClr val="tx1"/>
                          </a:solidFill>
                          <a:effectLst/>
                          <a:latin typeface="+mn-lt"/>
                          <a:ea typeface="+mn-ea"/>
                          <a:cs typeface="+mn-cs"/>
                        </a:rPr>
                        <a:t>holde jeres rettighedsstyring</a:t>
                      </a:r>
                      <a:r>
                        <a:rPr lang="da-DK" sz="1000" b="0" kern="1200" cap="none" spc="0" baseline="0" dirty="0">
                          <a:ln>
                            <a:noFill/>
                          </a:ln>
                          <a:solidFill>
                            <a:schemeClr val="tx1"/>
                          </a:solidFill>
                          <a:effectLst/>
                          <a:latin typeface="+mn-lt"/>
                          <a:ea typeface="+mn-ea"/>
                          <a:cs typeface="+mn-cs"/>
                        </a:rPr>
                        <a:t> opdateret.</a:t>
                      </a:r>
                      <a:endParaRPr lang="da-DK" sz="1000" b="0" kern="1200" cap="none" spc="0" dirty="0">
                        <a:ln>
                          <a:no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kern="1200" cap="none" spc="0" dirty="0">
                        <a:ln>
                          <a:noFill/>
                        </a:ln>
                        <a:solidFill>
                          <a:schemeClr val="tx1"/>
                        </a:solidFill>
                        <a:effectLst/>
                        <a:latin typeface="+mn-lt"/>
                        <a:ea typeface="+mn-ea"/>
                        <a:cs typeface="+mn-cs"/>
                      </a:endParaRPr>
                    </a:p>
                    <a:p>
                      <a:r>
                        <a:rPr lang="da-DK" sz="1000" b="1" cap="none" spc="0" dirty="0">
                          <a:ln>
                            <a:noFill/>
                          </a:ln>
                          <a:solidFill>
                            <a:schemeClr val="tx1"/>
                          </a:solidFill>
                          <a:effectLst/>
                          <a:latin typeface="+mn-lt"/>
                        </a:rPr>
                        <a:t>Opsætning af systemer - </a:t>
                      </a:r>
                      <a:r>
                        <a:rPr lang="da-DK" sz="1000" b="0" kern="1200" cap="none" spc="0" dirty="0">
                          <a:ln>
                            <a:noFill/>
                          </a:ln>
                          <a:solidFill>
                            <a:schemeClr val="tx1"/>
                          </a:solidFill>
                          <a:effectLst/>
                          <a:latin typeface="+mn-lt"/>
                          <a:ea typeface="+mn-ea"/>
                          <a:cs typeface="+mn-cs"/>
                        </a:rPr>
                        <a:t>Jeres afsender- og modtagersystemer skal være tilsluttet Digital Post-løsningen for at kunne sende og modtage post. Systemerne tilsluttes via Administrativ Adgang</a:t>
                      </a:r>
                      <a:r>
                        <a:rPr lang="da-DK" sz="1000" b="0" cap="none" spc="0" dirty="0">
                          <a:ln>
                            <a:noFill/>
                          </a:ln>
                          <a:solidFill>
                            <a:schemeClr val="tx1"/>
                          </a:solidFill>
                          <a:effectLst/>
                          <a:latin typeface="+mn-lt"/>
                        </a:rPr>
                        <a:t>. Ved tilslutning af et system, skal I angive en kontaktperson for det pågældende system (med navn, nummer og e-mail). Kontaktpersonen vil blive kontaktet ifm. systemnedbrud og lign. I kan allerede nu overveje og udpege kontaktpersoner for de enkelte afsender- og modtagersystemer. </a:t>
                      </a:r>
                    </a:p>
                    <a:p>
                      <a:endParaRPr lang="da-DK" sz="1000" b="0" cap="none" spc="0" dirty="0">
                        <a:ln>
                          <a:noFill/>
                        </a:ln>
                        <a:solidFill>
                          <a:schemeClr val="tx1"/>
                        </a:solidFill>
                        <a:effectLst/>
                        <a:latin typeface="+mn-lt"/>
                      </a:endParaRPr>
                    </a:p>
                    <a:p>
                      <a:r>
                        <a:rPr lang="da-DK" sz="1000" b="0" cap="none" spc="0" dirty="0">
                          <a:ln>
                            <a:noFill/>
                          </a:ln>
                          <a:solidFill>
                            <a:schemeClr val="tx1"/>
                          </a:solidFill>
                          <a:effectLst/>
                          <a:latin typeface="+mn-lt"/>
                        </a:rPr>
                        <a:t>For at ibrugtage den nye løsning, skal I underskrive en tilslutningsaftale. Tilslutningsaftalen underskrives af f</a:t>
                      </a:r>
                      <a:r>
                        <a:rPr lang="da-DK" sz="1000" b="0" i="0" kern="1200" cap="none" spc="0" dirty="0">
                          <a:ln>
                            <a:noFill/>
                          </a:ln>
                          <a:solidFill>
                            <a:schemeClr val="tx1"/>
                          </a:solidFill>
                          <a:effectLst/>
                          <a:latin typeface="+mn-lt"/>
                          <a:ea typeface="+mn-ea"/>
                          <a:cs typeface="+mn-cs"/>
                        </a:rPr>
                        <a:t>orretningsejer/forretningsansvarlig og I skal derfor have udpeget denne person. </a:t>
                      </a:r>
                    </a:p>
                    <a:p>
                      <a:endParaRPr lang="da-DK" sz="1000" b="0" i="0" kern="1200" cap="none" spc="0" dirty="0">
                        <a:ln>
                          <a:noFill/>
                        </a:ln>
                        <a:solidFill>
                          <a:schemeClr val="tx1"/>
                        </a:solidFill>
                        <a:effectLst/>
                        <a:latin typeface="+mn-lt"/>
                        <a:ea typeface="+mn-ea"/>
                        <a:cs typeface="+mn-cs"/>
                      </a:endParaRPr>
                    </a:p>
                    <a:p>
                      <a:r>
                        <a:rPr lang="da-DK" sz="1000" b="0" i="0" kern="1200" cap="none" spc="0" dirty="0">
                          <a:ln>
                            <a:noFill/>
                          </a:ln>
                          <a:solidFill>
                            <a:schemeClr val="tx1"/>
                          </a:solidFill>
                          <a:effectLst/>
                          <a:latin typeface="+mn-lt"/>
                          <a:ea typeface="+mn-ea"/>
                          <a:cs typeface="+mn-cs"/>
                        </a:rPr>
                        <a:t>I kan læse mere om </a:t>
                      </a:r>
                      <a:r>
                        <a:rPr lang="da-DK" sz="1000" b="0" i="0" kern="1200" cap="none" spc="0" dirty="0" err="1">
                          <a:ln>
                            <a:noFill/>
                          </a:ln>
                          <a:solidFill>
                            <a:schemeClr val="tx1"/>
                          </a:solidFill>
                          <a:effectLst/>
                          <a:latin typeface="+mn-lt"/>
                          <a:ea typeface="+mn-ea"/>
                          <a:cs typeface="+mn-cs"/>
                        </a:rPr>
                        <a:t>NemLog</a:t>
                      </a:r>
                      <a:r>
                        <a:rPr lang="da-DK" sz="1000" b="0" i="0" kern="1200" cap="none" spc="0" dirty="0">
                          <a:ln>
                            <a:noFill/>
                          </a:ln>
                          <a:solidFill>
                            <a:schemeClr val="tx1"/>
                          </a:solidFill>
                          <a:effectLst/>
                          <a:latin typeface="+mn-lt"/>
                          <a:ea typeface="+mn-ea"/>
                          <a:cs typeface="+mn-cs"/>
                        </a:rPr>
                        <a:t>-in og FBRS på implementeringssitet, </a:t>
                      </a:r>
                      <a:r>
                        <a:rPr lang="da-DK" sz="1000" dirty="0">
                          <a:solidFill>
                            <a:srgbClr val="0000FF"/>
                          </a:solidFill>
                          <a:latin typeface="+mn-lt"/>
                          <a:hlinkClick r:id="rId3">
                            <a:extLst>
                              <a:ext uri="{A12FA001-AC4F-418D-AE19-62706E023703}">
                                <ahyp:hlinkClr xmlns:ahyp="http://schemas.microsoft.com/office/drawing/2018/hyperlinkcolor" val="tx"/>
                              </a:ext>
                            </a:extLst>
                          </a:hlinkClick>
                        </a:rPr>
                        <a:t>her</a:t>
                      </a:r>
                      <a:r>
                        <a:rPr lang="da-DK" sz="1000" dirty="0">
                          <a:solidFill>
                            <a:schemeClr val="tx1"/>
                          </a:solidFill>
                          <a:latin typeface="+mn-lt"/>
                        </a:rPr>
                        <a:t>.</a:t>
                      </a:r>
                      <a:endParaRPr lang="da-DK" sz="1000" b="0" cap="none" spc="0" dirty="0">
                        <a:ln>
                          <a:noFill/>
                        </a:ln>
                        <a:solidFill>
                          <a:schemeClr val="tx1"/>
                        </a:solidFill>
                        <a:effectLst/>
                        <a:latin typeface="+mn-lt"/>
                      </a:endParaRPr>
                    </a:p>
                  </a:txBody>
                  <a:tcPr>
                    <a:lnL w="12700" cmpd="sng">
                      <a:noFill/>
                    </a:lnL>
                    <a:lnR w="12700" cmpd="sng">
                      <a:noFill/>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037998"/>
                  </a:ext>
                </a:extLst>
              </a:tr>
            </a:tbl>
          </a:graphicData>
        </a:graphic>
      </p:graphicFrame>
      <p:graphicFrame>
        <p:nvGraphicFramePr>
          <p:cNvPr id="28" name="Tabel 26">
            <a:extLst>
              <a:ext uri="{FF2B5EF4-FFF2-40B4-BE49-F238E27FC236}">
                <a16:creationId xmlns:a16="http://schemas.microsoft.com/office/drawing/2014/main" id="{E4F78708-3F16-41D3-9C8E-2D04611308FD}"/>
              </a:ext>
            </a:extLst>
          </p:cNvPr>
          <p:cNvGraphicFramePr>
            <a:graphicFrameLocks noGrp="1"/>
          </p:cNvGraphicFramePr>
          <p:nvPr>
            <p:extLst>
              <p:ext uri="{D42A27DB-BD31-4B8C-83A1-F6EECF244321}">
                <p14:modId xmlns:p14="http://schemas.microsoft.com/office/powerpoint/2010/main" val="3194821263"/>
              </p:ext>
            </p:extLst>
          </p:nvPr>
        </p:nvGraphicFramePr>
        <p:xfrm>
          <a:off x="6293671" y="3612958"/>
          <a:ext cx="5193280" cy="1042881"/>
        </p:xfrm>
        <a:graphic>
          <a:graphicData uri="http://schemas.openxmlformats.org/drawingml/2006/table">
            <a:tbl>
              <a:tblPr firstRow="1" bandRow="1">
                <a:tableStyleId>{5C22544A-7EE6-4342-B048-85BDC9FD1C3A}</a:tableStyleId>
              </a:tblPr>
              <a:tblGrid>
                <a:gridCol w="5193280">
                  <a:extLst>
                    <a:ext uri="{9D8B030D-6E8A-4147-A177-3AD203B41FA5}">
                      <a16:colId xmlns:a16="http://schemas.microsoft.com/office/drawing/2014/main" val="2062439059"/>
                    </a:ext>
                  </a:extLst>
                </a:gridCol>
              </a:tblGrid>
              <a:tr h="289689">
                <a:tc>
                  <a:txBody>
                    <a:bodyPr/>
                    <a:lstStyle/>
                    <a:p>
                      <a:pPr marL="0" indent="0">
                        <a:buFont typeface="Arial" panose="020B0604020202020204" pitchFamily="34" charset="0"/>
                        <a:buNone/>
                      </a:pPr>
                      <a:r>
                        <a:rPr lang="da-DK" sz="1200" b="1" cap="none" spc="0" dirty="0">
                          <a:ln>
                            <a:noFill/>
                          </a:ln>
                          <a:solidFill>
                            <a:schemeClr val="bg1"/>
                          </a:solidFill>
                          <a:effectLst/>
                        </a:rPr>
                        <a:t>Beslutninger</a:t>
                      </a: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44454058"/>
                  </a:ext>
                </a:extLst>
              </a:tr>
              <a:tr h="753192">
                <a:tc>
                  <a:txBody>
                    <a:bodyPr/>
                    <a:lstStyle/>
                    <a:p>
                      <a:pPr marL="171450" indent="-171450">
                        <a:buFont typeface="Arial" panose="020B0604020202020204" pitchFamily="34" charset="0"/>
                        <a:buChar char="•"/>
                      </a:pPr>
                      <a:r>
                        <a:rPr lang="da-DK" sz="1000" b="0" cap="none" spc="0" dirty="0">
                          <a:ln>
                            <a:noFill/>
                          </a:ln>
                          <a:solidFill>
                            <a:schemeClr val="bg1"/>
                          </a:solidFill>
                          <a:effectLst/>
                        </a:rPr>
                        <a:t>Roller, rettigheder og opgaver ift. Digital Post fremadrettet</a:t>
                      </a:r>
                    </a:p>
                    <a:p>
                      <a:pPr marL="171450" indent="-171450">
                        <a:buFont typeface="Arial" panose="020B0604020202020204" pitchFamily="34" charset="0"/>
                        <a:buChar char="•"/>
                      </a:pPr>
                      <a:r>
                        <a:rPr lang="da-DK" sz="1000" b="0" cap="none" spc="0" dirty="0">
                          <a:ln>
                            <a:noFill/>
                          </a:ln>
                          <a:solidFill>
                            <a:schemeClr val="bg1"/>
                          </a:solidFill>
                          <a:effectLst/>
                        </a:rPr>
                        <a:t>Udpegning af forretningsejer/forretningsansvarlig (underskriver tilslutningsaftale)</a:t>
                      </a:r>
                    </a:p>
                    <a:p>
                      <a:pPr marL="171450" indent="-171450">
                        <a:buFont typeface="Arial" panose="020B0604020202020204" pitchFamily="34" charset="0"/>
                        <a:buChar char="•"/>
                      </a:pPr>
                      <a:r>
                        <a:rPr lang="da-DK" sz="1000" b="0" cap="none" spc="0" dirty="0">
                          <a:ln>
                            <a:noFill/>
                          </a:ln>
                          <a:solidFill>
                            <a:schemeClr val="bg1"/>
                          </a:solidFill>
                          <a:effectLst/>
                        </a:rPr>
                        <a:t>Udpegning af kontaktpersoner per modtager- og afsendersystem (bruges til systemoprettelse i Administrativ Adgang)</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188037998"/>
                  </a:ext>
                </a:extLst>
              </a:tr>
            </a:tbl>
          </a:graphicData>
        </a:graphic>
      </p:graphicFrame>
      <p:grpSp>
        <p:nvGrpSpPr>
          <p:cNvPr id="15" name="Gruppe 14">
            <a:extLst>
              <a:ext uri="{FF2B5EF4-FFF2-40B4-BE49-F238E27FC236}">
                <a16:creationId xmlns:a16="http://schemas.microsoft.com/office/drawing/2014/main" id="{B351B286-1D13-43AC-B0B1-2D7A057C0EC0}"/>
              </a:ext>
            </a:extLst>
          </p:cNvPr>
          <p:cNvGrpSpPr/>
          <p:nvPr/>
        </p:nvGrpSpPr>
        <p:grpSpPr>
          <a:xfrm>
            <a:off x="6312024" y="1798519"/>
            <a:ext cx="5184576" cy="237549"/>
            <a:chOff x="839416" y="4149080"/>
            <a:chExt cx="5184576" cy="237549"/>
          </a:xfrm>
        </p:grpSpPr>
        <p:sp>
          <p:nvSpPr>
            <p:cNvPr id="13" name="Ellipse 12">
              <a:extLst>
                <a:ext uri="{FF2B5EF4-FFF2-40B4-BE49-F238E27FC236}">
                  <a16:creationId xmlns:a16="http://schemas.microsoft.com/office/drawing/2014/main" id="{32C011AF-EA5E-4BD7-A72C-7CD7BDDAE54F}"/>
                </a:ext>
              </a:extLst>
            </p:cNvPr>
            <p:cNvSpPr/>
            <p:nvPr/>
          </p:nvSpPr>
          <p:spPr bwMode="auto">
            <a:xfrm>
              <a:off x="839416" y="4149080"/>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14" name="Tekstfelt 13">
              <a:extLst>
                <a:ext uri="{FF2B5EF4-FFF2-40B4-BE49-F238E27FC236}">
                  <a16:creationId xmlns:a16="http://schemas.microsoft.com/office/drawing/2014/main" id="{842607C8-8DEE-42C6-A6D4-81E90CDBDAFA}"/>
                </a:ext>
              </a:extLst>
            </p:cNvPr>
            <p:cNvSpPr txBox="1"/>
            <p:nvPr/>
          </p:nvSpPr>
          <p:spPr>
            <a:xfrm>
              <a:off x="1136151" y="4170605"/>
              <a:ext cx="4887841" cy="216024"/>
            </a:xfrm>
            <a:prstGeom prst="rect">
              <a:avLst/>
            </a:prstGeom>
            <a:noFill/>
          </p:spPr>
          <p:txBody>
            <a:bodyPr wrap="square" lIns="0" tIns="0" rIns="0" bIns="0" rtlCol="0">
              <a:noAutofit/>
            </a:bodyPr>
            <a:lstStyle/>
            <a:p>
              <a:pPr>
                <a:lnSpc>
                  <a:spcPct val="100000"/>
                </a:lnSpc>
                <a:spcBef>
                  <a:spcPts val="1100"/>
                </a:spcBef>
              </a:pPr>
              <a:r>
                <a:rPr lang="da-DK" sz="1000"/>
                <a:t>Hvem har hvilke roller, rettigheder og opgaver ift. Digital Post i dag?</a:t>
              </a:r>
            </a:p>
          </p:txBody>
        </p:sp>
      </p:grpSp>
      <p:grpSp>
        <p:nvGrpSpPr>
          <p:cNvPr id="19" name="Gruppe 18">
            <a:extLst>
              <a:ext uri="{FF2B5EF4-FFF2-40B4-BE49-F238E27FC236}">
                <a16:creationId xmlns:a16="http://schemas.microsoft.com/office/drawing/2014/main" id="{D90436CE-0643-4DB7-A6E0-01709B8802E6}"/>
              </a:ext>
            </a:extLst>
          </p:cNvPr>
          <p:cNvGrpSpPr/>
          <p:nvPr/>
        </p:nvGrpSpPr>
        <p:grpSpPr>
          <a:xfrm>
            <a:off x="6312024" y="2098856"/>
            <a:ext cx="5184576" cy="240099"/>
            <a:chOff x="839416" y="3932754"/>
            <a:chExt cx="5184576" cy="240099"/>
          </a:xfrm>
        </p:grpSpPr>
        <p:sp>
          <p:nvSpPr>
            <p:cNvPr id="20" name="Ellipse 19">
              <a:extLst>
                <a:ext uri="{FF2B5EF4-FFF2-40B4-BE49-F238E27FC236}">
                  <a16:creationId xmlns:a16="http://schemas.microsoft.com/office/drawing/2014/main" id="{5406F63C-9C71-487B-8829-40AD93BC73D9}"/>
                </a:ext>
              </a:extLst>
            </p:cNvPr>
            <p:cNvSpPr/>
            <p:nvPr/>
          </p:nvSpPr>
          <p:spPr bwMode="auto">
            <a:xfrm>
              <a:off x="839416" y="3932754"/>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21" name="Tekstfelt 20">
              <a:extLst>
                <a:ext uri="{FF2B5EF4-FFF2-40B4-BE49-F238E27FC236}">
                  <a16:creationId xmlns:a16="http://schemas.microsoft.com/office/drawing/2014/main" id="{6679D842-7FAB-4836-B8BC-9BA980642AD0}"/>
                </a:ext>
              </a:extLst>
            </p:cNvPr>
            <p:cNvSpPr txBox="1"/>
            <p:nvPr/>
          </p:nvSpPr>
          <p:spPr>
            <a:xfrm>
              <a:off x="1136151" y="3956829"/>
              <a:ext cx="4887841" cy="216024"/>
            </a:xfrm>
            <a:prstGeom prst="rect">
              <a:avLst/>
            </a:prstGeom>
            <a:noFill/>
          </p:spPr>
          <p:txBody>
            <a:bodyPr wrap="square" lIns="0" tIns="0" rIns="0" bIns="0" rtlCol="0">
              <a:noAutofit/>
            </a:bodyPr>
            <a:lstStyle/>
            <a:p>
              <a:pPr>
                <a:lnSpc>
                  <a:spcPct val="100000"/>
                </a:lnSpc>
                <a:spcBef>
                  <a:spcPts val="1100"/>
                </a:spcBef>
              </a:pPr>
              <a:r>
                <a:rPr lang="da-DK" sz="1000"/>
                <a:t>Hvem skal have hvilke roller, rettigheder og opgaver ift. Digital Post fremadrettet? </a:t>
              </a:r>
            </a:p>
          </p:txBody>
        </p:sp>
      </p:grpSp>
      <p:grpSp>
        <p:nvGrpSpPr>
          <p:cNvPr id="3" name="Gruppe 2">
            <a:extLst>
              <a:ext uri="{FF2B5EF4-FFF2-40B4-BE49-F238E27FC236}">
                <a16:creationId xmlns:a16="http://schemas.microsoft.com/office/drawing/2014/main" id="{E7E269D7-EB73-408B-B171-FFCD70F8308B}"/>
              </a:ext>
            </a:extLst>
          </p:cNvPr>
          <p:cNvGrpSpPr/>
          <p:nvPr/>
        </p:nvGrpSpPr>
        <p:grpSpPr>
          <a:xfrm>
            <a:off x="6312024" y="2420043"/>
            <a:ext cx="5184576" cy="235874"/>
            <a:chOff x="6312024" y="2768954"/>
            <a:chExt cx="5184576" cy="235874"/>
          </a:xfrm>
        </p:grpSpPr>
        <p:sp>
          <p:nvSpPr>
            <p:cNvPr id="29" name="Ellipse 28">
              <a:extLst>
                <a:ext uri="{FF2B5EF4-FFF2-40B4-BE49-F238E27FC236}">
                  <a16:creationId xmlns:a16="http://schemas.microsoft.com/office/drawing/2014/main" id="{DE049242-D866-42B2-94CD-E9F0F4F6AF60}"/>
                </a:ext>
              </a:extLst>
            </p:cNvPr>
            <p:cNvSpPr/>
            <p:nvPr/>
          </p:nvSpPr>
          <p:spPr bwMode="auto">
            <a:xfrm>
              <a:off x="6312024" y="2768954"/>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0" name="Tekstfelt 29">
              <a:extLst>
                <a:ext uri="{FF2B5EF4-FFF2-40B4-BE49-F238E27FC236}">
                  <a16:creationId xmlns:a16="http://schemas.microsoft.com/office/drawing/2014/main" id="{3CEACDA8-3518-40B9-9A2F-92D7F89FDA36}"/>
                </a:ext>
              </a:extLst>
            </p:cNvPr>
            <p:cNvSpPr txBox="1"/>
            <p:nvPr/>
          </p:nvSpPr>
          <p:spPr>
            <a:xfrm>
              <a:off x="6608759" y="2788804"/>
              <a:ext cx="4887841" cy="216024"/>
            </a:xfrm>
            <a:prstGeom prst="rect">
              <a:avLst/>
            </a:prstGeom>
            <a:noFill/>
          </p:spPr>
          <p:txBody>
            <a:bodyPr wrap="square" lIns="0" tIns="0" rIns="0" bIns="0" rtlCol="0">
              <a:noAutofit/>
            </a:bodyPr>
            <a:lstStyle/>
            <a:p>
              <a:pPr>
                <a:lnSpc>
                  <a:spcPct val="100000"/>
                </a:lnSpc>
                <a:spcBef>
                  <a:spcPts val="1100"/>
                </a:spcBef>
              </a:pPr>
              <a:r>
                <a:rPr lang="da-DK" sz="1000"/>
                <a:t>Hvilke muligheder skal ibrugtages ift. roller og rettigheder i den nye løsning?</a:t>
              </a:r>
            </a:p>
          </p:txBody>
        </p:sp>
      </p:grpSp>
      <p:grpSp>
        <p:nvGrpSpPr>
          <p:cNvPr id="8" name="Gruppe 7">
            <a:extLst>
              <a:ext uri="{FF2B5EF4-FFF2-40B4-BE49-F238E27FC236}">
                <a16:creationId xmlns:a16="http://schemas.microsoft.com/office/drawing/2014/main" id="{41E89B0D-E0F3-43D8-9AE9-1250F586414E}"/>
              </a:ext>
            </a:extLst>
          </p:cNvPr>
          <p:cNvGrpSpPr/>
          <p:nvPr/>
        </p:nvGrpSpPr>
        <p:grpSpPr>
          <a:xfrm>
            <a:off x="6312024" y="2735267"/>
            <a:ext cx="5184576" cy="235944"/>
            <a:chOff x="6314455" y="3037808"/>
            <a:chExt cx="5184576" cy="235944"/>
          </a:xfrm>
        </p:grpSpPr>
        <p:sp>
          <p:nvSpPr>
            <p:cNvPr id="31" name="Ellipse 30">
              <a:extLst>
                <a:ext uri="{FF2B5EF4-FFF2-40B4-BE49-F238E27FC236}">
                  <a16:creationId xmlns:a16="http://schemas.microsoft.com/office/drawing/2014/main" id="{EA450C5B-8A6F-4DAF-B897-BD58A1A3F802}"/>
                </a:ext>
              </a:extLst>
            </p:cNvPr>
            <p:cNvSpPr/>
            <p:nvPr/>
          </p:nvSpPr>
          <p:spPr bwMode="auto">
            <a:xfrm>
              <a:off x="6314455" y="3037808"/>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2" name="Tekstfelt 31">
              <a:extLst>
                <a:ext uri="{FF2B5EF4-FFF2-40B4-BE49-F238E27FC236}">
                  <a16:creationId xmlns:a16="http://schemas.microsoft.com/office/drawing/2014/main" id="{0D92B79C-64AD-4166-8755-275748284512}"/>
                </a:ext>
              </a:extLst>
            </p:cNvPr>
            <p:cNvSpPr txBox="1"/>
            <p:nvPr/>
          </p:nvSpPr>
          <p:spPr>
            <a:xfrm>
              <a:off x="6611190" y="3057728"/>
              <a:ext cx="4887841" cy="216024"/>
            </a:xfrm>
            <a:prstGeom prst="rect">
              <a:avLst/>
            </a:prstGeom>
            <a:noFill/>
          </p:spPr>
          <p:txBody>
            <a:bodyPr wrap="square" lIns="0" tIns="0" rIns="0" bIns="0" rtlCol="0">
              <a:noAutofit/>
            </a:bodyPr>
            <a:lstStyle/>
            <a:p>
              <a:pPr>
                <a:lnSpc>
                  <a:spcPct val="100000"/>
                </a:lnSpc>
                <a:spcBef>
                  <a:spcPts val="1100"/>
                </a:spcBef>
              </a:pPr>
              <a:r>
                <a:rPr lang="da-DK" sz="1000"/>
                <a:t>Giver den nye løsning anledning til generel oprydning ift. roller og rettigheder?</a:t>
              </a:r>
            </a:p>
          </p:txBody>
        </p:sp>
      </p:grpSp>
      <p:grpSp>
        <p:nvGrpSpPr>
          <p:cNvPr id="23" name="Gruppe 22">
            <a:extLst>
              <a:ext uri="{FF2B5EF4-FFF2-40B4-BE49-F238E27FC236}">
                <a16:creationId xmlns:a16="http://schemas.microsoft.com/office/drawing/2014/main" id="{3EDBFE5C-9F14-41CB-868C-EDE238CDDBDB}"/>
              </a:ext>
            </a:extLst>
          </p:cNvPr>
          <p:cNvGrpSpPr/>
          <p:nvPr/>
        </p:nvGrpSpPr>
        <p:grpSpPr>
          <a:xfrm>
            <a:off x="6312024" y="3050491"/>
            <a:ext cx="5187394" cy="233150"/>
            <a:chOff x="6311637" y="3337933"/>
            <a:chExt cx="5187394" cy="233150"/>
          </a:xfrm>
        </p:grpSpPr>
        <p:sp>
          <p:nvSpPr>
            <p:cNvPr id="24" name="Ellipse 23">
              <a:extLst>
                <a:ext uri="{FF2B5EF4-FFF2-40B4-BE49-F238E27FC236}">
                  <a16:creationId xmlns:a16="http://schemas.microsoft.com/office/drawing/2014/main" id="{8D82E650-BB76-42FF-88D0-1B57B5EA62B1}"/>
                </a:ext>
              </a:extLst>
            </p:cNvPr>
            <p:cNvSpPr/>
            <p:nvPr/>
          </p:nvSpPr>
          <p:spPr bwMode="auto">
            <a:xfrm>
              <a:off x="6311637" y="3337933"/>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25" name="Tekstfelt 24">
              <a:extLst>
                <a:ext uri="{FF2B5EF4-FFF2-40B4-BE49-F238E27FC236}">
                  <a16:creationId xmlns:a16="http://schemas.microsoft.com/office/drawing/2014/main" id="{BBD8B15D-9F40-4668-942C-A1A317884CE7}"/>
                </a:ext>
              </a:extLst>
            </p:cNvPr>
            <p:cNvSpPr txBox="1"/>
            <p:nvPr/>
          </p:nvSpPr>
          <p:spPr>
            <a:xfrm>
              <a:off x="6611190" y="3355059"/>
              <a:ext cx="4887841" cy="216024"/>
            </a:xfrm>
            <a:prstGeom prst="rect">
              <a:avLst/>
            </a:prstGeom>
            <a:noFill/>
          </p:spPr>
          <p:txBody>
            <a:bodyPr wrap="square" lIns="0" tIns="0" rIns="0" bIns="0" rtlCol="0">
              <a:noAutofit/>
            </a:bodyPr>
            <a:lstStyle/>
            <a:p>
              <a:pPr>
                <a:lnSpc>
                  <a:spcPct val="100000"/>
                </a:lnSpc>
                <a:spcBef>
                  <a:spcPts val="1100"/>
                </a:spcBef>
              </a:pPr>
              <a:r>
                <a:rPr lang="da-DK" sz="1000" dirty="0"/>
                <a:t>Hvem skal underskrive tilslutningsaftalen (forretningsejer/forretningsansvarlig)?</a:t>
              </a:r>
            </a:p>
          </p:txBody>
        </p:sp>
      </p:grpSp>
      <p:graphicFrame>
        <p:nvGraphicFramePr>
          <p:cNvPr id="22" name="Tabel 26">
            <a:extLst>
              <a:ext uri="{FF2B5EF4-FFF2-40B4-BE49-F238E27FC236}">
                <a16:creationId xmlns:a16="http://schemas.microsoft.com/office/drawing/2014/main" id="{DA86DB0C-2A84-4C93-A871-94D65EAAF641}"/>
              </a:ext>
            </a:extLst>
          </p:cNvPr>
          <p:cNvGraphicFramePr>
            <a:graphicFrameLocks noGrp="1"/>
          </p:cNvGraphicFramePr>
          <p:nvPr>
            <p:extLst>
              <p:ext uri="{D42A27DB-BD31-4B8C-83A1-F6EECF244321}">
                <p14:modId xmlns:p14="http://schemas.microsoft.com/office/powerpoint/2010/main" val="1198004725"/>
              </p:ext>
            </p:extLst>
          </p:nvPr>
        </p:nvGraphicFramePr>
        <p:xfrm>
          <a:off x="6293671" y="1441261"/>
          <a:ext cx="5193280" cy="274320"/>
        </p:xfrm>
        <a:graphic>
          <a:graphicData uri="http://schemas.openxmlformats.org/drawingml/2006/table">
            <a:tbl>
              <a:tblPr firstRow="1" bandRow="1">
                <a:tableStyleId>{5C22544A-7EE6-4342-B048-85BDC9FD1C3A}</a:tableStyleId>
              </a:tblPr>
              <a:tblGrid>
                <a:gridCol w="5193280">
                  <a:extLst>
                    <a:ext uri="{9D8B030D-6E8A-4147-A177-3AD203B41FA5}">
                      <a16:colId xmlns:a16="http://schemas.microsoft.com/office/drawing/2014/main" val="2062439059"/>
                    </a:ext>
                  </a:extLst>
                </a:gridCol>
              </a:tblGrid>
              <a:tr h="244800">
                <a:tc>
                  <a:txBody>
                    <a:bodyPr/>
                    <a:lstStyle/>
                    <a:p>
                      <a:r>
                        <a:rPr lang="da-DK" sz="1200" b="1" cap="none" spc="0" dirty="0">
                          <a:ln>
                            <a:noFill/>
                          </a:ln>
                          <a:solidFill>
                            <a:schemeClr val="tx1"/>
                          </a:solidFill>
                          <a:effectLst/>
                        </a:rPr>
                        <a:t>Refleksionsspørgsmål</a:t>
                      </a: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685668"/>
                  </a:ext>
                </a:extLst>
              </a:tr>
            </a:tbl>
          </a:graphicData>
        </a:graphic>
      </p:graphicFrame>
      <p:graphicFrame>
        <p:nvGraphicFramePr>
          <p:cNvPr id="33" name="Tabel 32">
            <a:extLst>
              <a:ext uri="{FF2B5EF4-FFF2-40B4-BE49-F238E27FC236}">
                <a16:creationId xmlns:a16="http://schemas.microsoft.com/office/drawing/2014/main" id="{3E1FA645-BBA1-4A9C-93C1-F204B82F3821}"/>
              </a:ext>
            </a:extLst>
          </p:cNvPr>
          <p:cNvGraphicFramePr>
            <a:graphicFrameLocks noGrp="1"/>
          </p:cNvGraphicFramePr>
          <p:nvPr>
            <p:extLst>
              <p:ext uri="{D42A27DB-BD31-4B8C-83A1-F6EECF244321}">
                <p14:modId xmlns:p14="http://schemas.microsoft.com/office/powerpoint/2010/main" val="654337996"/>
              </p:ext>
            </p:extLst>
          </p:nvPr>
        </p:nvGraphicFramePr>
        <p:xfrm>
          <a:off x="6293671" y="4784613"/>
          <a:ext cx="5193280" cy="588267"/>
        </p:xfrm>
        <a:graphic>
          <a:graphicData uri="http://schemas.openxmlformats.org/drawingml/2006/table">
            <a:tbl>
              <a:tblPr firstRow="1" bandRow="1">
                <a:tableStyleId>{5C22544A-7EE6-4342-B048-85BDC9FD1C3A}</a:tableStyleId>
              </a:tblPr>
              <a:tblGrid>
                <a:gridCol w="2596640">
                  <a:extLst>
                    <a:ext uri="{9D8B030D-6E8A-4147-A177-3AD203B41FA5}">
                      <a16:colId xmlns:a16="http://schemas.microsoft.com/office/drawing/2014/main" val="2062439059"/>
                    </a:ext>
                  </a:extLst>
                </a:gridCol>
                <a:gridCol w="2596640">
                  <a:extLst>
                    <a:ext uri="{9D8B030D-6E8A-4147-A177-3AD203B41FA5}">
                      <a16:colId xmlns:a16="http://schemas.microsoft.com/office/drawing/2014/main" val="821900373"/>
                    </a:ext>
                  </a:extLst>
                </a:gridCol>
              </a:tblGrid>
              <a:tr h="0">
                <a:tc>
                  <a:txBody>
                    <a:bodyPr/>
                    <a:lstStyle/>
                    <a:p>
                      <a:r>
                        <a:rPr lang="da-DK" sz="1200" b="1" u="none" cap="none" spc="0" dirty="0">
                          <a:ln>
                            <a:noFill/>
                          </a:ln>
                          <a:solidFill>
                            <a:schemeClr val="tx1"/>
                          </a:solidFill>
                          <a:effectLst/>
                        </a:rPr>
                        <a:t>Opgavepakke med beslutning</a:t>
                      </a:r>
                    </a:p>
                  </a:txBody>
                  <a:tcPr>
                    <a:lnL w="12700" cmpd="sng">
                      <a:noFill/>
                    </a:lnL>
                    <a:lnR w="12700" cap="flat" cmpd="sng" algn="ctr">
                      <a:solidFill>
                        <a:schemeClr val="tx2"/>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200" b="1" u="none" cap="none" spc="0" dirty="0">
                          <a:ln>
                            <a:noFill/>
                          </a:ln>
                          <a:solidFill>
                            <a:schemeClr val="tx1"/>
                          </a:solidFill>
                          <a:effectLst/>
                        </a:rPr>
                        <a:t>Øvrige afhængigheder</a:t>
                      </a:r>
                    </a:p>
                  </a:txBody>
                  <a:tcPr>
                    <a:lnL w="12700" cap="flat" cmpd="sng" algn="ctr">
                      <a:solidFill>
                        <a:schemeClr val="tx2"/>
                      </a:solid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685668"/>
                  </a:ext>
                </a:extLst>
              </a:tr>
              <a:tr h="313947">
                <a:tc>
                  <a:txBody>
                    <a:bodyPr/>
                    <a:lstStyle/>
                    <a:p>
                      <a:r>
                        <a:rPr lang="da-DK" sz="1000" b="0" u="none" cap="none" spc="0" dirty="0">
                          <a:ln>
                            <a:noFill/>
                          </a:ln>
                          <a:solidFill>
                            <a:schemeClr val="tx1"/>
                          </a:solidFill>
                          <a:effectLst/>
                        </a:rPr>
                        <a:t>Opgavepakke 6 – Roller og rettigheder</a:t>
                      </a:r>
                    </a:p>
                  </a:txBody>
                  <a:tcPr>
                    <a:lnL w="12700" cmpd="sng">
                      <a:noFill/>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000" b="0" cap="none" spc="0" dirty="0">
                          <a:ln>
                            <a:noFill/>
                          </a:ln>
                          <a:solidFill>
                            <a:schemeClr val="tx1"/>
                          </a:solidFill>
                          <a:effectLst/>
                        </a:rPr>
                        <a:t>Opgavepakke 7 – Opsætning og tilslutning</a:t>
                      </a:r>
                    </a:p>
                  </a:txBody>
                  <a:tcPr>
                    <a:lnL w="12700" cap="flat" cmpd="sng" algn="ctr">
                      <a:solidFill>
                        <a:schemeClr val="tx2"/>
                      </a:solidFill>
                      <a:prstDash val="solid"/>
                      <a:round/>
                      <a:headEnd type="none" w="med" len="med"/>
                      <a:tailEnd type="none" w="med" len="med"/>
                    </a:lnL>
                    <a:lnR w="12700" cmpd="sng">
                      <a:noFill/>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037998"/>
                  </a:ext>
                </a:extLst>
              </a:tr>
            </a:tbl>
          </a:graphicData>
        </a:graphic>
      </p:graphicFrame>
      <p:sp>
        <p:nvSpPr>
          <p:cNvPr id="6" name="Rektangel 5">
            <a:extLst>
              <a:ext uri="{FF2B5EF4-FFF2-40B4-BE49-F238E27FC236}">
                <a16:creationId xmlns:a16="http://schemas.microsoft.com/office/drawing/2014/main" id="{AEE5A2A3-DC71-448F-BCCD-8B28800E3A01}"/>
              </a:ext>
            </a:extLst>
          </p:cNvPr>
          <p:cNvSpPr/>
          <p:nvPr/>
        </p:nvSpPr>
        <p:spPr bwMode="auto">
          <a:xfrm>
            <a:off x="6293671" y="7507229"/>
            <a:ext cx="1626782" cy="434648"/>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800" b="0" i="0" u="none" strike="noStrike" cap="none" normalizeH="0" baseline="0" dirty="0">
                <a:ln>
                  <a:noFill/>
                </a:ln>
                <a:solidFill>
                  <a:schemeClr val="bg1"/>
                </a:solidFill>
                <a:effectLst/>
                <a:latin typeface="Arial" charset="0"/>
              </a:rPr>
              <a:t>Fra kommunikationspakken</a:t>
            </a:r>
          </a:p>
        </p:txBody>
      </p:sp>
    </p:spTree>
    <p:extLst>
      <p:ext uri="{BB962C8B-B14F-4D97-AF65-F5344CB8AC3E}">
        <p14:creationId xmlns:p14="http://schemas.microsoft.com/office/powerpoint/2010/main" val="262442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11262D-576D-4E49-995A-C2E6485902E5}"/>
              </a:ext>
            </a:extLst>
          </p:cNvPr>
          <p:cNvSpPr>
            <a:spLocks noGrp="1"/>
          </p:cNvSpPr>
          <p:nvPr>
            <p:ph type="title"/>
          </p:nvPr>
        </p:nvSpPr>
        <p:spPr/>
        <p:txBody>
          <a:bodyPr/>
          <a:lstStyle/>
          <a:p>
            <a:r>
              <a:rPr lang="da-DK" dirty="0"/>
              <a:t>Emne 6: Test</a:t>
            </a:r>
          </a:p>
        </p:txBody>
      </p:sp>
      <p:graphicFrame>
        <p:nvGraphicFramePr>
          <p:cNvPr id="26" name="Tabel 26">
            <a:extLst>
              <a:ext uri="{FF2B5EF4-FFF2-40B4-BE49-F238E27FC236}">
                <a16:creationId xmlns:a16="http://schemas.microsoft.com/office/drawing/2014/main" id="{52D3866F-5086-4A9F-A466-711F3D53FA8E}"/>
              </a:ext>
            </a:extLst>
          </p:cNvPr>
          <p:cNvGraphicFramePr>
            <a:graphicFrameLocks noGrp="1"/>
          </p:cNvGraphicFramePr>
          <p:nvPr>
            <p:extLst>
              <p:ext uri="{D42A27DB-BD31-4B8C-83A1-F6EECF244321}">
                <p14:modId xmlns:p14="http://schemas.microsoft.com/office/powerpoint/2010/main" val="1525286481"/>
              </p:ext>
            </p:extLst>
          </p:nvPr>
        </p:nvGraphicFramePr>
        <p:xfrm>
          <a:off x="704851" y="1436112"/>
          <a:ext cx="5193280" cy="2804160"/>
        </p:xfrm>
        <a:graphic>
          <a:graphicData uri="http://schemas.openxmlformats.org/drawingml/2006/table">
            <a:tbl>
              <a:tblPr firstRow="1" bandRow="1">
                <a:tableStyleId>{5C22544A-7EE6-4342-B048-85BDC9FD1C3A}</a:tableStyleId>
              </a:tblPr>
              <a:tblGrid>
                <a:gridCol w="5193280">
                  <a:extLst>
                    <a:ext uri="{9D8B030D-6E8A-4147-A177-3AD203B41FA5}">
                      <a16:colId xmlns:a16="http://schemas.microsoft.com/office/drawing/2014/main" val="2062439059"/>
                    </a:ext>
                  </a:extLst>
                </a:gridCol>
              </a:tblGrid>
              <a:tr h="0">
                <a:tc>
                  <a:txBody>
                    <a:bodyPr/>
                    <a:lstStyle/>
                    <a:p>
                      <a:r>
                        <a:rPr lang="da-DK" sz="1200" b="1" cap="none" spc="0" dirty="0">
                          <a:ln>
                            <a:noFill/>
                          </a:ln>
                          <a:solidFill>
                            <a:schemeClr val="tx1"/>
                          </a:solidFill>
                          <a:effectLst/>
                          <a:latin typeface="+mj-lt"/>
                        </a:rPr>
                        <a:t>Baggrund</a:t>
                      </a: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685668"/>
                  </a:ext>
                </a:extLst>
              </a:tr>
              <a:tr h="2025678">
                <a:tc>
                  <a:txBody>
                    <a:bodyPr/>
                    <a:lstStyle/>
                    <a:p>
                      <a:r>
                        <a:rPr lang="da-DK" sz="1000" b="0" cap="none" spc="0" dirty="0">
                          <a:ln>
                            <a:noFill/>
                          </a:ln>
                          <a:solidFill>
                            <a:schemeClr val="tx1"/>
                          </a:solidFill>
                          <a:effectLst/>
                          <a:latin typeface="+mj-lt"/>
                          <a:ea typeface="Verdana"/>
                          <a:cs typeface="Verdana"/>
                        </a:rPr>
                        <a:t>En stor del af opgaven i forbindelse med overgangen til den nye løsning vedrører at få omlagt jeres eksisterende systemer til at kunne sende og modtage post. I den forbindelse skal I beslutte, hvordan I i samarbejde med jeres leverandør sikrer, at jeres systemer er klar til go-live. En del af dette vedrøre beslutning om hvilken teststrategi, der er relevant i jeres myndighed, og hvordan I vil gribe det an. </a:t>
                      </a:r>
                    </a:p>
                    <a:p>
                      <a:endParaRPr lang="da-DK" sz="1000" b="0" cap="none" spc="0" dirty="0">
                        <a:ln>
                          <a:noFill/>
                        </a:ln>
                        <a:solidFill>
                          <a:schemeClr val="tx1"/>
                        </a:solidFill>
                        <a:effectLst/>
                        <a:latin typeface="+mj-lt"/>
                        <a:ea typeface="Verdana"/>
                        <a:cs typeface="Verdana"/>
                      </a:endParaRPr>
                    </a:p>
                    <a:p>
                      <a:r>
                        <a:rPr lang="da-DK" sz="1000" b="0" cap="none" spc="0" dirty="0">
                          <a:ln>
                            <a:noFill/>
                          </a:ln>
                          <a:solidFill>
                            <a:schemeClr val="tx1"/>
                          </a:solidFill>
                          <a:effectLst/>
                          <a:latin typeface="+mj-lt"/>
                          <a:ea typeface="Verdana"/>
                          <a:cs typeface="Verdana"/>
                        </a:rPr>
                        <a:t>Strategi og plan for test vil afhænge af den praksis, system set-up og leverandøraftaler, som den enkelte myndighed har. Nogle myndigheder og leverandører vil råde over testsystemer og veldefinerede testprincipper og vil selv håndtere testforløbet, mens andre vil have aftaler med leverandøren af systemet, som sikrer, at testaktiviteter i forbindelse med overgang til den nye løsning varetages delvist eller helt af leverandøren </a:t>
                      </a:r>
                    </a:p>
                    <a:p>
                      <a:endParaRPr lang="da-DK" sz="1000" b="0" cap="none" spc="0" dirty="0">
                        <a:ln>
                          <a:noFill/>
                        </a:ln>
                        <a:solidFill>
                          <a:schemeClr val="tx1"/>
                        </a:solidFill>
                        <a:effectLst/>
                        <a:latin typeface="+mj-lt"/>
                        <a:ea typeface="Verdana"/>
                        <a:cs typeface="Verdana"/>
                      </a:endParaRPr>
                    </a:p>
                    <a:p>
                      <a:r>
                        <a:rPr lang="da-DK" sz="1000" b="0" cap="none" spc="0" dirty="0">
                          <a:ln>
                            <a:noFill/>
                          </a:ln>
                          <a:solidFill>
                            <a:schemeClr val="tx1"/>
                          </a:solidFill>
                          <a:effectLst/>
                          <a:latin typeface="+mj-lt"/>
                          <a:ea typeface="Verdana"/>
                          <a:cs typeface="Verdana"/>
                        </a:rPr>
                        <a:t>Uanset hvordan testforløbet bedst gribes an hos jer, vil det være en god idé at reflektere over ressourceforbrug versus kritikalitet af de forskellige systemer, integrationer, der testes samt </a:t>
                      </a:r>
                      <a:r>
                        <a:rPr lang="da-DK" sz="1000" b="0" kern="1200" cap="none" spc="0" dirty="0">
                          <a:ln>
                            <a:noFill/>
                          </a:ln>
                          <a:solidFill>
                            <a:schemeClr val="tx1"/>
                          </a:solidFill>
                          <a:effectLst/>
                          <a:latin typeface="+mn-lt"/>
                          <a:ea typeface="Verdana"/>
                          <a:cs typeface="Verdana"/>
                        </a:rPr>
                        <a:t>ansvarsdeling med leverandøren mv</a:t>
                      </a:r>
                      <a:r>
                        <a:rPr lang="da-DK" sz="1000" b="0" cap="none" spc="0" dirty="0">
                          <a:ln>
                            <a:noFill/>
                          </a:ln>
                          <a:solidFill>
                            <a:schemeClr val="tx1"/>
                          </a:solidFill>
                          <a:effectLst/>
                          <a:latin typeface="+mj-lt"/>
                          <a:ea typeface="Verdana"/>
                          <a:cs typeface="Verdana"/>
                        </a:rPr>
                        <a:t> </a:t>
                      </a:r>
                    </a:p>
                    <a:p>
                      <a:endParaRPr lang="da-DK" sz="1000" b="0" cap="none" spc="0" dirty="0">
                        <a:ln>
                          <a:noFill/>
                        </a:ln>
                        <a:solidFill>
                          <a:schemeClr val="tx1"/>
                        </a:solidFill>
                        <a:effectLst/>
                        <a:latin typeface="+mj-lt"/>
                        <a:ea typeface="Verdana"/>
                        <a:cs typeface="Verdana"/>
                      </a:endParaRPr>
                    </a:p>
                  </a:txBody>
                  <a:tcPr>
                    <a:lnL w="12700" cmpd="sng">
                      <a:noFill/>
                    </a:lnL>
                    <a:lnR w="12700" cmpd="sng">
                      <a:noFill/>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037998"/>
                  </a:ext>
                </a:extLst>
              </a:tr>
            </a:tbl>
          </a:graphicData>
        </a:graphic>
      </p:graphicFrame>
      <p:graphicFrame>
        <p:nvGraphicFramePr>
          <p:cNvPr id="28" name="Tabel 26">
            <a:extLst>
              <a:ext uri="{FF2B5EF4-FFF2-40B4-BE49-F238E27FC236}">
                <a16:creationId xmlns:a16="http://schemas.microsoft.com/office/drawing/2014/main" id="{E4F78708-3F16-41D3-9C8E-2D04611308FD}"/>
              </a:ext>
            </a:extLst>
          </p:cNvPr>
          <p:cNvGraphicFramePr>
            <a:graphicFrameLocks noGrp="1"/>
          </p:cNvGraphicFramePr>
          <p:nvPr>
            <p:extLst>
              <p:ext uri="{D42A27DB-BD31-4B8C-83A1-F6EECF244321}">
                <p14:modId xmlns:p14="http://schemas.microsoft.com/office/powerpoint/2010/main" val="2778119284"/>
              </p:ext>
            </p:extLst>
          </p:nvPr>
        </p:nvGraphicFramePr>
        <p:xfrm>
          <a:off x="6293671" y="3868132"/>
          <a:ext cx="5193280" cy="1042881"/>
        </p:xfrm>
        <a:graphic>
          <a:graphicData uri="http://schemas.openxmlformats.org/drawingml/2006/table">
            <a:tbl>
              <a:tblPr firstRow="1" bandRow="1">
                <a:tableStyleId>{5C22544A-7EE6-4342-B048-85BDC9FD1C3A}</a:tableStyleId>
              </a:tblPr>
              <a:tblGrid>
                <a:gridCol w="5193280">
                  <a:extLst>
                    <a:ext uri="{9D8B030D-6E8A-4147-A177-3AD203B41FA5}">
                      <a16:colId xmlns:a16="http://schemas.microsoft.com/office/drawing/2014/main" val="2062439059"/>
                    </a:ext>
                  </a:extLst>
                </a:gridCol>
              </a:tblGrid>
              <a:tr h="289689">
                <a:tc>
                  <a:txBody>
                    <a:bodyPr/>
                    <a:lstStyle/>
                    <a:p>
                      <a:pPr marL="0" indent="0">
                        <a:buFont typeface="Arial" panose="020B0604020202020204" pitchFamily="34" charset="0"/>
                        <a:buNone/>
                      </a:pPr>
                      <a:r>
                        <a:rPr lang="da-DK" sz="1200" b="1" cap="none" spc="0" dirty="0">
                          <a:ln>
                            <a:noFill/>
                          </a:ln>
                          <a:solidFill>
                            <a:schemeClr val="bg1"/>
                          </a:solidFill>
                          <a:effectLst/>
                        </a:rPr>
                        <a:t>Beslutninger</a:t>
                      </a: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44454058"/>
                  </a:ext>
                </a:extLst>
              </a:tr>
              <a:tr h="753192">
                <a:tc>
                  <a:txBody>
                    <a:bodyPr/>
                    <a:lstStyle/>
                    <a:p>
                      <a:pPr marL="171450" indent="-171450">
                        <a:buFont typeface="Arial" panose="020B0604020202020204" pitchFamily="34" charset="0"/>
                        <a:buChar char="•"/>
                      </a:pPr>
                      <a:r>
                        <a:rPr lang="da-DK" sz="1000" b="0" cap="none" spc="0" dirty="0">
                          <a:ln>
                            <a:noFill/>
                          </a:ln>
                          <a:solidFill>
                            <a:schemeClr val="bg1"/>
                          </a:solidFill>
                          <a:effectLst/>
                        </a:rPr>
                        <a:t>Teststrategi ift. Digital Post-løsningen, herunder testomfang og proces</a:t>
                      </a:r>
                    </a:p>
                    <a:p>
                      <a:pPr marL="171450" indent="-171450">
                        <a:buFont typeface="Arial" panose="020B0604020202020204" pitchFamily="34" charset="0"/>
                        <a:buChar char="•"/>
                      </a:pPr>
                      <a:endParaRPr lang="da-DK" sz="1000" b="0" cap="none" spc="0" dirty="0">
                        <a:ln>
                          <a:noFill/>
                        </a:ln>
                        <a:solidFill>
                          <a:schemeClr val="accent4">
                            <a:lumMod val="60000"/>
                            <a:lumOff val="40000"/>
                          </a:schemeClr>
                        </a:solidFill>
                        <a:effectLst/>
                      </a:endParaRPr>
                    </a:p>
                    <a:p>
                      <a:pPr marL="171450" indent="-171450">
                        <a:buFont typeface="Arial" panose="020B0604020202020204" pitchFamily="34" charset="0"/>
                        <a:buChar char="•"/>
                      </a:pPr>
                      <a:endParaRPr lang="da-DK" sz="1000" b="0" cap="none" spc="0" dirty="0">
                        <a:ln>
                          <a:noFill/>
                        </a:ln>
                        <a:solidFill>
                          <a:schemeClr val="bg1"/>
                        </a:solidFill>
                        <a:effectLst/>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188037998"/>
                  </a:ext>
                </a:extLst>
              </a:tr>
            </a:tbl>
          </a:graphicData>
        </a:graphic>
      </p:graphicFrame>
      <p:grpSp>
        <p:nvGrpSpPr>
          <p:cNvPr id="15" name="Gruppe 14">
            <a:extLst>
              <a:ext uri="{FF2B5EF4-FFF2-40B4-BE49-F238E27FC236}">
                <a16:creationId xmlns:a16="http://schemas.microsoft.com/office/drawing/2014/main" id="{B351B286-1D13-43AC-B0B1-2D7A057C0EC0}"/>
              </a:ext>
            </a:extLst>
          </p:cNvPr>
          <p:cNvGrpSpPr/>
          <p:nvPr/>
        </p:nvGrpSpPr>
        <p:grpSpPr>
          <a:xfrm>
            <a:off x="6312024" y="1809143"/>
            <a:ext cx="5174927" cy="255202"/>
            <a:chOff x="839416" y="4149080"/>
            <a:chExt cx="5174927" cy="255202"/>
          </a:xfrm>
        </p:grpSpPr>
        <p:sp>
          <p:nvSpPr>
            <p:cNvPr id="13" name="Ellipse 12">
              <a:extLst>
                <a:ext uri="{FF2B5EF4-FFF2-40B4-BE49-F238E27FC236}">
                  <a16:creationId xmlns:a16="http://schemas.microsoft.com/office/drawing/2014/main" id="{32C011AF-EA5E-4BD7-A72C-7CD7BDDAE54F}"/>
                </a:ext>
              </a:extLst>
            </p:cNvPr>
            <p:cNvSpPr/>
            <p:nvPr/>
          </p:nvSpPr>
          <p:spPr bwMode="auto">
            <a:xfrm>
              <a:off x="839416" y="4149080"/>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14" name="Tekstfelt 13">
              <a:extLst>
                <a:ext uri="{FF2B5EF4-FFF2-40B4-BE49-F238E27FC236}">
                  <a16:creationId xmlns:a16="http://schemas.microsoft.com/office/drawing/2014/main" id="{842607C8-8DEE-42C6-A6D4-81E90CDBDAFA}"/>
                </a:ext>
              </a:extLst>
            </p:cNvPr>
            <p:cNvSpPr txBox="1"/>
            <p:nvPr/>
          </p:nvSpPr>
          <p:spPr>
            <a:xfrm>
              <a:off x="1126502" y="4188258"/>
              <a:ext cx="4887841" cy="216024"/>
            </a:xfrm>
            <a:prstGeom prst="rect">
              <a:avLst/>
            </a:prstGeom>
            <a:noFill/>
          </p:spPr>
          <p:txBody>
            <a:bodyPr wrap="square" lIns="0" tIns="0" rIns="0" bIns="0" rtlCol="0">
              <a:noAutofit/>
            </a:bodyPr>
            <a:lstStyle/>
            <a:p>
              <a:pPr>
                <a:lnSpc>
                  <a:spcPct val="100000"/>
                </a:lnSpc>
                <a:spcBef>
                  <a:spcPts val="1100"/>
                </a:spcBef>
              </a:pPr>
              <a:r>
                <a:rPr lang="da-DK" sz="1000" dirty="0"/>
                <a:t>Hvordan tester I i dag, når der er nye systemer ift. Digital Post? </a:t>
              </a:r>
            </a:p>
          </p:txBody>
        </p:sp>
      </p:grpSp>
      <p:grpSp>
        <p:nvGrpSpPr>
          <p:cNvPr id="19" name="Gruppe 18">
            <a:extLst>
              <a:ext uri="{FF2B5EF4-FFF2-40B4-BE49-F238E27FC236}">
                <a16:creationId xmlns:a16="http://schemas.microsoft.com/office/drawing/2014/main" id="{D90436CE-0643-4DB7-A6E0-01709B8802E6}"/>
              </a:ext>
            </a:extLst>
          </p:cNvPr>
          <p:cNvGrpSpPr/>
          <p:nvPr/>
        </p:nvGrpSpPr>
        <p:grpSpPr>
          <a:xfrm>
            <a:off x="6312024" y="2109480"/>
            <a:ext cx="5184576" cy="240099"/>
            <a:chOff x="839416" y="3932754"/>
            <a:chExt cx="5184576" cy="240099"/>
          </a:xfrm>
        </p:grpSpPr>
        <p:sp>
          <p:nvSpPr>
            <p:cNvPr id="20" name="Ellipse 19">
              <a:extLst>
                <a:ext uri="{FF2B5EF4-FFF2-40B4-BE49-F238E27FC236}">
                  <a16:creationId xmlns:a16="http://schemas.microsoft.com/office/drawing/2014/main" id="{5406F63C-9C71-487B-8829-40AD93BC73D9}"/>
                </a:ext>
              </a:extLst>
            </p:cNvPr>
            <p:cNvSpPr/>
            <p:nvPr/>
          </p:nvSpPr>
          <p:spPr bwMode="auto">
            <a:xfrm>
              <a:off x="839416" y="3932754"/>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21" name="Tekstfelt 20">
              <a:extLst>
                <a:ext uri="{FF2B5EF4-FFF2-40B4-BE49-F238E27FC236}">
                  <a16:creationId xmlns:a16="http://schemas.microsoft.com/office/drawing/2014/main" id="{6679D842-7FAB-4836-B8BC-9BA980642AD0}"/>
                </a:ext>
              </a:extLst>
            </p:cNvPr>
            <p:cNvSpPr txBox="1"/>
            <p:nvPr/>
          </p:nvSpPr>
          <p:spPr>
            <a:xfrm>
              <a:off x="1136151" y="3956829"/>
              <a:ext cx="4887841" cy="216024"/>
            </a:xfrm>
            <a:prstGeom prst="rect">
              <a:avLst/>
            </a:prstGeom>
            <a:noFill/>
          </p:spPr>
          <p:txBody>
            <a:bodyPr wrap="square" lIns="0" tIns="0" rIns="0" bIns="0" rtlCol="0">
              <a:noAutofit/>
            </a:bodyPr>
            <a:lstStyle/>
            <a:p>
              <a:pPr>
                <a:lnSpc>
                  <a:spcPct val="100000"/>
                </a:lnSpc>
                <a:spcBef>
                  <a:spcPts val="1100"/>
                </a:spcBef>
              </a:pPr>
              <a:r>
                <a:rPr lang="da-DK" sz="1000" dirty="0"/>
                <a:t>Kan den nye løsning testes med samme fremgangsmåde?</a:t>
              </a:r>
            </a:p>
          </p:txBody>
        </p:sp>
      </p:grpSp>
      <p:grpSp>
        <p:nvGrpSpPr>
          <p:cNvPr id="3" name="Gruppe 2">
            <a:extLst>
              <a:ext uri="{FF2B5EF4-FFF2-40B4-BE49-F238E27FC236}">
                <a16:creationId xmlns:a16="http://schemas.microsoft.com/office/drawing/2014/main" id="{E7E269D7-EB73-408B-B171-FFCD70F8308B}"/>
              </a:ext>
            </a:extLst>
          </p:cNvPr>
          <p:cNvGrpSpPr/>
          <p:nvPr/>
        </p:nvGrpSpPr>
        <p:grpSpPr>
          <a:xfrm>
            <a:off x="6312024" y="2761348"/>
            <a:ext cx="5184576" cy="235874"/>
            <a:chOff x="6312024" y="2768954"/>
            <a:chExt cx="5184576" cy="235874"/>
          </a:xfrm>
        </p:grpSpPr>
        <p:sp>
          <p:nvSpPr>
            <p:cNvPr id="29" name="Ellipse 28">
              <a:extLst>
                <a:ext uri="{FF2B5EF4-FFF2-40B4-BE49-F238E27FC236}">
                  <a16:creationId xmlns:a16="http://schemas.microsoft.com/office/drawing/2014/main" id="{DE049242-D866-42B2-94CD-E9F0F4F6AF60}"/>
                </a:ext>
              </a:extLst>
            </p:cNvPr>
            <p:cNvSpPr/>
            <p:nvPr/>
          </p:nvSpPr>
          <p:spPr bwMode="auto">
            <a:xfrm>
              <a:off x="6312024" y="2768954"/>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0" name="Tekstfelt 29">
              <a:extLst>
                <a:ext uri="{FF2B5EF4-FFF2-40B4-BE49-F238E27FC236}">
                  <a16:creationId xmlns:a16="http://schemas.microsoft.com/office/drawing/2014/main" id="{3CEACDA8-3518-40B9-9A2F-92D7F89FDA36}"/>
                </a:ext>
              </a:extLst>
            </p:cNvPr>
            <p:cNvSpPr txBox="1"/>
            <p:nvPr/>
          </p:nvSpPr>
          <p:spPr>
            <a:xfrm>
              <a:off x="6608759" y="2788804"/>
              <a:ext cx="4887841" cy="216024"/>
            </a:xfrm>
            <a:prstGeom prst="rect">
              <a:avLst/>
            </a:prstGeom>
            <a:noFill/>
          </p:spPr>
          <p:txBody>
            <a:bodyPr wrap="square" lIns="0" tIns="0" rIns="0" bIns="0" rtlCol="0">
              <a:noAutofit/>
            </a:bodyPr>
            <a:lstStyle/>
            <a:p>
              <a:pPr>
                <a:lnSpc>
                  <a:spcPct val="100000"/>
                </a:lnSpc>
                <a:spcBef>
                  <a:spcPts val="1100"/>
                </a:spcBef>
              </a:pPr>
              <a:r>
                <a:rPr lang="da-DK" sz="1000" dirty="0"/>
                <a:t>Hvilke aftaler foreligger med jeres leverandører ift. test? </a:t>
              </a:r>
            </a:p>
          </p:txBody>
        </p:sp>
      </p:grpSp>
      <p:grpSp>
        <p:nvGrpSpPr>
          <p:cNvPr id="8" name="Gruppe 7">
            <a:extLst>
              <a:ext uri="{FF2B5EF4-FFF2-40B4-BE49-F238E27FC236}">
                <a16:creationId xmlns:a16="http://schemas.microsoft.com/office/drawing/2014/main" id="{41E89B0D-E0F3-43D8-9AE9-1250F586414E}"/>
              </a:ext>
            </a:extLst>
          </p:cNvPr>
          <p:cNvGrpSpPr/>
          <p:nvPr/>
        </p:nvGrpSpPr>
        <p:grpSpPr>
          <a:xfrm>
            <a:off x="6312024" y="3076572"/>
            <a:ext cx="5184576" cy="235944"/>
            <a:chOff x="6314455" y="3037808"/>
            <a:chExt cx="5184576" cy="235944"/>
          </a:xfrm>
        </p:grpSpPr>
        <p:sp>
          <p:nvSpPr>
            <p:cNvPr id="31" name="Ellipse 30">
              <a:extLst>
                <a:ext uri="{FF2B5EF4-FFF2-40B4-BE49-F238E27FC236}">
                  <a16:creationId xmlns:a16="http://schemas.microsoft.com/office/drawing/2014/main" id="{EA450C5B-8A6F-4DAF-B897-BD58A1A3F802}"/>
                </a:ext>
              </a:extLst>
            </p:cNvPr>
            <p:cNvSpPr/>
            <p:nvPr/>
          </p:nvSpPr>
          <p:spPr bwMode="auto">
            <a:xfrm>
              <a:off x="6314455" y="3037808"/>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2" name="Tekstfelt 31">
              <a:extLst>
                <a:ext uri="{FF2B5EF4-FFF2-40B4-BE49-F238E27FC236}">
                  <a16:creationId xmlns:a16="http://schemas.microsoft.com/office/drawing/2014/main" id="{0D92B79C-64AD-4166-8755-275748284512}"/>
                </a:ext>
              </a:extLst>
            </p:cNvPr>
            <p:cNvSpPr txBox="1"/>
            <p:nvPr/>
          </p:nvSpPr>
          <p:spPr>
            <a:xfrm>
              <a:off x="6611190" y="3057728"/>
              <a:ext cx="4887841" cy="216024"/>
            </a:xfrm>
            <a:prstGeom prst="rect">
              <a:avLst/>
            </a:prstGeom>
            <a:noFill/>
          </p:spPr>
          <p:txBody>
            <a:bodyPr wrap="square" lIns="0" tIns="0" rIns="0" bIns="0" rtlCol="0">
              <a:noAutofit/>
            </a:bodyPr>
            <a:lstStyle/>
            <a:p>
              <a:pPr>
                <a:lnSpc>
                  <a:spcPct val="100000"/>
                </a:lnSpc>
                <a:spcBef>
                  <a:spcPts val="1100"/>
                </a:spcBef>
              </a:pPr>
              <a:r>
                <a:rPr lang="da-DK" sz="1000" dirty="0"/>
                <a:t>Råder I over et testsystem, der kan anvendes? Hvis ikke, skal det etableres?</a:t>
              </a:r>
            </a:p>
          </p:txBody>
        </p:sp>
      </p:grpSp>
      <p:grpSp>
        <p:nvGrpSpPr>
          <p:cNvPr id="9" name="Gruppe 8">
            <a:extLst>
              <a:ext uri="{FF2B5EF4-FFF2-40B4-BE49-F238E27FC236}">
                <a16:creationId xmlns:a16="http://schemas.microsoft.com/office/drawing/2014/main" id="{D4070537-3C26-44BD-9CEF-424FBD6C5EE8}"/>
              </a:ext>
            </a:extLst>
          </p:cNvPr>
          <p:cNvGrpSpPr/>
          <p:nvPr/>
        </p:nvGrpSpPr>
        <p:grpSpPr>
          <a:xfrm>
            <a:off x="6312024" y="2440895"/>
            <a:ext cx="5184576" cy="241103"/>
            <a:chOff x="6311637" y="3416589"/>
            <a:chExt cx="5184576" cy="241103"/>
          </a:xfrm>
        </p:grpSpPr>
        <p:sp>
          <p:nvSpPr>
            <p:cNvPr id="33" name="Ellipse 32">
              <a:extLst>
                <a:ext uri="{FF2B5EF4-FFF2-40B4-BE49-F238E27FC236}">
                  <a16:creationId xmlns:a16="http://schemas.microsoft.com/office/drawing/2014/main" id="{779F8CFD-EC03-4A8F-8278-370132B1CE01}"/>
                </a:ext>
              </a:extLst>
            </p:cNvPr>
            <p:cNvSpPr/>
            <p:nvPr/>
          </p:nvSpPr>
          <p:spPr bwMode="auto">
            <a:xfrm>
              <a:off x="6311637" y="3416589"/>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4" name="Tekstfelt 33">
              <a:extLst>
                <a:ext uri="{FF2B5EF4-FFF2-40B4-BE49-F238E27FC236}">
                  <a16:creationId xmlns:a16="http://schemas.microsoft.com/office/drawing/2014/main" id="{E79F7CCC-D9FC-43E5-945C-5088C7011645}"/>
                </a:ext>
              </a:extLst>
            </p:cNvPr>
            <p:cNvSpPr txBox="1"/>
            <p:nvPr/>
          </p:nvSpPr>
          <p:spPr>
            <a:xfrm>
              <a:off x="6608372" y="3441668"/>
              <a:ext cx="4887841" cy="216024"/>
            </a:xfrm>
            <a:prstGeom prst="rect">
              <a:avLst/>
            </a:prstGeom>
            <a:noFill/>
          </p:spPr>
          <p:txBody>
            <a:bodyPr wrap="square" lIns="0" tIns="0" rIns="0" bIns="0" rtlCol="0">
              <a:noAutofit/>
            </a:bodyPr>
            <a:lstStyle/>
            <a:p>
              <a:pPr>
                <a:lnSpc>
                  <a:spcPct val="100000"/>
                </a:lnSpc>
                <a:spcBef>
                  <a:spcPts val="1100"/>
                </a:spcBef>
              </a:pPr>
              <a:r>
                <a:rPr lang="da-DK" sz="1000" dirty="0"/>
                <a:t>Hvilken teststrategi har I ift. Digital Post? </a:t>
              </a:r>
            </a:p>
          </p:txBody>
        </p:sp>
      </p:grpSp>
      <p:grpSp>
        <p:nvGrpSpPr>
          <p:cNvPr id="23" name="Gruppe 22">
            <a:extLst>
              <a:ext uri="{FF2B5EF4-FFF2-40B4-BE49-F238E27FC236}">
                <a16:creationId xmlns:a16="http://schemas.microsoft.com/office/drawing/2014/main" id="{3EDBFE5C-9F14-41CB-868C-EDE238CDDBDB}"/>
              </a:ext>
            </a:extLst>
          </p:cNvPr>
          <p:cNvGrpSpPr/>
          <p:nvPr/>
        </p:nvGrpSpPr>
        <p:grpSpPr>
          <a:xfrm>
            <a:off x="6312024" y="3391796"/>
            <a:ext cx="5187394" cy="233150"/>
            <a:chOff x="6311637" y="3337933"/>
            <a:chExt cx="5187394" cy="233150"/>
          </a:xfrm>
        </p:grpSpPr>
        <p:sp>
          <p:nvSpPr>
            <p:cNvPr id="24" name="Ellipse 23">
              <a:extLst>
                <a:ext uri="{FF2B5EF4-FFF2-40B4-BE49-F238E27FC236}">
                  <a16:creationId xmlns:a16="http://schemas.microsoft.com/office/drawing/2014/main" id="{8D82E650-BB76-42FF-88D0-1B57B5EA62B1}"/>
                </a:ext>
              </a:extLst>
            </p:cNvPr>
            <p:cNvSpPr/>
            <p:nvPr/>
          </p:nvSpPr>
          <p:spPr bwMode="auto">
            <a:xfrm>
              <a:off x="6311637" y="3337933"/>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25" name="Tekstfelt 24">
              <a:extLst>
                <a:ext uri="{FF2B5EF4-FFF2-40B4-BE49-F238E27FC236}">
                  <a16:creationId xmlns:a16="http://schemas.microsoft.com/office/drawing/2014/main" id="{BBD8B15D-9F40-4668-942C-A1A317884CE7}"/>
                </a:ext>
              </a:extLst>
            </p:cNvPr>
            <p:cNvSpPr txBox="1"/>
            <p:nvPr/>
          </p:nvSpPr>
          <p:spPr>
            <a:xfrm>
              <a:off x="6611190" y="3355059"/>
              <a:ext cx="4887841" cy="216024"/>
            </a:xfrm>
            <a:prstGeom prst="rect">
              <a:avLst/>
            </a:prstGeom>
            <a:noFill/>
          </p:spPr>
          <p:txBody>
            <a:bodyPr wrap="square" lIns="0" tIns="0" rIns="0" bIns="0" rtlCol="0">
              <a:noAutofit/>
            </a:bodyPr>
            <a:lstStyle/>
            <a:p>
              <a:pPr>
                <a:lnSpc>
                  <a:spcPct val="100000"/>
                </a:lnSpc>
                <a:spcBef>
                  <a:spcPts val="1100"/>
                </a:spcBef>
              </a:pPr>
              <a:r>
                <a:rPr lang="da-DK" sz="1000" dirty="0"/>
                <a:t>Hvilket testomfang er relevant set ift. ressourceforbrug og </a:t>
              </a:r>
              <a:r>
                <a:rPr lang="da-DK" sz="1000" dirty="0" err="1"/>
                <a:t>kritikalitet</a:t>
              </a:r>
              <a:r>
                <a:rPr lang="da-DK" sz="1000" dirty="0"/>
                <a:t>?</a:t>
              </a:r>
            </a:p>
            <a:p>
              <a:pPr>
                <a:lnSpc>
                  <a:spcPct val="100000"/>
                </a:lnSpc>
                <a:spcBef>
                  <a:spcPts val="1100"/>
                </a:spcBef>
              </a:pPr>
              <a:endParaRPr lang="da-DK" sz="1000" dirty="0"/>
            </a:p>
          </p:txBody>
        </p:sp>
      </p:grpSp>
      <p:graphicFrame>
        <p:nvGraphicFramePr>
          <p:cNvPr id="35" name="Tabel 26">
            <a:extLst>
              <a:ext uri="{FF2B5EF4-FFF2-40B4-BE49-F238E27FC236}">
                <a16:creationId xmlns:a16="http://schemas.microsoft.com/office/drawing/2014/main" id="{EA97EA67-E923-44E7-B2C4-660E4C36B539}"/>
              </a:ext>
            </a:extLst>
          </p:cNvPr>
          <p:cNvGraphicFramePr>
            <a:graphicFrameLocks noGrp="1"/>
          </p:cNvGraphicFramePr>
          <p:nvPr>
            <p:extLst>
              <p:ext uri="{D42A27DB-BD31-4B8C-83A1-F6EECF244321}">
                <p14:modId xmlns:p14="http://schemas.microsoft.com/office/powerpoint/2010/main" val="4108306613"/>
              </p:ext>
            </p:extLst>
          </p:nvPr>
        </p:nvGraphicFramePr>
        <p:xfrm>
          <a:off x="6293671" y="1440206"/>
          <a:ext cx="5193280" cy="274320"/>
        </p:xfrm>
        <a:graphic>
          <a:graphicData uri="http://schemas.openxmlformats.org/drawingml/2006/table">
            <a:tbl>
              <a:tblPr firstRow="1" bandRow="1">
                <a:tableStyleId>{5C22544A-7EE6-4342-B048-85BDC9FD1C3A}</a:tableStyleId>
              </a:tblPr>
              <a:tblGrid>
                <a:gridCol w="5193280">
                  <a:extLst>
                    <a:ext uri="{9D8B030D-6E8A-4147-A177-3AD203B41FA5}">
                      <a16:colId xmlns:a16="http://schemas.microsoft.com/office/drawing/2014/main" val="2062439059"/>
                    </a:ext>
                  </a:extLst>
                </a:gridCol>
              </a:tblGrid>
              <a:tr h="244800">
                <a:tc>
                  <a:txBody>
                    <a:bodyPr/>
                    <a:lstStyle/>
                    <a:p>
                      <a:r>
                        <a:rPr lang="da-DK" sz="1200" b="1" cap="none" spc="0" dirty="0">
                          <a:ln>
                            <a:noFill/>
                          </a:ln>
                          <a:solidFill>
                            <a:schemeClr val="tx1"/>
                          </a:solidFill>
                          <a:effectLst/>
                        </a:rPr>
                        <a:t>Refleksionsspørgsmål</a:t>
                      </a: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685668"/>
                  </a:ext>
                </a:extLst>
              </a:tr>
            </a:tbl>
          </a:graphicData>
        </a:graphic>
      </p:graphicFrame>
      <p:graphicFrame>
        <p:nvGraphicFramePr>
          <p:cNvPr id="36" name="Tabel 35">
            <a:extLst>
              <a:ext uri="{FF2B5EF4-FFF2-40B4-BE49-F238E27FC236}">
                <a16:creationId xmlns:a16="http://schemas.microsoft.com/office/drawing/2014/main" id="{1E863E85-87A9-4F32-821A-9211EBD1B0CB}"/>
              </a:ext>
            </a:extLst>
          </p:cNvPr>
          <p:cNvGraphicFramePr>
            <a:graphicFrameLocks noGrp="1"/>
          </p:cNvGraphicFramePr>
          <p:nvPr>
            <p:extLst>
              <p:ext uri="{D42A27DB-BD31-4B8C-83A1-F6EECF244321}">
                <p14:modId xmlns:p14="http://schemas.microsoft.com/office/powerpoint/2010/main" val="2858439973"/>
              </p:ext>
            </p:extLst>
          </p:nvPr>
        </p:nvGraphicFramePr>
        <p:xfrm>
          <a:off x="6293671" y="5034722"/>
          <a:ext cx="5193280" cy="822960"/>
        </p:xfrm>
        <a:graphic>
          <a:graphicData uri="http://schemas.openxmlformats.org/drawingml/2006/table">
            <a:tbl>
              <a:tblPr firstRow="1" bandRow="1">
                <a:tableStyleId>{5C22544A-7EE6-4342-B048-85BDC9FD1C3A}</a:tableStyleId>
              </a:tblPr>
              <a:tblGrid>
                <a:gridCol w="2596640">
                  <a:extLst>
                    <a:ext uri="{9D8B030D-6E8A-4147-A177-3AD203B41FA5}">
                      <a16:colId xmlns:a16="http://schemas.microsoft.com/office/drawing/2014/main" val="2062439059"/>
                    </a:ext>
                  </a:extLst>
                </a:gridCol>
                <a:gridCol w="2596640">
                  <a:extLst>
                    <a:ext uri="{9D8B030D-6E8A-4147-A177-3AD203B41FA5}">
                      <a16:colId xmlns:a16="http://schemas.microsoft.com/office/drawing/2014/main" val="821900373"/>
                    </a:ext>
                  </a:extLst>
                </a:gridCol>
              </a:tblGrid>
              <a:tr h="0">
                <a:tc>
                  <a:txBody>
                    <a:bodyPr/>
                    <a:lstStyle/>
                    <a:p>
                      <a:r>
                        <a:rPr lang="da-DK" sz="1200" b="1" u="none" cap="none" spc="0" dirty="0">
                          <a:ln>
                            <a:noFill/>
                          </a:ln>
                          <a:solidFill>
                            <a:schemeClr val="tx1"/>
                          </a:solidFill>
                          <a:effectLst/>
                        </a:rPr>
                        <a:t>Opgavepakke med beslutning</a:t>
                      </a:r>
                    </a:p>
                  </a:txBody>
                  <a:tcPr>
                    <a:lnL w="12700" cmpd="sng">
                      <a:noFill/>
                    </a:lnL>
                    <a:lnR w="12700" cap="flat" cmpd="sng" algn="ctr">
                      <a:solidFill>
                        <a:schemeClr val="tx2"/>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200" b="1" u="none" cap="none" spc="0" dirty="0">
                          <a:ln>
                            <a:noFill/>
                          </a:ln>
                          <a:solidFill>
                            <a:schemeClr val="tx1"/>
                          </a:solidFill>
                          <a:effectLst/>
                        </a:rPr>
                        <a:t>Øvrige afhængigheder</a:t>
                      </a:r>
                    </a:p>
                  </a:txBody>
                  <a:tcPr>
                    <a:lnL w="12700" cap="flat" cmpd="sng" algn="ctr">
                      <a:solidFill>
                        <a:schemeClr val="tx2"/>
                      </a:solid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685668"/>
                  </a:ext>
                </a:extLst>
              </a:tr>
              <a:tr h="313947">
                <a:tc>
                  <a:txBody>
                    <a:bodyPr/>
                    <a:lstStyle/>
                    <a:p>
                      <a:r>
                        <a:rPr lang="da-DK" sz="1000" b="0" u="none" cap="none" spc="0" dirty="0">
                          <a:ln>
                            <a:noFill/>
                          </a:ln>
                          <a:solidFill>
                            <a:schemeClr val="tx1"/>
                          </a:solidFill>
                          <a:effectLst/>
                        </a:rPr>
                        <a:t>Opgavepakke 8 – test af afsender- og modtagersystemer</a:t>
                      </a:r>
                    </a:p>
                  </a:txBody>
                  <a:tcPr>
                    <a:lnL w="12700" cmpd="sng">
                      <a:noFill/>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000" b="0" cap="none" spc="0" dirty="0">
                          <a:ln>
                            <a:noFill/>
                          </a:ln>
                          <a:solidFill>
                            <a:schemeClr val="tx1"/>
                          </a:solidFill>
                          <a:effectLst/>
                        </a:rPr>
                        <a:t>Opgavepakke 3 – Afsendersystemer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0" cap="none" spc="0" dirty="0">
                          <a:ln>
                            <a:noFill/>
                          </a:ln>
                          <a:solidFill>
                            <a:schemeClr val="tx1"/>
                          </a:solidFill>
                          <a:effectLst/>
                        </a:rPr>
                        <a:t>Opgavepakke 4 – Modtagersystemer</a:t>
                      </a:r>
                    </a:p>
                    <a:p>
                      <a:r>
                        <a:rPr lang="da-DK" sz="1000" b="0" cap="none" spc="0" dirty="0">
                          <a:ln>
                            <a:noFill/>
                          </a:ln>
                          <a:solidFill>
                            <a:schemeClr val="tx1"/>
                          </a:solidFill>
                          <a:effectLst/>
                        </a:rPr>
                        <a:t>Opgavepakke 7 – Opsætning og tilslutning</a:t>
                      </a:r>
                    </a:p>
                  </a:txBody>
                  <a:tcPr>
                    <a:lnL w="12700" cap="flat" cmpd="sng" algn="ctr">
                      <a:solidFill>
                        <a:schemeClr val="tx2"/>
                      </a:solidFill>
                      <a:prstDash val="solid"/>
                      <a:round/>
                      <a:headEnd type="none" w="med" len="med"/>
                      <a:tailEnd type="none" w="med" len="med"/>
                    </a:lnL>
                    <a:lnR w="12700" cmpd="sng">
                      <a:noFill/>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037998"/>
                  </a:ext>
                </a:extLst>
              </a:tr>
            </a:tbl>
          </a:graphicData>
        </a:graphic>
      </p:graphicFrame>
      <p:sp>
        <p:nvSpPr>
          <p:cNvPr id="27" name="Rektangel 26">
            <a:extLst>
              <a:ext uri="{FF2B5EF4-FFF2-40B4-BE49-F238E27FC236}">
                <a16:creationId xmlns:a16="http://schemas.microsoft.com/office/drawing/2014/main" id="{DD1F3E3D-F5A6-4078-BFF7-355C61A6E69F}"/>
              </a:ext>
            </a:extLst>
          </p:cNvPr>
          <p:cNvSpPr/>
          <p:nvPr/>
        </p:nvSpPr>
        <p:spPr bwMode="auto">
          <a:xfrm>
            <a:off x="619433" y="6341806"/>
            <a:ext cx="200374" cy="353284"/>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Tree>
    <p:extLst>
      <p:ext uri="{BB962C8B-B14F-4D97-AF65-F5344CB8AC3E}">
        <p14:creationId xmlns:p14="http://schemas.microsoft.com/office/powerpoint/2010/main" val="4102195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11262D-576D-4E49-995A-C2E6485902E5}"/>
              </a:ext>
            </a:extLst>
          </p:cNvPr>
          <p:cNvSpPr>
            <a:spLocks noGrp="1"/>
          </p:cNvSpPr>
          <p:nvPr>
            <p:ph type="title"/>
          </p:nvPr>
        </p:nvSpPr>
        <p:spPr/>
        <p:txBody>
          <a:bodyPr/>
          <a:lstStyle/>
          <a:p>
            <a:r>
              <a:rPr lang="da-DK" dirty="0"/>
              <a:t>Emne 7: Uddannelse og support</a:t>
            </a:r>
          </a:p>
        </p:txBody>
      </p:sp>
      <p:graphicFrame>
        <p:nvGraphicFramePr>
          <p:cNvPr id="26" name="Tabel 26">
            <a:extLst>
              <a:ext uri="{FF2B5EF4-FFF2-40B4-BE49-F238E27FC236}">
                <a16:creationId xmlns:a16="http://schemas.microsoft.com/office/drawing/2014/main" id="{52D3866F-5086-4A9F-A466-711F3D53FA8E}"/>
              </a:ext>
            </a:extLst>
          </p:cNvPr>
          <p:cNvGraphicFramePr>
            <a:graphicFrameLocks noGrp="1"/>
          </p:cNvGraphicFramePr>
          <p:nvPr>
            <p:extLst>
              <p:ext uri="{D42A27DB-BD31-4B8C-83A1-F6EECF244321}">
                <p14:modId xmlns:p14="http://schemas.microsoft.com/office/powerpoint/2010/main" val="1000479706"/>
              </p:ext>
            </p:extLst>
          </p:nvPr>
        </p:nvGraphicFramePr>
        <p:xfrm>
          <a:off x="704851" y="1436112"/>
          <a:ext cx="5193280" cy="4632960"/>
        </p:xfrm>
        <a:graphic>
          <a:graphicData uri="http://schemas.openxmlformats.org/drawingml/2006/table">
            <a:tbl>
              <a:tblPr firstRow="1" bandRow="1">
                <a:tableStyleId>{5C22544A-7EE6-4342-B048-85BDC9FD1C3A}</a:tableStyleId>
              </a:tblPr>
              <a:tblGrid>
                <a:gridCol w="5193280">
                  <a:extLst>
                    <a:ext uri="{9D8B030D-6E8A-4147-A177-3AD203B41FA5}">
                      <a16:colId xmlns:a16="http://schemas.microsoft.com/office/drawing/2014/main" val="2062439059"/>
                    </a:ext>
                  </a:extLst>
                </a:gridCol>
              </a:tblGrid>
              <a:tr h="0">
                <a:tc>
                  <a:txBody>
                    <a:bodyPr/>
                    <a:lstStyle/>
                    <a:p>
                      <a:r>
                        <a:rPr lang="da-DK" sz="1200" b="1" cap="none" spc="0" dirty="0">
                          <a:ln>
                            <a:noFill/>
                          </a:ln>
                          <a:solidFill>
                            <a:schemeClr val="tx1"/>
                          </a:solidFill>
                          <a:effectLst/>
                          <a:latin typeface="+mj-lt"/>
                        </a:rPr>
                        <a:t>Baggrund</a:t>
                      </a: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685668"/>
                  </a:ext>
                </a:extLst>
              </a:tr>
              <a:tr h="2025678">
                <a:tc>
                  <a:txBody>
                    <a:bodyPr/>
                    <a:lstStyle/>
                    <a:p>
                      <a:r>
                        <a:rPr lang="da-DK" sz="1000" b="0" cap="none" spc="0" dirty="0">
                          <a:ln>
                            <a:noFill/>
                          </a:ln>
                          <a:solidFill>
                            <a:schemeClr val="tx1"/>
                          </a:solidFill>
                          <a:effectLst/>
                          <a:latin typeface="+mj-lt"/>
                        </a:rPr>
                        <a:t>I skal tage stilling til og beslutte hvordan uddannelse og support skal gribes an hos jer. </a:t>
                      </a:r>
                    </a:p>
                    <a:p>
                      <a:endParaRPr lang="da-DK" sz="1000" b="0" cap="none" spc="0" dirty="0">
                        <a:ln>
                          <a:noFill/>
                        </a:ln>
                        <a:solidFill>
                          <a:schemeClr val="tx1"/>
                        </a:solidFill>
                        <a:effectLst/>
                        <a:latin typeface="+mj-lt"/>
                      </a:endParaRPr>
                    </a:p>
                    <a:p>
                      <a:r>
                        <a:rPr lang="da-DK" sz="1000" b="1" cap="none" spc="0" dirty="0">
                          <a:ln>
                            <a:noFill/>
                          </a:ln>
                          <a:solidFill>
                            <a:schemeClr val="tx1"/>
                          </a:solidFill>
                          <a:effectLst/>
                          <a:latin typeface="+mj-lt"/>
                        </a:rPr>
                        <a:t>Uddannelse og træning - </a:t>
                      </a:r>
                      <a:r>
                        <a:rPr lang="da-DK" sz="1000" b="0" kern="1200" cap="none" spc="0" dirty="0">
                          <a:ln>
                            <a:noFill/>
                          </a:ln>
                          <a:solidFill>
                            <a:schemeClr val="tx1"/>
                          </a:solidFill>
                          <a:effectLst/>
                          <a:latin typeface="+mn-lt"/>
                          <a:ea typeface="+mn-ea"/>
                          <a:cs typeface="+mn-cs"/>
                        </a:rPr>
                        <a:t>Der er udarbejdet et uddannelseskoncept, der skal sikre at relevante målgrupper har den fornødne viden og færdigheder til at anvende løsningen og evt. bistå kollegaer med at løse problemer, foretage sidemandsoplæring og lign. Uddannelse behandles i opgavepakke 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kern="1200" cap="none" spc="0" dirty="0">
                        <a:ln>
                          <a:no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0" kern="1200" cap="none" spc="0" dirty="0">
                          <a:ln>
                            <a:noFill/>
                          </a:ln>
                          <a:solidFill>
                            <a:schemeClr val="tx1"/>
                          </a:solidFill>
                          <a:effectLst/>
                          <a:latin typeface="+mn-lt"/>
                          <a:ea typeface="+mn-ea"/>
                          <a:cs typeface="+mn-cs"/>
                        </a:rPr>
                        <a:t>I bør tage stilling til lokal strategi for undervisning i og introduktion til løsningen. Det vil bl.a. være relevant at beslutte hvem der skal uddannes og på hvilket niveau, om I selv vil stå for undervisningen eller får brug for ekstern hjælp, om det udleverede materiale møder jeres behov eller om I har brug for at udarbejde supplerende vejledninger.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kern="1200" cap="none" spc="0" dirty="0">
                        <a:ln>
                          <a:no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kern="1200" cap="none" spc="0" dirty="0">
                          <a:ln>
                            <a:noFill/>
                          </a:ln>
                          <a:solidFill>
                            <a:schemeClr val="tx1"/>
                          </a:solidFill>
                          <a:effectLst/>
                          <a:latin typeface="+mn-lt"/>
                          <a:ea typeface="+mn-ea"/>
                          <a:cs typeface="+mn-cs"/>
                        </a:rPr>
                        <a:t>Support -</a:t>
                      </a:r>
                      <a:r>
                        <a:rPr lang="da-DK" sz="1000" b="0" kern="1200" cap="none" spc="0" baseline="0" dirty="0">
                          <a:ln>
                            <a:noFill/>
                          </a:ln>
                          <a:solidFill>
                            <a:schemeClr val="tx1"/>
                          </a:solidFill>
                          <a:effectLst/>
                          <a:latin typeface="+mn-lt"/>
                          <a:ea typeface="+mn-ea"/>
                          <a:cs typeface="+mn-cs"/>
                        </a:rPr>
                        <a:t> </a:t>
                      </a:r>
                      <a:r>
                        <a:rPr lang="da-DK" sz="1000" b="0" kern="1200" cap="none" spc="0" dirty="0">
                          <a:ln>
                            <a:noFill/>
                          </a:ln>
                          <a:solidFill>
                            <a:schemeClr val="tx1"/>
                          </a:solidFill>
                          <a:effectLst/>
                          <a:latin typeface="+mn-lt"/>
                          <a:ea typeface="+mn-ea"/>
                          <a:cs typeface="+mn-cs"/>
                        </a:rPr>
                        <a:t>I bør som myndighed tage stilling til hvilket lokalt support-setup, der er behov for i jeres organisation. Dette for at sikre, at I kan supportere interne henvendelser og eventuelle henvendelser fra andre myndigheder på tilfredsstillende vis.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kern="1200" cap="none" spc="0" dirty="0">
                        <a:ln>
                          <a:no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0" kern="1200" cap="none" spc="0" dirty="0">
                          <a:ln>
                            <a:noFill/>
                          </a:ln>
                          <a:solidFill>
                            <a:schemeClr val="tx1"/>
                          </a:solidFill>
                          <a:effectLst/>
                          <a:latin typeface="+mn-lt"/>
                          <a:ea typeface="+mn-ea"/>
                          <a:cs typeface="+mn-cs"/>
                        </a:rPr>
                        <a:t>I må forvente at skulle håndtere interne henvendelser om fx tildeling af rettigheder, opsætning af systemer og ændringer af kontaktstrukturen. Det er derfor vigtigt, at jeres lokale support-setup er gearet til at kunne håndtere dette. Support behandles i opgavepakke 10.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kern="1200" cap="none" spc="0" dirty="0">
                        <a:ln>
                          <a:no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0" kern="1200" cap="none" spc="0" dirty="0">
                          <a:ln>
                            <a:noFill/>
                          </a:ln>
                          <a:solidFill>
                            <a:schemeClr val="tx1"/>
                          </a:solidFill>
                          <a:effectLst/>
                          <a:latin typeface="+mn-lt"/>
                          <a:ea typeface="+mn-ea"/>
                          <a:cs typeface="+mn-cs"/>
                        </a:rPr>
                        <a:t>Der etableres desuden et fællesoffentligt support-setup, der har til formål at samle en række fællesoffentlige supporttilbud, herunder Digital Post, så det bliver mere overskueligt for borgere og virksomheder at få hjælp til brugen af Digital Post.</a:t>
                      </a:r>
                      <a:r>
                        <a:rPr lang="da-DK" sz="1000" b="0" kern="1200" cap="none" spc="0" baseline="0" dirty="0">
                          <a:ln>
                            <a:noFill/>
                          </a:ln>
                          <a:solidFill>
                            <a:schemeClr val="tx1"/>
                          </a:solidFill>
                          <a:effectLst/>
                          <a:latin typeface="+mn-lt"/>
                          <a:ea typeface="+mn-ea"/>
                          <a:cs typeface="+mn-cs"/>
                        </a:rPr>
                        <a:t> Som myndighed skal I dog selv supportere spørgsmål relateret til den post, I har sendt. </a:t>
                      </a:r>
                      <a:endParaRPr lang="da-DK" sz="1000" b="0" kern="1200" cap="none" spc="0" dirty="0">
                        <a:ln>
                          <a:no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kern="1200" cap="none" spc="0" dirty="0">
                        <a:ln>
                          <a:noFill/>
                        </a:ln>
                        <a:solidFill>
                          <a:schemeClr val="tx1"/>
                        </a:solidFill>
                        <a:effectLst/>
                        <a:latin typeface="+mn-lt"/>
                        <a:ea typeface="+mn-ea"/>
                        <a:cs typeface="+mn-cs"/>
                      </a:endParaRPr>
                    </a:p>
                    <a:p>
                      <a:endParaRPr lang="da-DK" sz="1000" b="0" cap="none" spc="0" dirty="0">
                        <a:ln>
                          <a:noFill/>
                        </a:ln>
                        <a:solidFill>
                          <a:schemeClr val="tx1"/>
                        </a:solidFill>
                        <a:effectLst/>
                        <a:latin typeface="+mj-lt"/>
                      </a:endParaRPr>
                    </a:p>
                    <a:p>
                      <a:endParaRPr lang="da-DK" sz="1000" b="0" cap="none" spc="0" dirty="0">
                        <a:ln>
                          <a:noFill/>
                        </a:ln>
                        <a:solidFill>
                          <a:schemeClr val="tx1"/>
                        </a:solidFill>
                        <a:effectLst/>
                        <a:latin typeface="+mj-lt"/>
                      </a:endParaRPr>
                    </a:p>
                  </a:txBody>
                  <a:tcPr>
                    <a:lnL w="12700" cmpd="sng">
                      <a:noFill/>
                    </a:lnL>
                    <a:lnR w="12700" cmpd="sng">
                      <a:noFill/>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037998"/>
                  </a:ext>
                </a:extLst>
              </a:tr>
            </a:tbl>
          </a:graphicData>
        </a:graphic>
      </p:graphicFrame>
      <p:graphicFrame>
        <p:nvGraphicFramePr>
          <p:cNvPr id="28" name="Tabel 26">
            <a:extLst>
              <a:ext uri="{FF2B5EF4-FFF2-40B4-BE49-F238E27FC236}">
                <a16:creationId xmlns:a16="http://schemas.microsoft.com/office/drawing/2014/main" id="{E4F78708-3F16-41D3-9C8E-2D04611308FD}"/>
              </a:ext>
            </a:extLst>
          </p:cNvPr>
          <p:cNvGraphicFramePr>
            <a:graphicFrameLocks noGrp="1"/>
          </p:cNvGraphicFramePr>
          <p:nvPr>
            <p:extLst>
              <p:ext uri="{D42A27DB-BD31-4B8C-83A1-F6EECF244321}">
                <p14:modId xmlns:p14="http://schemas.microsoft.com/office/powerpoint/2010/main" val="3819043397"/>
              </p:ext>
            </p:extLst>
          </p:nvPr>
        </p:nvGraphicFramePr>
        <p:xfrm>
          <a:off x="6312024" y="3768161"/>
          <a:ext cx="5193280" cy="1042881"/>
        </p:xfrm>
        <a:graphic>
          <a:graphicData uri="http://schemas.openxmlformats.org/drawingml/2006/table">
            <a:tbl>
              <a:tblPr firstRow="1" bandRow="1">
                <a:tableStyleId>{5C22544A-7EE6-4342-B048-85BDC9FD1C3A}</a:tableStyleId>
              </a:tblPr>
              <a:tblGrid>
                <a:gridCol w="5193280">
                  <a:extLst>
                    <a:ext uri="{9D8B030D-6E8A-4147-A177-3AD203B41FA5}">
                      <a16:colId xmlns:a16="http://schemas.microsoft.com/office/drawing/2014/main" val="2062439059"/>
                    </a:ext>
                  </a:extLst>
                </a:gridCol>
              </a:tblGrid>
              <a:tr h="289689">
                <a:tc>
                  <a:txBody>
                    <a:bodyPr/>
                    <a:lstStyle/>
                    <a:p>
                      <a:pPr marL="0" indent="0">
                        <a:buFont typeface="Arial" panose="020B0604020202020204" pitchFamily="34" charset="0"/>
                        <a:buNone/>
                      </a:pPr>
                      <a:r>
                        <a:rPr lang="da-DK" sz="1200" b="1" cap="none" spc="0" dirty="0">
                          <a:ln>
                            <a:noFill/>
                          </a:ln>
                          <a:solidFill>
                            <a:schemeClr val="bg1"/>
                          </a:solidFill>
                          <a:effectLst/>
                        </a:rPr>
                        <a:t>Beslutninger</a:t>
                      </a: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44454058"/>
                  </a:ext>
                </a:extLst>
              </a:tr>
              <a:tr h="753192">
                <a:tc>
                  <a:txBody>
                    <a:bodyPr/>
                    <a:lstStyle/>
                    <a:p>
                      <a:pPr marL="171450" indent="-171450">
                        <a:buFont typeface="Arial" panose="020B0604020202020204" pitchFamily="34" charset="0"/>
                        <a:buChar char="•"/>
                      </a:pPr>
                      <a:r>
                        <a:rPr lang="da-DK" sz="1000" b="0" cap="none" spc="0" dirty="0">
                          <a:ln>
                            <a:noFill/>
                          </a:ln>
                          <a:solidFill>
                            <a:schemeClr val="bg1"/>
                          </a:solidFill>
                          <a:effectLst/>
                        </a:rPr>
                        <a:t>Lokal uddannelsesstrategi</a:t>
                      </a:r>
                    </a:p>
                    <a:p>
                      <a:pPr marL="171450" indent="-171450">
                        <a:buFont typeface="Arial" panose="020B0604020202020204" pitchFamily="34" charset="0"/>
                        <a:buChar char="•"/>
                      </a:pPr>
                      <a:r>
                        <a:rPr lang="da-DK" sz="1000" b="0" cap="none" spc="0" dirty="0">
                          <a:ln>
                            <a:noFill/>
                          </a:ln>
                          <a:solidFill>
                            <a:schemeClr val="bg1"/>
                          </a:solidFill>
                          <a:effectLst/>
                        </a:rPr>
                        <a:t>Lokal supportfunktion</a:t>
                      </a:r>
                    </a:p>
                    <a:p>
                      <a:pPr marL="0" indent="0">
                        <a:buFont typeface="Arial" panose="020B0604020202020204" pitchFamily="34" charset="0"/>
                        <a:buNone/>
                      </a:pPr>
                      <a:endParaRPr lang="da-DK" sz="1000" b="0" cap="none" spc="0" dirty="0">
                        <a:ln>
                          <a:noFill/>
                        </a:ln>
                        <a:solidFill>
                          <a:schemeClr val="bg1"/>
                        </a:solidFill>
                        <a:effectLst/>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188037998"/>
                  </a:ext>
                </a:extLst>
              </a:tr>
            </a:tbl>
          </a:graphicData>
        </a:graphic>
      </p:graphicFrame>
      <p:grpSp>
        <p:nvGrpSpPr>
          <p:cNvPr id="15" name="Gruppe 14">
            <a:extLst>
              <a:ext uri="{FF2B5EF4-FFF2-40B4-BE49-F238E27FC236}">
                <a16:creationId xmlns:a16="http://schemas.microsoft.com/office/drawing/2014/main" id="{B351B286-1D13-43AC-B0B1-2D7A057C0EC0}"/>
              </a:ext>
            </a:extLst>
          </p:cNvPr>
          <p:cNvGrpSpPr/>
          <p:nvPr/>
        </p:nvGrpSpPr>
        <p:grpSpPr>
          <a:xfrm>
            <a:off x="6312024" y="1787883"/>
            <a:ext cx="5184576" cy="237549"/>
            <a:chOff x="839416" y="4149080"/>
            <a:chExt cx="5184576" cy="237549"/>
          </a:xfrm>
        </p:grpSpPr>
        <p:sp>
          <p:nvSpPr>
            <p:cNvPr id="13" name="Ellipse 12">
              <a:extLst>
                <a:ext uri="{FF2B5EF4-FFF2-40B4-BE49-F238E27FC236}">
                  <a16:creationId xmlns:a16="http://schemas.microsoft.com/office/drawing/2014/main" id="{32C011AF-EA5E-4BD7-A72C-7CD7BDDAE54F}"/>
                </a:ext>
              </a:extLst>
            </p:cNvPr>
            <p:cNvSpPr/>
            <p:nvPr/>
          </p:nvSpPr>
          <p:spPr bwMode="auto">
            <a:xfrm>
              <a:off x="839416" y="4149080"/>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14" name="Tekstfelt 13">
              <a:extLst>
                <a:ext uri="{FF2B5EF4-FFF2-40B4-BE49-F238E27FC236}">
                  <a16:creationId xmlns:a16="http://schemas.microsoft.com/office/drawing/2014/main" id="{842607C8-8DEE-42C6-A6D4-81E90CDBDAFA}"/>
                </a:ext>
              </a:extLst>
            </p:cNvPr>
            <p:cNvSpPr txBox="1"/>
            <p:nvPr/>
          </p:nvSpPr>
          <p:spPr>
            <a:xfrm>
              <a:off x="1136151" y="4170605"/>
              <a:ext cx="4887841" cy="216024"/>
            </a:xfrm>
            <a:prstGeom prst="rect">
              <a:avLst/>
            </a:prstGeom>
            <a:noFill/>
          </p:spPr>
          <p:txBody>
            <a:bodyPr wrap="square" lIns="0" tIns="0" rIns="0" bIns="0" rtlCol="0">
              <a:noAutofit/>
            </a:bodyPr>
            <a:lstStyle/>
            <a:p>
              <a:pPr>
                <a:lnSpc>
                  <a:spcPct val="100000"/>
                </a:lnSpc>
                <a:spcBef>
                  <a:spcPts val="1100"/>
                </a:spcBef>
              </a:pPr>
              <a:r>
                <a:rPr lang="da-DK" sz="1000" dirty="0"/>
                <a:t>Hvilket support-setup ift. Digital Post har I i dag?</a:t>
              </a:r>
            </a:p>
          </p:txBody>
        </p:sp>
      </p:grpSp>
      <p:grpSp>
        <p:nvGrpSpPr>
          <p:cNvPr id="19" name="Gruppe 18">
            <a:extLst>
              <a:ext uri="{FF2B5EF4-FFF2-40B4-BE49-F238E27FC236}">
                <a16:creationId xmlns:a16="http://schemas.microsoft.com/office/drawing/2014/main" id="{D90436CE-0643-4DB7-A6E0-01709B8802E6}"/>
              </a:ext>
            </a:extLst>
          </p:cNvPr>
          <p:cNvGrpSpPr/>
          <p:nvPr/>
        </p:nvGrpSpPr>
        <p:grpSpPr>
          <a:xfrm>
            <a:off x="6312024" y="2050841"/>
            <a:ext cx="5184576" cy="253403"/>
            <a:chOff x="839416" y="3895375"/>
            <a:chExt cx="5184576" cy="253403"/>
          </a:xfrm>
        </p:grpSpPr>
        <p:sp>
          <p:nvSpPr>
            <p:cNvPr id="20" name="Ellipse 19">
              <a:extLst>
                <a:ext uri="{FF2B5EF4-FFF2-40B4-BE49-F238E27FC236}">
                  <a16:creationId xmlns:a16="http://schemas.microsoft.com/office/drawing/2014/main" id="{5406F63C-9C71-487B-8829-40AD93BC73D9}"/>
                </a:ext>
              </a:extLst>
            </p:cNvPr>
            <p:cNvSpPr/>
            <p:nvPr/>
          </p:nvSpPr>
          <p:spPr bwMode="auto">
            <a:xfrm>
              <a:off x="839416" y="3932754"/>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21" name="Tekstfelt 20">
              <a:extLst>
                <a:ext uri="{FF2B5EF4-FFF2-40B4-BE49-F238E27FC236}">
                  <a16:creationId xmlns:a16="http://schemas.microsoft.com/office/drawing/2014/main" id="{6679D842-7FAB-4836-B8BC-9BA980642AD0}"/>
                </a:ext>
              </a:extLst>
            </p:cNvPr>
            <p:cNvSpPr txBox="1"/>
            <p:nvPr/>
          </p:nvSpPr>
          <p:spPr>
            <a:xfrm>
              <a:off x="1136151" y="3895375"/>
              <a:ext cx="4887841" cy="216024"/>
            </a:xfrm>
            <a:prstGeom prst="rect">
              <a:avLst/>
            </a:prstGeom>
            <a:noFill/>
          </p:spPr>
          <p:txBody>
            <a:bodyPr wrap="square" lIns="0" tIns="0" rIns="0" bIns="0" rtlCol="0">
              <a:noAutofit/>
            </a:bodyPr>
            <a:lstStyle/>
            <a:p>
              <a:pPr>
                <a:lnSpc>
                  <a:spcPct val="100000"/>
                </a:lnSpc>
                <a:spcBef>
                  <a:spcPts val="1100"/>
                </a:spcBef>
              </a:pPr>
              <a:r>
                <a:rPr lang="da-DK" sz="1000" dirty="0"/>
                <a:t>Kan det eksisterende setup videreføres som det er, eller giver den nye løsning anledning til ændringer ift. support?</a:t>
              </a:r>
              <a:endParaRPr lang="da-DK" sz="1000" i="1" dirty="0"/>
            </a:p>
          </p:txBody>
        </p:sp>
      </p:grpSp>
      <p:grpSp>
        <p:nvGrpSpPr>
          <p:cNvPr id="3" name="Gruppe 2">
            <a:extLst>
              <a:ext uri="{FF2B5EF4-FFF2-40B4-BE49-F238E27FC236}">
                <a16:creationId xmlns:a16="http://schemas.microsoft.com/office/drawing/2014/main" id="{E7E269D7-EB73-408B-B171-FFCD70F8308B}"/>
              </a:ext>
            </a:extLst>
          </p:cNvPr>
          <p:cNvGrpSpPr/>
          <p:nvPr/>
        </p:nvGrpSpPr>
        <p:grpSpPr>
          <a:xfrm>
            <a:off x="6312024" y="2699448"/>
            <a:ext cx="5184576" cy="235874"/>
            <a:chOff x="6312024" y="2768954"/>
            <a:chExt cx="5184576" cy="235874"/>
          </a:xfrm>
        </p:grpSpPr>
        <p:sp>
          <p:nvSpPr>
            <p:cNvPr id="29" name="Ellipse 28">
              <a:extLst>
                <a:ext uri="{FF2B5EF4-FFF2-40B4-BE49-F238E27FC236}">
                  <a16:creationId xmlns:a16="http://schemas.microsoft.com/office/drawing/2014/main" id="{DE049242-D866-42B2-94CD-E9F0F4F6AF60}"/>
                </a:ext>
              </a:extLst>
            </p:cNvPr>
            <p:cNvSpPr/>
            <p:nvPr/>
          </p:nvSpPr>
          <p:spPr bwMode="auto">
            <a:xfrm>
              <a:off x="6312024" y="2768954"/>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0" name="Tekstfelt 29">
              <a:extLst>
                <a:ext uri="{FF2B5EF4-FFF2-40B4-BE49-F238E27FC236}">
                  <a16:creationId xmlns:a16="http://schemas.microsoft.com/office/drawing/2014/main" id="{3CEACDA8-3518-40B9-9A2F-92D7F89FDA36}"/>
                </a:ext>
              </a:extLst>
            </p:cNvPr>
            <p:cNvSpPr txBox="1"/>
            <p:nvPr/>
          </p:nvSpPr>
          <p:spPr>
            <a:xfrm>
              <a:off x="6608759" y="2788804"/>
              <a:ext cx="4887841" cy="216024"/>
            </a:xfrm>
            <a:prstGeom prst="rect">
              <a:avLst/>
            </a:prstGeom>
            <a:noFill/>
          </p:spPr>
          <p:txBody>
            <a:bodyPr wrap="square" lIns="0" tIns="0" rIns="0" bIns="0" rtlCol="0">
              <a:noAutofit/>
            </a:bodyPr>
            <a:lstStyle/>
            <a:p>
              <a:pPr>
                <a:lnSpc>
                  <a:spcPct val="100000"/>
                </a:lnSpc>
                <a:spcBef>
                  <a:spcPts val="1100"/>
                </a:spcBef>
              </a:pPr>
              <a:r>
                <a:rPr lang="da-DK" sz="1000" dirty="0"/>
                <a:t>Hvem skal uddannes og på hvilket niveau (evt. behov for superbrugere)?</a:t>
              </a:r>
            </a:p>
          </p:txBody>
        </p:sp>
      </p:grpSp>
      <p:grpSp>
        <p:nvGrpSpPr>
          <p:cNvPr id="8" name="Gruppe 7">
            <a:extLst>
              <a:ext uri="{FF2B5EF4-FFF2-40B4-BE49-F238E27FC236}">
                <a16:creationId xmlns:a16="http://schemas.microsoft.com/office/drawing/2014/main" id="{41E89B0D-E0F3-43D8-9AE9-1250F586414E}"/>
              </a:ext>
            </a:extLst>
          </p:cNvPr>
          <p:cNvGrpSpPr/>
          <p:nvPr/>
        </p:nvGrpSpPr>
        <p:grpSpPr>
          <a:xfrm>
            <a:off x="6312024" y="3014672"/>
            <a:ext cx="5184576" cy="236843"/>
            <a:chOff x="6314455" y="3037808"/>
            <a:chExt cx="5184576" cy="236843"/>
          </a:xfrm>
        </p:grpSpPr>
        <p:sp>
          <p:nvSpPr>
            <p:cNvPr id="31" name="Ellipse 30">
              <a:extLst>
                <a:ext uri="{FF2B5EF4-FFF2-40B4-BE49-F238E27FC236}">
                  <a16:creationId xmlns:a16="http://schemas.microsoft.com/office/drawing/2014/main" id="{EA450C5B-8A6F-4DAF-B897-BD58A1A3F802}"/>
                </a:ext>
              </a:extLst>
            </p:cNvPr>
            <p:cNvSpPr/>
            <p:nvPr/>
          </p:nvSpPr>
          <p:spPr bwMode="auto">
            <a:xfrm>
              <a:off x="6314455" y="3037808"/>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2" name="Tekstfelt 31">
              <a:extLst>
                <a:ext uri="{FF2B5EF4-FFF2-40B4-BE49-F238E27FC236}">
                  <a16:creationId xmlns:a16="http://schemas.microsoft.com/office/drawing/2014/main" id="{0D92B79C-64AD-4166-8755-275748284512}"/>
                </a:ext>
              </a:extLst>
            </p:cNvPr>
            <p:cNvSpPr txBox="1"/>
            <p:nvPr/>
          </p:nvSpPr>
          <p:spPr>
            <a:xfrm>
              <a:off x="6611190" y="3058627"/>
              <a:ext cx="4887841" cy="216024"/>
            </a:xfrm>
            <a:prstGeom prst="rect">
              <a:avLst/>
            </a:prstGeom>
            <a:noFill/>
          </p:spPr>
          <p:txBody>
            <a:bodyPr wrap="square" lIns="0" tIns="0" rIns="0" bIns="0" rtlCol="0">
              <a:noAutofit/>
            </a:bodyPr>
            <a:lstStyle/>
            <a:p>
              <a:pPr>
                <a:lnSpc>
                  <a:spcPct val="100000"/>
                </a:lnSpc>
                <a:spcBef>
                  <a:spcPts val="1100"/>
                </a:spcBef>
              </a:pPr>
              <a:r>
                <a:rPr lang="da-DK" sz="1000" dirty="0"/>
                <a:t>Kan I selv stå for undervisningen eller har I brug for ekstern bistand?</a:t>
              </a:r>
            </a:p>
          </p:txBody>
        </p:sp>
      </p:grpSp>
      <p:grpSp>
        <p:nvGrpSpPr>
          <p:cNvPr id="9" name="Gruppe 8">
            <a:extLst>
              <a:ext uri="{FF2B5EF4-FFF2-40B4-BE49-F238E27FC236}">
                <a16:creationId xmlns:a16="http://schemas.microsoft.com/office/drawing/2014/main" id="{D4070537-3C26-44BD-9CEF-424FBD6C5EE8}"/>
              </a:ext>
            </a:extLst>
          </p:cNvPr>
          <p:cNvGrpSpPr/>
          <p:nvPr/>
        </p:nvGrpSpPr>
        <p:grpSpPr>
          <a:xfrm>
            <a:off x="6312024" y="2394384"/>
            <a:ext cx="5184576" cy="245698"/>
            <a:chOff x="6311637" y="3421818"/>
            <a:chExt cx="5184576" cy="245698"/>
          </a:xfrm>
        </p:grpSpPr>
        <p:sp>
          <p:nvSpPr>
            <p:cNvPr id="33" name="Ellipse 32">
              <a:extLst>
                <a:ext uri="{FF2B5EF4-FFF2-40B4-BE49-F238E27FC236}">
                  <a16:creationId xmlns:a16="http://schemas.microsoft.com/office/drawing/2014/main" id="{779F8CFD-EC03-4A8F-8278-370132B1CE01}"/>
                </a:ext>
              </a:extLst>
            </p:cNvPr>
            <p:cNvSpPr/>
            <p:nvPr/>
          </p:nvSpPr>
          <p:spPr bwMode="auto">
            <a:xfrm>
              <a:off x="6311637" y="3421818"/>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4" name="Tekstfelt 33">
              <a:extLst>
                <a:ext uri="{FF2B5EF4-FFF2-40B4-BE49-F238E27FC236}">
                  <a16:creationId xmlns:a16="http://schemas.microsoft.com/office/drawing/2014/main" id="{E79F7CCC-D9FC-43E5-945C-5088C7011645}"/>
                </a:ext>
              </a:extLst>
            </p:cNvPr>
            <p:cNvSpPr txBox="1"/>
            <p:nvPr/>
          </p:nvSpPr>
          <p:spPr>
            <a:xfrm>
              <a:off x="6608372" y="3451492"/>
              <a:ext cx="4887841" cy="216024"/>
            </a:xfrm>
            <a:prstGeom prst="rect">
              <a:avLst/>
            </a:prstGeom>
            <a:noFill/>
          </p:spPr>
          <p:txBody>
            <a:bodyPr wrap="square" lIns="0" tIns="0" rIns="0" bIns="0" rtlCol="0">
              <a:noAutofit/>
            </a:bodyPr>
            <a:lstStyle/>
            <a:p>
              <a:pPr>
                <a:lnSpc>
                  <a:spcPct val="100000"/>
                </a:lnSpc>
                <a:spcBef>
                  <a:spcPts val="1100"/>
                </a:spcBef>
              </a:pPr>
              <a:r>
                <a:rPr lang="da-DK" sz="1000" dirty="0"/>
                <a:t>Hvordan skal der kommunikeres internt om supportmuligheder?</a:t>
              </a:r>
            </a:p>
          </p:txBody>
        </p:sp>
      </p:grpSp>
      <p:graphicFrame>
        <p:nvGraphicFramePr>
          <p:cNvPr id="22" name="Tabel 26">
            <a:extLst>
              <a:ext uri="{FF2B5EF4-FFF2-40B4-BE49-F238E27FC236}">
                <a16:creationId xmlns:a16="http://schemas.microsoft.com/office/drawing/2014/main" id="{E1D6EDEE-4BD4-47C4-BDC9-CA48DB3AB6F2}"/>
              </a:ext>
            </a:extLst>
          </p:cNvPr>
          <p:cNvGraphicFramePr>
            <a:graphicFrameLocks noGrp="1"/>
          </p:cNvGraphicFramePr>
          <p:nvPr>
            <p:extLst>
              <p:ext uri="{D42A27DB-BD31-4B8C-83A1-F6EECF244321}">
                <p14:modId xmlns:p14="http://schemas.microsoft.com/office/powerpoint/2010/main" val="836302659"/>
              </p:ext>
            </p:extLst>
          </p:nvPr>
        </p:nvGraphicFramePr>
        <p:xfrm>
          <a:off x="6293671" y="1435238"/>
          <a:ext cx="5193280" cy="274320"/>
        </p:xfrm>
        <a:graphic>
          <a:graphicData uri="http://schemas.openxmlformats.org/drawingml/2006/table">
            <a:tbl>
              <a:tblPr firstRow="1" bandRow="1">
                <a:tableStyleId>{5C22544A-7EE6-4342-B048-85BDC9FD1C3A}</a:tableStyleId>
              </a:tblPr>
              <a:tblGrid>
                <a:gridCol w="5193280">
                  <a:extLst>
                    <a:ext uri="{9D8B030D-6E8A-4147-A177-3AD203B41FA5}">
                      <a16:colId xmlns:a16="http://schemas.microsoft.com/office/drawing/2014/main" val="2062439059"/>
                    </a:ext>
                  </a:extLst>
                </a:gridCol>
              </a:tblGrid>
              <a:tr h="244800">
                <a:tc>
                  <a:txBody>
                    <a:bodyPr/>
                    <a:lstStyle/>
                    <a:p>
                      <a:r>
                        <a:rPr lang="da-DK" sz="1200" b="1" cap="none" spc="0" dirty="0">
                          <a:ln>
                            <a:noFill/>
                          </a:ln>
                          <a:solidFill>
                            <a:schemeClr val="tx1"/>
                          </a:solidFill>
                          <a:effectLst/>
                        </a:rPr>
                        <a:t>Refleksionsspørgsmål</a:t>
                      </a: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685668"/>
                  </a:ext>
                </a:extLst>
              </a:tr>
            </a:tbl>
          </a:graphicData>
        </a:graphic>
      </p:graphicFrame>
      <p:graphicFrame>
        <p:nvGraphicFramePr>
          <p:cNvPr id="23" name="Tabel 22">
            <a:extLst>
              <a:ext uri="{FF2B5EF4-FFF2-40B4-BE49-F238E27FC236}">
                <a16:creationId xmlns:a16="http://schemas.microsoft.com/office/drawing/2014/main" id="{41905E08-B1A9-4D12-831C-04DD4F4B316B}"/>
              </a:ext>
            </a:extLst>
          </p:cNvPr>
          <p:cNvGraphicFramePr>
            <a:graphicFrameLocks noGrp="1"/>
          </p:cNvGraphicFramePr>
          <p:nvPr>
            <p:extLst>
              <p:ext uri="{D42A27DB-BD31-4B8C-83A1-F6EECF244321}">
                <p14:modId xmlns:p14="http://schemas.microsoft.com/office/powerpoint/2010/main" val="3661832442"/>
              </p:ext>
            </p:extLst>
          </p:nvPr>
        </p:nvGraphicFramePr>
        <p:xfrm>
          <a:off x="6293671" y="4932263"/>
          <a:ext cx="5193280" cy="670560"/>
        </p:xfrm>
        <a:graphic>
          <a:graphicData uri="http://schemas.openxmlformats.org/drawingml/2006/table">
            <a:tbl>
              <a:tblPr firstRow="1" bandRow="1">
                <a:tableStyleId>{5C22544A-7EE6-4342-B048-85BDC9FD1C3A}</a:tableStyleId>
              </a:tblPr>
              <a:tblGrid>
                <a:gridCol w="2596640">
                  <a:extLst>
                    <a:ext uri="{9D8B030D-6E8A-4147-A177-3AD203B41FA5}">
                      <a16:colId xmlns:a16="http://schemas.microsoft.com/office/drawing/2014/main" val="2062439059"/>
                    </a:ext>
                  </a:extLst>
                </a:gridCol>
                <a:gridCol w="2596640">
                  <a:extLst>
                    <a:ext uri="{9D8B030D-6E8A-4147-A177-3AD203B41FA5}">
                      <a16:colId xmlns:a16="http://schemas.microsoft.com/office/drawing/2014/main" val="821900373"/>
                    </a:ext>
                  </a:extLst>
                </a:gridCol>
              </a:tblGrid>
              <a:tr h="0">
                <a:tc>
                  <a:txBody>
                    <a:bodyPr/>
                    <a:lstStyle/>
                    <a:p>
                      <a:r>
                        <a:rPr lang="da-DK" sz="1200" b="1" u="none" cap="none" spc="0" dirty="0">
                          <a:ln>
                            <a:noFill/>
                          </a:ln>
                          <a:solidFill>
                            <a:schemeClr val="tx1"/>
                          </a:solidFill>
                          <a:effectLst/>
                        </a:rPr>
                        <a:t>Opgavepakke med beslutning</a:t>
                      </a:r>
                    </a:p>
                  </a:txBody>
                  <a:tcPr>
                    <a:lnL w="12700" cmpd="sng">
                      <a:noFill/>
                    </a:lnL>
                    <a:lnR w="12700" cap="flat" cmpd="sng" algn="ctr">
                      <a:solidFill>
                        <a:schemeClr val="tx2"/>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200" b="1" u="none" cap="none" spc="0" dirty="0">
                          <a:ln>
                            <a:noFill/>
                          </a:ln>
                          <a:solidFill>
                            <a:schemeClr val="tx1"/>
                          </a:solidFill>
                          <a:effectLst/>
                        </a:rPr>
                        <a:t>Øvrige afhængigheder</a:t>
                      </a:r>
                    </a:p>
                  </a:txBody>
                  <a:tcPr>
                    <a:lnL w="12700" cap="flat" cmpd="sng" algn="ctr">
                      <a:solidFill>
                        <a:schemeClr val="tx2"/>
                      </a:solid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685668"/>
                  </a:ext>
                </a:extLst>
              </a:tr>
              <a:tr h="313947">
                <a:tc>
                  <a:txBody>
                    <a:bodyPr/>
                    <a:lstStyle/>
                    <a:p>
                      <a:r>
                        <a:rPr lang="da-DK" sz="1000" b="0" u="none" cap="none" spc="0" dirty="0">
                          <a:ln>
                            <a:noFill/>
                          </a:ln>
                          <a:solidFill>
                            <a:schemeClr val="tx1"/>
                          </a:solidFill>
                          <a:effectLst/>
                        </a:rPr>
                        <a:t>Opgavepakke 9 – Uddannelse</a:t>
                      </a:r>
                    </a:p>
                    <a:p>
                      <a:r>
                        <a:rPr lang="da-DK" sz="1000" b="0" u="none" cap="none" spc="0" dirty="0">
                          <a:ln>
                            <a:noFill/>
                          </a:ln>
                          <a:solidFill>
                            <a:schemeClr val="tx1"/>
                          </a:solidFill>
                          <a:effectLst/>
                        </a:rPr>
                        <a:t>Opgavepakke 10 – Support</a:t>
                      </a:r>
                    </a:p>
                  </a:txBody>
                  <a:tcPr>
                    <a:lnL w="12700" cmpd="sng">
                      <a:noFill/>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0" u="none" cap="none" spc="0" dirty="0">
                          <a:ln>
                            <a:noFill/>
                          </a:ln>
                          <a:solidFill>
                            <a:schemeClr val="tx1"/>
                          </a:solidFill>
                          <a:effectLst/>
                        </a:rPr>
                        <a:t>Opgavepakke 6 – Roller og rettigheder</a:t>
                      </a:r>
                    </a:p>
                  </a:txBody>
                  <a:tcPr>
                    <a:lnL w="12700" cap="flat" cmpd="sng" algn="ctr">
                      <a:solidFill>
                        <a:schemeClr val="tx2"/>
                      </a:solidFill>
                      <a:prstDash val="solid"/>
                      <a:round/>
                      <a:headEnd type="none" w="med" len="med"/>
                      <a:tailEnd type="none" w="med" len="med"/>
                    </a:lnL>
                    <a:lnR w="12700" cmpd="sng">
                      <a:noFill/>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037998"/>
                  </a:ext>
                </a:extLst>
              </a:tr>
            </a:tbl>
          </a:graphicData>
        </a:graphic>
      </p:graphicFrame>
      <p:grpSp>
        <p:nvGrpSpPr>
          <p:cNvPr id="24" name="Gruppe 23">
            <a:extLst>
              <a:ext uri="{FF2B5EF4-FFF2-40B4-BE49-F238E27FC236}">
                <a16:creationId xmlns:a16="http://schemas.microsoft.com/office/drawing/2014/main" id="{550BB6AD-0EA4-44A3-A9AB-CE7A6CD45C5C}"/>
              </a:ext>
            </a:extLst>
          </p:cNvPr>
          <p:cNvGrpSpPr/>
          <p:nvPr/>
        </p:nvGrpSpPr>
        <p:grpSpPr>
          <a:xfrm>
            <a:off x="6312024" y="3310225"/>
            <a:ext cx="5193280" cy="236381"/>
            <a:chOff x="6305751" y="3027645"/>
            <a:chExt cx="5193280" cy="236381"/>
          </a:xfrm>
        </p:grpSpPr>
        <p:sp>
          <p:nvSpPr>
            <p:cNvPr id="25" name="Ellipse 24">
              <a:extLst>
                <a:ext uri="{FF2B5EF4-FFF2-40B4-BE49-F238E27FC236}">
                  <a16:creationId xmlns:a16="http://schemas.microsoft.com/office/drawing/2014/main" id="{7FC71CCA-6DCF-48D0-B1D7-6AAE068C6709}"/>
                </a:ext>
              </a:extLst>
            </p:cNvPr>
            <p:cNvSpPr/>
            <p:nvPr/>
          </p:nvSpPr>
          <p:spPr bwMode="auto">
            <a:xfrm>
              <a:off x="6305751" y="3048002"/>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27" name="Tekstfelt 26">
              <a:extLst>
                <a:ext uri="{FF2B5EF4-FFF2-40B4-BE49-F238E27FC236}">
                  <a16:creationId xmlns:a16="http://schemas.microsoft.com/office/drawing/2014/main" id="{671EE07F-2F84-482E-A366-7B47C0EFFB37}"/>
                </a:ext>
              </a:extLst>
            </p:cNvPr>
            <p:cNvSpPr txBox="1"/>
            <p:nvPr/>
          </p:nvSpPr>
          <p:spPr>
            <a:xfrm>
              <a:off x="6611190" y="3027645"/>
              <a:ext cx="4887841" cy="216024"/>
            </a:xfrm>
            <a:prstGeom prst="rect">
              <a:avLst/>
            </a:prstGeom>
            <a:noFill/>
          </p:spPr>
          <p:txBody>
            <a:bodyPr wrap="square" lIns="0" tIns="0" rIns="0" bIns="0" rtlCol="0">
              <a:noAutofit/>
            </a:bodyPr>
            <a:lstStyle/>
            <a:p>
              <a:pPr>
                <a:lnSpc>
                  <a:spcPct val="100000"/>
                </a:lnSpc>
                <a:spcBef>
                  <a:spcPts val="1100"/>
                </a:spcBef>
              </a:pPr>
              <a:r>
                <a:rPr lang="da-DK" sz="1000" dirty="0"/>
                <a:t>Er der brug for at udvikle yderligere uddannelsesmateriale end det, der leveres gennem projektet? </a:t>
              </a:r>
            </a:p>
          </p:txBody>
        </p:sp>
      </p:grpSp>
      <p:sp>
        <p:nvSpPr>
          <p:cNvPr id="35" name="Rektangel 34">
            <a:extLst>
              <a:ext uri="{FF2B5EF4-FFF2-40B4-BE49-F238E27FC236}">
                <a16:creationId xmlns:a16="http://schemas.microsoft.com/office/drawing/2014/main" id="{F42DB7B5-B6F9-47DF-9EF6-737433B46C12}"/>
              </a:ext>
            </a:extLst>
          </p:cNvPr>
          <p:cNvSpPr/>
          <p:nvPr/>
        </p:nvSpPr>
        <p:spPr bwMode="auto">
          <a:xfrm>
            <a:off x="619433" y="6341806"/>
            <a:ext cx="200374" cy="353284"/>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Tree>
    <p:extLst>
      <p:ext uri="{BB962C8B-B14F-4D97-AF65-F5344CB8AC3E}">
        <p14:creationId xmlns:p14="http://schemas.microsoft.com/office/powerpoint/2010/main" val="1652477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72159B93-D3DE-0144-A2B6-C6C41688C8DD}"/>
              </a:ext>
            </a:extLst>
          </p:cNvPr>
          <p:cNvGrpSpPr/>
          <p:nvPr/>
        </p:nvGrpSpPr>
        <p:grpSpPr>
          <a:xfrm>
            <a:off x="-824497" y="-121601"/>
            <a:ext cx="13016497" cy="6858000"/>
            <a:chOff x="-824497" y="-121601"/>
            <a:chExt cx="13016497" cy="6858000"/>
          </a:xfrm>
        </p:grpSpPr>
        <p:pic>
          <p:nvPicPr>
            <p:cNvPr id="7" name="Billede 6">
              <a:extLst>
                <a:ext uri="{FF2B5EF4-FFF2-40B4-BE49-F238E27FC236}">
                  <a16:creationId xmlns:a16="http://schemas.microsoft.com/office/drawing/2014/main" id="{C72ED338-CF3D-904E-99B7-D870DE163769}"/>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2294"/>
            <a:stretch/>
          </p:blipFill>
          <p:spPr>
            <a:xfrm>
              <a:off x="5729288" y="-121601"/>
              <a:ext cx="6462712" cy="6858000"/>
            </a:xfrm>
            <a:prstGeom prst="rect">
              <a:avLst/>
            </a:prstGeom>
          </p:spPr>
        </p:pic>
        <p:pic>
          <p:nvPicPr>
            <p:cNvPr id="8" name="Billede 7">
              <a:extLst>
                <a:ext uri="{FF2B5EF4-FFF2-40B4-BE49-F238E27FC236}">
                  <a16:creationId xmlns:a16="http://schemas.microsoft.com/office/drawing/2014/main" id="{5802A1E0-7592-0E45-8FAE-F29B4505F288}"/>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824497" y="-121601"/>
              <a:ext cx="6614410" cy="6858000"/>
            </a:xfrm>
            <a:prstGeom prst="rect">
              <a:avLst/>
            </a:prstGeom>
          </p:spPr>
        </p:pic>
      </p:grpSp>
      <p:sp>
        <p:nvSpPr>
          <p:cNvPr id="6" name="Titel 4">
            <a:extLst>
              <a:ext uri="{FF2B5EF4-FFF2-40B4-BE49-F238E27FC236}">
                <a16:creationId xmlns:a16="http://schemas.microsoft.com/office/drawing/2014/main" id="{36A1AFB0-C7CD-0C4C-94E1-6BE837181597}"/>
              </a:ext>
            </a:extLst>
          </p:cNvPr>
          <p:cNvSpPr txBox="1">
            <a:spLocks/>
          </p:cNvSpPr>
          <p:nvPr/>
        </p:nvSpPr>
        <p:spPr bwMode="auto">
          <a:xfrm>
            <a:off x="854075" y="1509672"/>
            <a:ext cx="10785475" cy="455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rtl="0" eaLnBrk="1" fontAlgn="base" hangingPunct="1">
              <a:lnSpc>
                <a:spcPct val="88000"/>
              </a:lnSpc>
              <a:spcBef>
                <a:spcPct val="0"/>
              </a:spcBef>
              <a:spcAft>
                <a:spcPct val="0"/>
              </a:spcAft>
              <a:defRPr sz="6800" b="0" cap="none" baseline="0">
                <a:solidFill>
                  <a:schemeClr val="bg1"/>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pPr algn="l"/>
            <a:r>
              <a:rPr lang="da-DK" dirty="0">
                <a:latin typeface="Open Sans" panose="020B0606030504020204" pitchFamily="34" charset="0"/>
                <a:ea typeface="Open Sans" panose="020B0606030504020204" pitchFamily="34" charset="0"/>
                <a:cs typeface="Open Sans" panose="020B0606030504020204" pitchFamily="34" charset="0"/>
              </a:rPr>
              <a:t>Bilag</a:t>
            </a:r>
            <a:endParaRPr lang="da-DK" kern="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21830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4BC42E7-30CD-4957-B08A-DE599878B189}"/>
              </a:ext>
            </a:extLst>
          </p:cNvPr>
          <p:cNvSpPr>
            <a:spLocks noGrp="1"/>
          </p:cNvSpPr>
          <p:nvPr>
            <p:ph type="title"/>
          </p:nvPr>
        </p:nvSpPr>
        <p:spPr/>
        <p:txBody>
          <a:bodyPr/>
          <a:lstStyle/>
          <a:p>
            <a:r>
              <a:rPr lang="da-DK"/>
              <a:t>Ambitionstrappe - </a:t>
            </a:r>
            <a:r>
              <a:rPr lang="da-DK" sz="2000"/>
              <a:t>Inspiration til dialog om implementering af MeMo</a:t>
            </a:r>
            <a:br>
              <a:rPr lang="da-DK" sz="2000"/>
            </a:br>
            <a:endParaRPr lang="da-DK" sz="2000">
              <a:highlight>
                <a:srgbClr val="FFFF00"/>
              </a:highlight>
            </a:endParaRPr>
          </a:p>
        </p:txBody>
      </p:sp>
      <p:sp>
        <p:nvSpPr>
          <p:cNvPr id="6" name="Pladsholder til slidenummer 3">
            <a:extLst>
              <a:ext uri="{FF2B5EF4-FFF2-40B4-BE49-F238E27FC236}">
                <a16:creationId xmlns:a16="http://schemas.microsoft.com/office/drawing/2014/main" id="{F65DC48E-D5C7-42A2-9DF5-6859DF3CDE45}"/>
              </a:ext>
            </a:extLst>
          </p:cNvPr>
          <p:cNvSpPr txBox="1">
            <a:spLocks/>
          </p:cNvSpPr>
          <p:nvPr/>
        </p:nvSpPr>
        <p:spPr>
          <a:xfrm>
            <a:off x="0" y="6912000"/>
            <a:ext cx="0" cy="0"/>
          </a:xfrm>
          <a:prstGeom prst="rect">
            <a:avLst/>
          </a:prstGeom>
        </p:spPr>
        <p:txBody>
          <a:bodyPr vert="horz" lIns="0" tIns="0" rIns="0" bIns="0" rtlCol="0" anchor="t" anchorCtr="0"/>
          <a:lstStyle>
            <a:defPPr>
              <a:defRPr lang="en-GB"/>
            </a:defPPr>
            <a:lvl1pPr algn="l" rtl="0" fontAlgn="base">
              <a:lnSpc>
                <a:spcPct val="108000"/>
              </a:lnSpc>
              <a:spcBef>
                <a:spcPct val="54000"/>
              </a:spcBef>
              <a:spcAft>
                <a:spcPct val="0"/>
              </a:spcAft>
              <a:defRPr sz="900" kern="1200">
                <a:no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fld id="{80AE25ED-097C-4BDC-A7CE-FA97BD9CA3B5}" type="slidenum">
              <a:rPr lang="da-DK" smtClean="0"/>
              <a:pPr/>
              <a:t>14</a:t>
            </a:fld>
            <a:endParaRPr lang="da-DK"/>
          </a:p>
        </p:txBody>
      </p:sp>
      <p:sp>
        <p:nvSpPr>
          <p:cNvPr id="7" name="Pil: opadgående 6">
            <a:extLst>
              <a:ext uri="{FF2B5EF4-FFF2-40B4-BE49-F238E27FC236}">
                <a16:creationId xmlns:a16="http://schemas.microsoft.com/office/drawing/2014/main" id="{7E8DE7AD-5BB4-4C30-82CB-26AEBD7A3767}"/>
              </a:ext>
            </a:extLst>
          </p:cNvPr>
          <p:cNvSpPr/>
          <p:nvPr/>
        </p:nvSpPr>
        <p:spPr bwMode="auto">
          <a:xfrm>
            <a:off x="408345" y="2720340"/>
            <a:ext cx="606451" cy="2630800"/>
          </a:xfrm>
          <a:prstGeom prst="upArrow">
            <a:avLst/>
          </a:prstGeom>
          <a:noFill/>
          <a:ln w="6350" cap="flat" cmpd="sng" algn="ctr">
            <a:solidFill>
              <a:schemeClr val="accent5">
                <a:lumMod val="75000"/>
              </a:schemeClr>
            </a:solidFill>
            <a:prstDash val="solid"/>
            <a:round/>
            <a:headEnd type="none" w="med" len="med"/>
            <a:tailEnd type="none" w="med" len="med"/>
          </a:ln>
          <a:effectLst/>
        </p:spPr>
        <p:txBody>
          <a:bodyPr vert="vert270"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400" b="0" i="0" u="none" strike="noStrike" cap="none" normalizeH="0" baseline="0">
                <a:ln>
                  <a:noFill/>
                </a:ln>
                <a:effectLst/>
                <a:latin typeface="Arial" charset="0"/>
              </a:rPr>
              <a:t>Ressourcetræk for forretning</a:t>
            </a:r>
          </a:p>
        </p:txBody>
      </p:sp>
      <p:sp>
        <p:nvSpPr>
          <p:cNvPr id="11" name="Rektangel 10">
            <a:extLst>
              <a:ext uri="{FF2B5EF4-FFF2-40B4-BE49-F238E27FC236}">
                <a16:creationId xmlns:a16="http://schemas.microsoft.com/office/drawing/2014/main" id="{CBD74000-A0AD-41C3-9C77-71D58D469CEC}"/>
              </a:ext>
            </a:extLst>
          </p:cNvPr>
          <p:cNvSpPr/>
          <p:nvPr/>
        </p:nvSpPr>
        <p:spPr bwMode="auto">
          <a:xfrm>
            <a:off x="1359524" y="4890977"/>
            <a:ext cx="4680000" cy="350875"/>
          </a:xfrm>
          <a:prstGeom prst="rect">
            <a:avLst/>
          </a:prstGeom>
          <a:noFill/>
          <a:ln w="6350" cap="flat" cmpd="sng" algn="ctr">
            <a:solidFill>
              <a:schemeClr val="accent5">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ts val="1100"/>
              </a:spcBef>
              <a:spcAft>
                <a:spcPct val="0"/>
              </a:spcAft>
              <a:buClrTx/>
              <a:buSzTx/>
              <a:buFontTx/>
              <a:buNone/>
              <a:tabLst/>
            </a:pPr>
            <a:r>
              <a:rPr kumimoji="0" lang="da-DK" sz="1100" b="0" i="0" u="none" strike="noStrike" cap="none" normalizeH="0" baseline="0">
                <a:ln>
                  <a:noFill/>
                </a:ln>
                <a:effectLst/>
                <a:latin typeface="Arial" charset="0"/>
              </a:rPr>
              <a:t>Tilpas eksisterende modtagersystemer, så de kan håndtere MeMo</a:t>
            </a:r>
          </a:p>
        </p:txBody>
      </p:sp>
      <p:sp>
        <p:nvSpPr>
          <p:cNvPr id="12" name="Rektangel 11">
            <a:extLst>
              <a:ext uri="{FF2B5EF4-FFF2-40B4-BE49-F238E27FC236}">
                <a16:creationId xmlns:a16="http://schemas.microsoft.com/office/drawing/2014/main" id="{6738705D-AB45-49F3-977B-EE48830CC99E}"/>
              </a:ext>
            </a:extLst>
          </p:cNvPr>
          <p:cNvSpPr/>
          <p:nvPr/>
        </p:nvSpPr>
        <p:spPr bwMode="auto">
          <a:xfrm>
            <a:off x="1719524" y="4540102"/>
            <a:ext cx="4320000" cy="350875"/>
          </a:xfrm>
          <a:prstGeom prst="rect">
            <a:avLst/>
          </a:prstGeom>
          <a:noFill/>
          <a:ln w="6350" cap="flat" cmpd="sng" algn="ctr">
            <a:solidFill>
              <a:schemeClr val="accent5">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ts val="1100"/>
              </a:spcBef>
              <a:spcAft>
                <a:spcPct val="0"/>
              </a:spcAft>
              <a:buClrTx/>
              <a:buSzTx/>
              <a:buFontTx/>
              <a:buNone/>
              <a:tabLst/>
            </a:pPr>
            <a:r>
              <a:rPr kumimoji="0" lang="da-DK" sz="1100" b="0" i="0" u="none" strike="noStrike" cap="none" normalizeH="0" baseline="0">
                <a:ln>
                  <a:noFill/>
                </a:ln>
                <a:effectLst/>
                <a:latin typeface="Arial" charset="0"/>
              </a:rPr>
              <a:t>Udvid kontaktstruktur med kontaktpunkter for øvrige myndigheder, der sender post til egen myndighed</a:t>
            </a:r>
          </a:p>
        </p:txBody>
      </p:sp>
      <p:sp>
        <p:nvSpPr>
          <p:cNvPr id="13" name="Rektangel 12">
            <a:extLst>
              <a:ext uri="{FF2B5EF4-FFF2-40B4-BE49-F238E27FC236}">
                <a16:creationId xmlns:a16="http://schemas.microsoft.com/office/drawing/2014/main" id="{9C73962B-06E6-4AC9-81B8-47DE94CE8E6A}"/>
              </a:ext>
            </a:extLst>
          </p:cNvPr>
          <p:cNvSpPr/>
          <p:nvPr/>
        </p:nvSpPr>
        <p:spPr bwMode="auto">
          <a:xfrm>
            <a:off x="2079524" y="4189227"/>
            <a:ext cx="3960000" cy="350875"/>
          </a:xfrm>
          <a:prstGeom prst="rect">
            <a:avLst/>
          </a:prstGeom>
          <a:noFill/>
          <a:ln w="6350" cap="flat" cmpd="sng" algn="ctr">
            <a:solidFill>
              <a:schemeClr val="accent5">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ts val="1100"/>
              </a:spcBef>
              <a:spcAft>
                <a:spcPct val="0"/>
              </a:spcAft>
              <a:buClrTx/>
              <a:buSzTx/>
              <a:buFontTx/>
              <a:buNone/>
              <a:tabLst/>
            </a:pPr>
            <a:r>
              <a:rPr kumimoji="0" lang="da-DK" sz="1100" b="0" i="0" u="none" strike="noStrike" cap="none" normalizeH="0" baseline="0">
                <a:ln>
                  <a:noFill/>
                </a:ln>
                <a:effectLst/>
                <a:latin typeface="Arial" charset="0"/>
              </a:rPr>
              <a:t>Brug opmærkninger til at sortere indkommende post i CVR-systemet</a:t>
            </a:r>
          </a:p>
        </p:txBody>
      </p:sp>
      <p:sp>
        <p:nvSpPr>
          <p:cNvPr id="14" name="Rektangel 13">
            <a:extLst>
              <a:ext uri="{FF2B5EF4-FFF2-40B4-BE49-F238E27FC236}">
                <a16:creationId xmlns:a16="http://schemas.microsoft.com/office/drawing/2014/main" id="{C9A6FE8E-8306-40D1-AFC8-2B49845DDD7D}"/>
              </a:ext>
            </a:extLst>
          </p:cNvPr>
          <p:cNvSpPr/>
          <p:nvPr/>
        </p:nvSpPr>
        <p:spPr bwMode="auto">
          <a:xfrm>
            <a:off x="2439524" y="3838352"/>
            <a:ext cx="3600000" cy="350875"/>
          </a:xfrm>
          <a:prstGeom prst="rect">
            <a:avLst/>
          </a:prstGeom>
          <a:noFill/>
          <a:ln w="6350" cap="flat" cmpd="sng" algn="ctr">
            <a:solidFill>
              <a:schemeClr val="accent5">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ts val="1100"/>
              </a:spcBef>
              <a:spcAft>
                <a:spcPct val="0"/>
              </a:spcAft>
              <a:buClrTx/>
              <a:buSzTx/>
              <a:buFontTx/>
              <a:buNone/>
              <a:tabLst/>
            </a:pPr>
            <a:r>
              <a:rPr kumimoji="0" lang="da-DK" sz="1100" b="0" i="0" u="none" strike="noStrike" cap="none" normalizeH="0" baseline="0" dirty="0">
                <a:ln>
                  <a:noFill/>
                </a:ln>
                <a:effectLst/>
                <a:latin typeface="Arial" charset="0"/>
              </a:rPr>
              <a:t>Brug opmærkninger til at sortere post til fagsystemer, inkl. post fra andre myndigheder</a:t>
            </a:r>
          </a:p>
        </p:txBody>
      </p:sp>
      <p:sp>
        <p:nvSpPr>
          <p:cNvPr id="15" name="Rektangel 14">
            <a:extLst>
              <a:ext uri="{FF2B5EF4-FFF2-40B4-BE49-F238E27FC236}">
                <a16:creationId xmlns:a16="http://schemas.microsoft.com/office/drawing/2014/main" id="{63D5ECC8-DC3F-4E99-991A-B83F04761158}"/>
              </a:ext>
            </a:extLst>
          </p:cNvPr>
          <p:cNvSpPr/>
          <p:nvPr/>
        </p:nvSpPr>
        <p:spPr bwMode="auto">
          <a:xfrm>
            <a:off x="6639870" y="4890977"/>
            <a:ext cx="4680000" cy="350875"/>
          </a:xfrm>
          <a:prstGeom prst="rect">
            <a:avLst/>
          </a:prstGeom>
          <a:noFill/>
          <a:ln w="6350" cap="flat" cmpd="sng" algn="ctr">
            <a:solidFill>
              <a:schemeClr val="accent5">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ts val="1100"/>
              </a:spcBef>
              <a:spcAft>
                <a:spcPct val="0"/>
              </a:spcAft>
              <a:buClrTx/>
              <a:buSzTx/>
              <a:buFontTx/>
              <a:buNone/>
              <a:tabLst/>
            </a:pPr>
            <a:r>
              <a:rPr kumimoji="0" lang="da-DK" sz="1100" b="0" i="0" u="none" strike="noStrike" cap="none" normalizeH="0" baseline="0">
                <a:ln>
                  <a:noFill/>
                </a:ln>
                <a:effectLst/>
                <a:latin typeface="Arial" charset="0"/>
              </a:rPr>
              <a:t>Tilpas eksisterende afsendersystemer, så de fortsat kan sende i DP1/DP2 format (N.B. fungerer kun indtil 2023)</a:t>
            </a:r>
          </a:p>
        </p:txBody>
      </p:sp>
      <p:sp>
        <p:nvSpPr>
          <p:cNvPr id="16" name="Rektangel 15">
            <a:extLst>
              <a:ext uri="{FF2B5EF4-FFF2-40B4-BE49-F238E27FC236}">
                <a16:creationId xmlns:a16="http://schemas.microsoft.com/office/drawing/2014/main" id="{3C0CE1FE-032D-4DB5-A695-6FC6D31A3E70}"/>
              </a:ext>
            </a:extLst>
          </p:cNvPr>
          <p:cNvSpPr/>
          <p:nvPr/>
        </p:nvSpPr>
        <p:spPr bwMode="auto">
          <a:xfrm>
            <a:off x="6999870" y="4540102"/>
            <a:ext cx="4320000" cy="350875"/>
          </a:xfrm>
          <a:prstGeom prst="rect">
            <a:avLst/>
          </a:prstGeom>
          <a:noFill/>
          <a:ln w="6350" cap="flat" cmpd="sng" algn="ctr">
            <a:solidFill>
              <a:schemeClr val="accent5">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ts val="1100"/>
              </a:spcBef>
              <a:spcAft>
                <a:spcPct val="0"/>
              </a:spcAft>
              <a:buClrTx/>
              <a:buSzTx/>
              <a:buFontTx/>
              <a:buNone/>
              <a:tabLst/>
            </a:pPr>
            <a:r>
              <a:rPr kumimoji="0" lang="da-DK" sz="1100" b="0" i="0" u="none" strike="noStrike" cap="none" normalizeH="0" baseline="0">
                <a:ln>
                  <a:noFill/>
                </a:ln>
                <a:effectLst/>
                <a:latin typeface="Arial" charset="0"/>
              </a:rPr>
              <a:t>Afsend i MeMo med samme indhold, som i dag</a:t>
            </a:r>
          </a:p>
        </p:txBody>
      </p:sp>
      <p:sp>
        <p:nvSpPr>
          <p:cNvPr id="17" name="Rektangel 16">
            <a:extLst>
              <a:ext uri="{FF2B5EF4-FFF2-40B4-BE49-F238E27FC236}">
                <a16:creationId xmlns:a16="http://schemas.microsoft.com/office/drawing/2014/main" id="{77CFE6D2-E5F0-45CD-929E-115D99B2075D}"/>
              </a:ext>
            </a:extLst>
          </p:cNvPr>
          <p:cNvSpPr/>
          <p:nvPr/>
        </p:nvSpPr>
        <p:spPr bwMode="auto">
          <a:xfrm>
            <a:off x="7359870" y="4189227"/>
            <a:ext cx="3960000" cy="350875"/>
          </a:xfrm>
          <a:prstGeom prst="rect">
            <a:avLst/>
          </a:prstGeom>
          <a:noFill/>
          <a:ln w="6350" cap="flat" cmpd="sng" algn="ctr">
            <a:solidFill>
              <a:schemeClr val="accent5">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ts val="1100"/>
              </a:spcBef>
              <a:spcAft>
                <a:spcPct val="0"/>
              </a:spcAft>
              <a:buClrTx/>
              <a:buSzTx/>
              <a:buFontTx/>
              <a:buNone/>
              <a:tabLst/>
            </a:pPr>
            <a:r>
              <a:rPr lang="da-DK" sz="1100"/>
              <a:t>Afsend i MeMo med ekstra opmærkninger</a:t>
            </a:r>
            <a:endParaRPr kumimoji="0" lang="da-DK" sz="1100" b="0" i="0" u="none" strike="noStrike" cap="none" normalizeH="0" baseline="0">
              <a:ln>
                <a:noFill/>
              </a:ln>
              <a:effectLst/>
              <a:latin typeface="Arial" charset="0"/>
            </a:endParaRPr>
          </a:p>
        </p:txBody>
      </p:sp>
      <p:sp>
        <p:nvSpPr>
          <p:cNvPr id="18" name="Rektangel 17">
            <a:extLst>
              <a:ext uri="{FF2B5EF4-FFF2-40B4-BE49-F238E27FC236}">
                <a16:creationId xmlns:a16="http://schemas.microsoft.com/office/drawing/2014/main" id="{81E182A6-3554-4D46-BA90-82FA31924F1E}"/>
              </a:ext>
            </a:extLst>
          </p:cNvPr>
          <p:cNvSpPr/>
          <p:nvPr/>
        </p:nvSpPr>
        <p:spPr bwMode="auto">
          <a:xfrm>
            <a:off x="7719870" y="3838352"/>
            <a:ext cx="3600000" cy="350875"/>
          </a:xfrm>
          <a:prstGeom prst="rect">
            <a:avLst/>
          </a:prstGeom>
          <a:noFill/>
          <a:ln w="6350" cap="flat" cmpd="sng" algn="ctr">
            <a:solidFill>
              <a:schemeClr val="accent5">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ts val="1100"/>
              </a:spcBef>
              <a:spcAft>
                <a:spcPct val="0"/>
              </a:spcAft>
              <a:buClrTx/>
              <a:buSzTx/>
              <a:buFontTx/>
              <a:buNone/>
              <a:tabLst/>
            </a:pPr>
            <a:r>
              <a:rPr kumimoji="0" lang="da-DK" sz="1100" b="0" i="0" u="none" strike="noStrike" cap="none" normalizeH="0" baseline="0">
                <a:ln>
                  <a:noFill/>
                </a:ln>
                <a:effectLst/>
                <a:latin typeface="Arial" charset="0"/>
              </a:rPr>
              <a:t>Afsend i MeMo med opmærkninger, action </a:t>
            </a:r>
            <a:r>
              <a:rPr kumimoji="0" lang="da-DK" sz="1100" b="0" i="0" u="none" strike="noStrike" cap="none" normalizeH="0" baseline="0" err="1">
                <a:ln>
                  <a:noFill/>
                </a:ln>
                <a:effectLst/>
                <a:latin typeface="Arial" charset="0"/>
              </a:rPr>
              <a:t>buttons</a:t>
            </a:r>
            <a:r>
              <a:rPr kumimoji="0" lang="da-DK" sz="1100" b="0" i="0" u="none" strike="noStrike" cap="none" normalizeH="0" baseline="0">
                <a:ln>
                  <a:noFill/>
                </a:ln>
                <a:effectLst/>
                <a:latin typeface="Arial" charset="0"/>
              </a:rPr>
              <a:t>, aftaler, mm.</a:t>
            </a:r>
          </a:p>
        </p:txBody>
      </p:sp>
      <p:sp>
        <p:nvSpPr>
          <p:cNvPr id="23" name="Rektangel 22">
            <a:extLst>
              <a:ext uri="{FF2B5EF4-FFF2-40B4-BE49-F238E27FC236}">
                <a16:creationId xmlns:a16="http://schemas.microsoft.com/office/drawing/2014/main" id="{FC60C81A-EEC1-43FD-8040-BFE2CBBEBE89}"/>
              </a:ext>
            </a:extLst>
          </p:cNvPr>
          <p:cNvSpPr/>
          <p:nvPr/>
        </p:nvSpPr>
        <p:spPr bwMode="auto">
          <a:xfrm>
            <a:off x="8079870" y="3487477"/>
            <a:ext cx="3240000" cy="350875"/>
          </a:xfrm>
          <a:prstGeom prst="rect">
            <a:avLst/>
          </a:prstGeom>
          <a:noFill/>
          <a:ln w="6350" cap="flat" cmpd="sng" algn="ctr">
            <a:solidFill>
              <a:schemeClr val="accent5">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ts val="1100"/>
              </a:spcBef>
              <a:spcAft>
                <a:spcPct val="0"/>
              </a:spcAft>
              <a:buClrTx/>
              <a:buSzTx/>
              <a:buFontTx/>
              <a:buNone/>
              <a:tabLst/>
            </a:pPr>
            <a:r>
              <a:rPr kumimoji="0" lang="da-DK" sz="1100" b="0" i="0" u="none" strike="noStrike" cap="none" normalizeH="0" baseline="0">
                <a:ln>
                  <a:noFill/>
                </a:ln>
                <a:effectLst/>
                <a:latin typeface="Arial" charset="0"/>
              </a:rPr>
              <a:t>Afsend i MeMo og tilføj mulighed for at adressere </a:t>
            </a:r>
            <a:r>
              <a:rPr lang="da-DK" sz="1100"/>
              <a:t>andre </a:t>
            </a:r>
            <a:r>
              <a:rPr kumimoji="0" lang="da-DK" sz="1100" b="0" i="0" u="none" strike="noStrike" cap="none" normalizeH="0" baseline="0">
                <a:ln>
                  <a:noFill/>
                </a:ln>
                <a:effectLst/>
                <a:latin typeface="Arial" charset="0"/>
              </a:rPr>
              <a:t>myndigheder</a:t>
            </a:r>
          </a:p>
        </p:txBody>
      </p:sp>
      <p:sp>
        <p:nvSpPr>
          <p:cNvPr id="24" name="Tekstfelt 23">
            <a:extLst>
              <a:ext uri="{FF2B5EF4-FFF2-40B4-BE49-F238E27FC236}">
                <a16:creationId xmlns:a16="http://schemas.microsoft.com/office/drawing/2014/main" id="{69787BDD-28CB-4C7F-A2FB-5CE405CD3899}"/>
              </a:ext>
            </a:extLst>
          </p:cNvPr>
          <p:cNvSpPr txBox="1"/>
          <p:nvPr/>
        </p:nvSpPr>
        <p:spPr>
          <a:xfrm>
            <a:off x="8255349" y="5351140"/>
            <a:ext cx="2169042" cy="230832"/>
          </a:xfrm>
          <a:prstGeom prst="rect">
            <a:avLst/>
          </a:prstGeom>
          <a:noFill/>
        </p:spPr>
        <p:txBody>
          <a:bodyPr wrap="square" lIns="0" tIns="0" rIns="0" bIns="0" rtlCol="0">
            <a:spAutoFit/>
          </a:bodyPr>
          <a:lstStyle/>
          <a:p>
            <a:pPr>
              <a:lnSpc>
                <a:spcPct val="100000"/>
              </a:lnSpc>
              <a:spcBef>
                <a:spcPts val="1100"/>
              </a:spcBef>
            </a:pPr>
            <a:r>
              <a:rPr lang="da-DK" sz="1500" b="1" i="1"/>
              <a:t>Afsendelse af post</a:t>
            </a:r>
          </a:p>
        </p:txBody>
      </p:sp>
      <p:sp>
        <p:nvSpPr>
          <p:cNvPr id="25" name="Tekstfelt 24">
            <a:extLst>
              <a:ext uri="{FF2B5EF4-FFF2-40B4-BE49-F238E27FC236}">
                <a16:creationId xmlns:a16="http://schemas.microsoft.com/office/drawing/2014/main" id="{4213479F-35BA-465D-8364-351BACCB51FE}"/>
              </a:ext>
            </a:extLst>
          </p:cNvPr>
          <p:cNvSpPr txBox="1"/>
          <p:nvPr/>
        </p:nvSpPr>
        <p:spPr>
          <a:xfrm>
            <a:off x="2615003" y="5351140"/>
            <a:ext cx="2169042" cy="230832"/>
          </a:xfrm>
          <a:prstGeom prst="rect">
            <a:avLst/>
          </a:prstGeom>
          <a:noFill/>
        </p:spPr>
        <p:txBody>
          <a:bodyPr wrap="square" lIns="0" tIns="0" rIns="0" bIns="0" rtlCol="0">
            <a:spAutoFit/>
          </a:bodyPr>
          <a:lstStyle/>
          <a:p>
            <a:pPr>
              <a:lnSpc>
                <a:spcPct val="100000"/>
              </a:lnSpc>
              <a:spcBef>
                <a:spcPts val="1100"/>
              </a:spcBef>
            </a:pPr>
            <a:r>
              <a:rPr lang="da-DK" sz="1500" b="1" i="1"/>
              <a:t>Modtagelse af post</a:t>
            </a:r>
          </a:p>
        </p:txBody>
      </p:sp>
      <p:sp>
        <p:nvSpPr>
          <p:cNvPr id="26" name="Rektangel 25">
            <a:extLst>
              <a:ext uri="{FF2B5EF4-FFF2-40B4-BE49-F238E27FC236}">
                <a16:creationId xmlns:a16="http://schemas.microsoft.com/office/drawing/2014/main" id="{075918A7-061E-4C51-B173-A84B16F96B36}"/>
              </a:ext>
            </a:extLst>
          </p:cNvPr>
          <p:cNvSpPr/>
          <p:nvPr/>
        </p:nvSpPr>
        <p:spPr bwMode="auto">
          <a:xfrm>
            <a:off x="1014796" y="4890977"/>
            <a:ext cx="344728" cy="350875"/>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2000" b="0" i="0" u="none" strike="noStrike" cap="none" normalizeH="0" baseline="0">
                <a:ln>
                  <a:noFill/>
                </a:ln>
                <a:solidFill>
                  <a:schemeClr val="bg1"/>
                </a:solidFill>
                <a:effectLst/>
                <a:latin typeface="Arial" charset="0"/>
              </a:rPr>
              <a:t>1</a:t>
            </a:r>
          </a:p>
        </p:txBody>
      </p:sp>
      <p:sp>
        <p:nvSpPr>
          <p:cNvPr id="28" name="Rektangel 27">
            <a:extLst>
              <a:ext uri="{FF2B5EF4-FFF2-40B4-BE49-F238E27FC236}">
                <a16:creationId xmlns:a16="http://schemas.microsoft.com/office/drawing/2014/main" id="{B3146AE1-C9C9-4B1F-9B62-6FFE0965336E}"/>
              </a:ext>
            </a:extLst>
          </p:cNvPr>
          <p:cNvSpPr/>
          <p:nvPr/>
        </p:nvSpPr>
        <p:spPr bwMode="auto">
          <a:xfrm>
            <a:off x="1374796" y="4540101"/>
            <a:ext cx="344728" cy="350875"/>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2000" b="0" i="0" u="none" strike="noStrike" cap="none" normalizeH="0" baseline="0">
                <a:ln>
                  <a:noFill/>
                </a:ln>
                <a:solidFill>
                  <a:schemeClr val="bg1"/>
                </a:solidFill>
                <a:effectLst/>
                <a:latin typeface="Arial" charset="0"/>
              </a:rPr>
              <a:t>2</a:t>
            </a:r>
          </a:p>
        </p:txBody>
      </p:sp>
      <p:sp>
        <p:nvSpPr>
          <p:cNvPr id="29" name="Rektangel 28">
            <a:extLst>
              <a:ext uri="{FF2B5EF4-FFF2-40B4-BE49-F238E27FC236}">
                <a16:creationId xmlns:a16="http://schemas.microsoft.com/office/drawing/2014/main" id="{73D60E0B-380B-492D-AD44-C4C8B6E70EA2}"/>
              </a:ext>
            </a:extLst>
          </p:cNvPr>
          <p:cNvSpPr/>
          <p:nvPr/>
        </p:nvSpPr>
        <p:spPr bwMode="auto">
          <a:xfrm>
            <a:off x="1738614" y="4189223"/>
            <a:ext cx="344728" cy="350875"/>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2000" b="0" i="0" u="none" strike="noStrike" cap="none" normalizeH="0" baseline="0">
                <a:ln>
                  <a:noFill/>
                </a:ln>
                <a:solidFill>
                  <a:schemeClr val="bg1"/>
                </a:solidFill>
                <a:effectLst/>
                <a:latin typeface="Arial" charset="0"/>
              </a:rPr>
              <a:t>3</a:t>
            </a:r>
          </a:p>
        </p:txBody>
      </p:sp>
      <p:sp>
        <p:nvSpPr>
          <p:cNvPr id="30" name="Rektangel 29">
            <a:extLst>
              <a:ext uri="{FF2B5EF4-FFF2-40B4-BE49-F238E27FC236}">
                <a16:creationId xmlns:a16="http://schemas.microsoft.com/office/drawing/2014/main" id="{6E512B65-8594-4095-8402-EA4DA9AE9C32}"/>
              </a:ext>
            </a:extLst>
          </p:cNvPr>
          <p:cNvSpPr/>
          <p:nvPr/>
        </p:nvSpPr>
        <p:spPr bwMode="auto">
          <a:xfrm>
            <a:off x="2094796" y="3838351"/>
            <a:ext cx="344728" cy="350875"/>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2000" b="0" i="0" u="none" strike="noStrike" cap="none" normalizeH="0" baseline="0">
                <a:ln>
                  <a:noFill/>
                </a:ln>
                <a:solidFill>
                  <a:schemeClr val="bg1"/>
                </a:solidFill>
                <a:effectLst/>
                <a:latin typeface="Arial" charset="0"/>
              </a:rPr>
              <a:t>4</a:t>
            </a:r>
          </a:p>
        </p:txBody>
      </p:sp>
      <p:sp>
        <p:nvSpPr>
          <p:cNvPr id="32" name="Rektangel 31">
            <a:extLst>
              <a:ext uri="{FF2B5EF4-FFF2-40B4-BE49-F238E27FC236}">
                <a16:creationId xmlns:a16="http://schemas.microsoft.com/office/drawing/2014/main" id="{4B409BD4-9F66-4A80-8185-EDC76D6D39FA}"/>
              </a:ext>
            </a:extLst>
          </p:cNvPr>
          <p:cNvSpPr/>
          <p:nvPr/>
        </p:nvSpPr>
        <p:spPr bwMode="auto">
          <a:xfrm>
            <a:off x="6295142" y="4890977"/>
            <a:ext cx="344728" cy="350875"/>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2000" b="0" i="0" u="none" strike="noStrike" cap="none" normalizeH="0" baseline="0">
                <a:ln>
                  <a:noFill/>
                </a:ln>
                <a:solidFill>
                  <a:schemeClr val="bg1"/>
                </a:solidFill>
                <a:effectLst/>
                <a:latin typeface="Arial" charset="0"/>
              </a:rPr>
              <a:t>1</a:t>
            </a:r>
          </a:p>
        </p:txBody>
      </p:sp>
      <p:sp>
        <p:nvSpPr>
          <p:cNvPr id="33" name="Rektangel 32">
            <a:extLst>
              <a:ext uri="{FF2B5EF4-FFF2-40B4-BE49-F238E27FC236}">
                <a16:creationId xmlns:a16="http://schemas.microsoft.com/office/drawing/2014/main" id="{3A80832E-610F-45DE-908B-633D6CC1A20D}"/>
              </a:ext>
            </a:extLst>
          </p:cNvPr>
          <p:cNvSpPr/>
          <p:nvPr/>
        </p:nvSpPr>
        <p:spPr bwMode="auto">
          <a:xfrm>
            <a:off x="6655142" y="4540100"/>
            <a:ext cx="344728" cy="350875"/>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2000" b="0" i="0" u="none" strike="noStrike" cap="none" normalizeH="0" baseline="0">
                <a:ln>
                  <a:noFill/>
                </a:ln>
                <a:solidFill>
                  <a:schemeClr val="bg1"/>
                </a:solidFill>
                <a:effectLst/>
                <a:latin typeface="Arial" charset="0"/>
              </a:rPr>
              <a:t>2</a:t>
            </a:r>
          </a:p>
        </p:txBody>
      </p:sp>
      <p:sp>
        <p:nvSpPr>
          <p:cNvPr id="34" name="Rektangel 33">
            <a:extLst>
              <a:ext uri="{FF2B5EF4-FFF2-40B4-BE49-F238E27FC236}">
                <a16:creationId xmlns:a16="http://schemas.microsoft.com/office/drawing/2014/main" id="{6BE9B9CD-8FBA-4DF8-9F6B-8D1912D39EEC}"/>
              </a:ext>
            </a:extLst>
          </p:cNvPr>
          <p:cNvSpPr/>
          <p:nvPr/>
        </p:nvSpPr>
        <p:spPr bwMode="auto">
          <a:xfrm>
            <a:off x="7022778" y="4189223"/>
            <a:ext cx="344728" cy="350875"/>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2000" b="0" i="0" u="none" strike="noStrike" cap="none" normalizeH="0" baseline="0">
                <a:ln>
                  <a:noFill/>
                </a:ln>
                <a:solidFill>
                  <a:schemeClr val="bg1"/>
                </a:solidFill>
                <a:effectLst/>
                <a:latin typeface="Arial" charset="0"/>
              </a:rPr>
              <a:t>3</a:t>
            </a:r>
          </a:p>
        </p:txBody>
      </p:sp>
      <p:sp>
        <p:nvSpPr>
          <p:cNvPr id="35" name="Rektangel 34">
            <a:extLst>
              <a:ext uri="{FF2B5EF4-FFF2-40B4-BE49-F238E27FC236}">
                <a16:creationId xmlns:a16="http://schemas.microsoft.com/office/drawing/2014/main" id="{75054850-082E-4555-BAB7-0D4ACC1C007D}"/>
              </a:ext>
            </a:extLst>
          </p:cNvPr>
          <p:cNvSpPr/>
          <p:nvPr/>
        </p:nvSpPr>
        <p:spPr bwMode="auto">
          <a:xfrm>
            <a:off x="7375142" y="3838348"/>
            <a:ext cx="344728" cy="350875"/>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2000" b="0" i="0" u="none" strike="noStrike" cap="none" normalizeH="0" baseline="0">
                <a:ln>
                  <a:noFill/>
                </a:ln>
                <a:solidFill>
                  <a:schemeClr val="bg1"/>
                </a:solidFill>
                <a:effectLst/>
                <a:latin typeface="Arial" charset="0"/>
              </a:rPr>
              <a:t>4</a:t>
            </a:r>
          </a:p>
        </p:txBody>
      </p:sp>
      <p:sp>
        <p:nvSpPr>
          <p:cNvPr id="36" name="Rektangel 35">
            <a:extLst>
              <a:ext uri="{FF2B5EF4-FFF2-40B4-BE49-F238E27FC236}">
                <a16:creationId xmlns:a16="http://schemas.microsoft.com/office/drawing/2014/main" id="{0665BA1B-5117-4982-9623-C8757F16B389}"/>
              </a:ext>
            </a:extLst>
          </p:cNvPr>
          <p:cNvSpPr/>
          <p:nvPr/>
        </p:nvSpPr>
        <p:spPr bwMode="auto">
          <a:xfrm>
            <a:off x="7735142" y="3487473"/>
            <a:ext cx="344728" cy="350875"/>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2000" b="0" i="0" u="none" strike="noStrike" cap="none" normalizeH="0" baseline="0">
                <a:ln>
                  <a:noFill/>
                </a:ln>
                <a:solidFill>
                  <a:schemeClr val="bg1"/>
                </a:solidFill>
                <a:effectLst/>
                <a:latin typeface="Arial" charset="0"/>
              </a:rPr>
              <a:t>5</a:t>
            </a:r>
          </a:p>
        </p:txBody>
      </p:sp>
      <p:sp>
        <p:nvSpPr>
          <p:cNvPr id="2" name="Tekstfelt 1">
            <a:extLst>
              <a:ext uri="{FF2B5EF4-FFF2-40B4-BE49-F238E27FC236}">
                <a16:creationId xmlns:a16="http://schemas.microsoft.com/office/drawing/2014/main" id="{F6D4DA38-00D2-41D3-B6F2-2369BE4E23F3}"/>
              </a:ext>
            </a:extLst>
          </p:cNvPr>
          <p:cNvSpPr txBox="1"/>
          <p:nvPr/>
        </p:nvSpPr>
        <p:spPr>
          <a:xfrm>
            <a:off x="711570" y="1533299"/>
            <a:ext cx="10785474" cy="230832"/>
          </a:xfrm>
          <a:prstGeom prst="rect">
            <a:avLst/>
          </a:prstGeom>
          <a:noFill/>
        </p:spPr>
        <p:txBody>
          <a:bodyPr wrap="square" lIns="0" tIns="0" rIns="0" bIns="0" rtlCol="0">
            <a:spAutoFit/>
          </a:bodyPr>
          <a:lstStyle/>
          <a:p>
            <a:pPr>
              <a:lnSpc>
                <a:spcPct val="100000"/>
              </a:lnSpc>
              <a:spcBef>
                <a:spcPts val="1100"/>
              </a:spcBef>
            </a:pPr>
            <a:r>
              <a:rPr lang="da-DK" sz="1500"/>
              <a:t>Et bud på generiske trin, der kan guide MeMo-forløbet for henholdsvis modtagelse og afsendelse af post</a:t>
            </a:r>
          </a:p>
        </p:txBody>
      </p:sp>
      <p:sp>
        <p:nvSpPr>
          <p:cNvPr id="27" name="Ellipse 26">
            <a:extLst>
              <a:ext uri="{FF2B5EF4-FFF2-40B4-BE49-F238E27FC236}">
                <a16:creationId xmlns:a16="http://schemas.microsoft.com/office/drawing/2014/main" id="{FCB96FCD-CF87-4DC3-9FB9-9BBE0FDBEFDA}"/>
              </a:ext>
            </a:extLst>
          </p:cNvPr>
          <p:cNvSpPr/>
          <p:nvPr/>
        </p:nvSpPr>
        <p:spPr bwMode="auto">
          <a:xfrm>
            <a:off x="10499738" y="118715"/>
            <a:ext cx="1548000" cy="1548000"/>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000" b="0" i="0" u="none" strike="noStrike" cap="none" normalizeH="0" baseline="0">
                <a:ln>
                  <a:noFill/>
                </a:ln>
                <a:solidFill>
                  <a:schemeClr val="bg1"/>
                </a:solidFill>
                <a:effectLst/>
                <a:latin typeface="Arial" charset="0"/>
              </a:rPr>
              <a:t>Indeholdt i opgavepakke 2</a:t>
            </a:r>
          </a:p>
        </p:txBody>
      </p:sp>
      <p:sp>
        <p:nvSpPr>
          <p:cNvPr id="3" name="Tekstfelt 2">
            <a:extLst>
              <a:ext uri="{FF2B5EF4-FFF2-40B4-BE49-F238E27FC236}">
                <a16:creationId xmlns:a16="http://schemas.microsoft.com/office/drawing/2014/main" id="{00AC9649-8A29-48C1-B78B-79A540B59362}"/>
              </a:ext>
            </a:extLst>
          </p:cNvPr>
          <p:cNvSpPr txBox="1"/>
          <p:nvPr/>
        </p:nvSpPr>
        <p:spPr>
          <a:xfrm>
            <a:off x="0" y="0"/>
            <a:ext cx="606451" cy="446567"/>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defPPr>
              <a:defRPr lang="en-GB"/>
            </a:defPPr>
            <a:lvl1pPr marL="0" marR="0" indent="0" algn="ctr" defTabSz="914400" eaLnBrk="1" latinLnBrk="0" hangingPunct="1">
              <a:lnSpc>
                <a:spcPct val="100000"/>
              </a:lnSpc>
              <a:spcBef>
                <a:spcPts val="1100"/>
              </a:spcBef>
              <a:buClrTx/>
              <a:buSzTx/>
              <a:buFontTx/>
              <a:buNone/>
              <a:tabLst/>
              <a:defRPr kumimoji="0" sz="1000" b="0" i="0" u="none" strike="noStrike" cap="none" normalizeH="0" baseline="0">
                <a:ln>
                  <a:noFill/>
                </a:ln>
                <a:solidFill>
                  <a:schemeClr val="bg1"/>
                </a:solidFill>
                <a:effectLst/>
              </a:defRPr>
            </a:lvl1pPr>
          </a:lstStyle>
          <a:p>
            <a:r>
              <a:rPr lang="da-DK" sz="2500" dirty="0"/>
              <a:t>#1</a:t>
            </a:r>
          </a:p>
        </p:txBody>
      </p:sp>
    </p:spTree>
    <p:extLst>
      <p:ext uri="{BB962C8B-B14F-4D97-AF65-F5344CB8AC3E}">
        <p14:creationId xmlns:p14="http://schemas.microsoft.com/office/powerpoint/2010/main" val="2046617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p:cNvSpPr>
            <a:spLocks noGrp="1"/>
          </p:cNvSpPr>
          <p:nvPr>
            <p:ph sz="half" idx="1"/>
          </p:nvPr>
        </p:nvSpPr>
        <p:spPr>
          <a:xfrm>
            <a:off x="6604350" y="1689498"/>
            <a:ext cx="4764689" cy="3857862"/>
          </a:xfrm>
        </p:spPr>
        <p:txBody>
          <a:bodyPr/>
          <a:lstStyle/>
          <a:p>
            <a:pPr marL="0" indent="0">
              <a:buNone/>
            </a:pPr>
            <a:r>
              <a:rPr lang="da-DK"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Modtagersystemer</a:t>
            </a:r>
          </a:p>
          <a:p>
            <a:pPr marL="0" indent="0">
              <a:buNone/>
            </a:pPr>
            <a:r>
              <a:rPr lang="da-DK" sz="1200" dirty="0">
                <a:latin typeface="Open Sans" panose="020B0606030504020204" pitchFamily="34" charset="0"/>
                <a:ea typeface="Open Sans" panose="020B0606030504020204" pitchFamily="34" charset="0"/>
                <a:cs typeface="Open Sans" panose="020B0606030504020204" pitchFamily="34" charset="0"/>
              </a:rPr>
              <a:t>Skal pege hen på den nye Digital Post-løsning</a:t>
            </a:r>
          </a:p>
          <a:p>
            <a:pPr marL="0" indent="0">
              <a:buNone/>
            </a:pPr>
            <a:r>
              <a:rPr lang="da-DK" sz="1200" dirty="0">
                <a:latin typeface="Open Sans" panose="020B0606030504020204" pitchFamily="34" charset="0"/>
                <a:ea typeface="Open Sans" panose="020B0606030504020204" pitchFamily="34" charset="0"/>
                <a:cs typeface="Open Sans" panose="020B0606030504020204" pitchFamily="34" charset="0"/>
              </a:rPr>
              <a:t>Skal opgraderes til at kunne modtage post i det nye meddelelsesformat (MeMo) fra go-live (august 2021)</a:t>
            </a:r>
          </a:p>
          <a:p>
            <a:pPr marL="0" indent="0">
              <a:buNone/>
            </a:pPr>
            <a:r>
              <a:rPr lang="da-DK" sz="1200" dirty="0">
                <a:latin typeface="Open Sans" panose="020B0606030504020204" pitchFamily="34" charset="0"/>
                <a:ea typeface="Open Sans" panose="020B0606030504020204" pitchFamily="34" charset="0"/>
                <a:cs typeface="Open Sans" panose="020B0606030504020204" pitchFamily="34" charset="0"/>
              </a:rPr>
              <a:t>Et af modtagersystemerne skal kunne modtage 99,5 mb.</a:t>
            </a:r>
          </a:p>
          <a:p>
            <a:pPr marL="0" indent="0">
              <a:buNone/>
            </a:pPr>
            <a:r>
              <a:rPr lang="da-DK" sz="1200" dirty="0">
                <a:latin typeface="Open Sans" panose="020B0606030504020204" pitchFamily="34" charset="0"/>
                <a:ea typeface="Open Sans" panose="020B0606030504020204" pitchFamily="34" charset="0"/>
                <a:cs typeface="Open Sans" panose="020B0606030504020204" pitchFamily="34" charset="0"/>
              </a:rPr>
              <a:t>Et af modtagersystemerne skal være et defaultsystem</a:t>
            </a:r>
          </a:p>
          <a:p>
            <a:pPr marL="0" indent="0">
              <a:buNone/>
            </a:pPr>
            <a:r>
              <a:rPr lang="da-DK" sz="1200" dirty="0">
                <a:latin typeface="Open Sans" panose="020B0606030504020204" pitchFamily="34" charset="0"/>
                <a:ea typeface="Open Sans" panose="020B0606030504020204" pitchFamily="34" charset="0"/>
                <a:cs typeface="Open Sans" panose="020B0606030504020204" pitchFamily="34" charset="0"/>
              </a:rPr>
              <a:t>Al post skal afhentes, og myndigheder skal opbevare posten i egne systemer</a:t>
            </a:r>
          </a:p>
          <a:p>
            <a:pPr marL="0" indent="0">
              <a:buNone/>
            </a:pPr>
            <a:r>
              <a:rPr lang="da-DK" sz="1200" dirty="0">
                <a:latin typeface="Open Sans" panose="020B0606030504020204" pitchFamily="34" charset="0"/>
                <a:ea typeface="Open Sans" panose="020B0606030504020204" pitchFamily="34" charset="0"/>
                <a:cs typeface="Open Sans" panose="020B0606030504020204" pitchFamily="34" charset="0"/>
              </a:rPr>
              <a:t>Der skal oprettes mindst ét kontaktpunkt, som afsenderen kan vælge, for hvert af de modtagersystemer, der skal afhente myndighedsrelateret post. </a:t>
            </a:r>
          </a:p>
          <a:p>
            <a:pPr marL="0" indent="0">
              <a:buNone/>
            </a:pPr>
            <a:r>
              <a:rPr lang="da-DK" sz="1200" dirty="0">
                <a:latin typeface="Open Sans" panose="020B0606030504020204" pitchFamily="34" charset="0"/>
              </a:rPr>
              <a:t>Post sendt fra én myndighed til en anden myndighed uden angivelse af et kontaktpunkt, bliver opfattet som CVR-post og sendes til det system, der er angivet til at afhente virksomhedspost. </a:t>
            </a:r>
          </a:p>
          <a:p>
            <a:pPr marL="0" indent="0">
              <a:buNone/>
            </a:pPr>
            <a:r>
              <a:rPr lang="da-DK" sz="1200" dirty="0">
                <a:latin typeface="Open Sans" panose="020B0606030504020204" pitchFamily="34" charset="0"/>
              </a:rPr>
              <a:t>Samme lovmæssige størrelsesbegrænsninger for at sende post som i dag</a:t>
            </a:r>
          </a:p>
          <a:p>
            <a:pPr marL="0" indent="0">
              <a:buNone/>
            </a:pPr>
            <a:endParaRPr lang="da-DK"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Pladsholder til indhold 6"/>
          <p:cNvSpPr>
            <a:spLocks noGrp="1"/>
          </p:cNvSpPr>
          <p:nvPr>
            <p:ph sz="half" idx="2"/>
          </p:nvPr>
        </p:nvSpPr>
        <p:spPr>
          <a:xfrm>
            <a:off x="1364797" y="3284692"/>
            <a:ext cx="4222854" cy="2262668"/>
          </a:xfrm>
        </p:spPr>
        <p:txBody>
          <a:bodyPr/>
          <a:lstStyle/>
          <a:p>
            <a:pPr marL="0" indent="0" algn="r">
              <a:buNone/>
            </a:pPr>
            <a:r>
              <a:rPr lang="da-DK"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Afsendersystemer</a:t>
            </a:r>
          </a:p>
          <a:p>
            <a:pPr marL="0" indent="0" algn="r">
              <a:buNone/>
            </a:pPr>
            <a:r>
              <a:rPr lang="da-DK" sz="1200" dirty="0">
                <a:latin typeface="Open Sans" panose="020B0606030504020204" pitchFamily="34" charset="0"/>
                <a:ea typeface="Open Sans" panose="020B0606030504020204" pitchFamily="34" charset="0"/>
                <a:cs typeface="Open Sans" panose="020B0606030504020204" pitchFamily="34" charset="0"/>
              </a:rPr>
              <a:t>Skal pege hen på den nye Digital Post-løsning. Man kan dog i en overgangsperiode på to år (frem til august 2023) sende i nuværende formater  </a:t>
            </a:r>
          </a:p>
          <a:p>
            <a:pPr marL="0" indent="0" algn="r">
              <a:buNone/>
            </a:pPr>
            <a:r>
              <a:rPr lang="da-DK" sz="1200" dirty="0">
                <a:latin typeface="Open Sans" panose="020B0606030504020204" pitchFamily="34" charset="0"/>
                <a:ea typeface="Open Sans" panose="020B0606030504020204" pitchFamily="34" charset="0"/>
                <a:cs typeface="Open Sans" panose="020B0606030504020204" pitchFamily="34" charset="0"/>
              </a:rPr>
              <a:t>Skal understøtte det nye meddelelsesformat (</a:t>
            </a:r>
            <a:r>
              <a:rPr lang="da-DK" sz="1200" dirty="0" err="1">
                <a:latin typeface="Open Sans" panose="020B0606030504020204" pitchFamily="34" charset="0"/>
                <a:ea typeface="Open Sans" panose="020B0606030504020204" pitchFamily="34" charset="0"/>
                <a:cs typeface="Open Sans" panose="020B0606030504020204" pitchFamily="34" charset="0"/>
              </a:rPr>
              <a:t>MeMo</a:t>
            </a:r>
            <a:r>
              <a:rPr lang="da-DK" sz="1200" dirty="0">
                <a:latin typeface="Open Sans" panose="020B0606030504020204" pitchFamily="34" charset="0"/>
                <a:ea typeface="Open Sans" panose="020B0606030504020204" pitchFamily="34" charset="0"/>
                <a:cs typeface="Open Sans" panose="020B0606030504020204" pitchFamily="34" charset="0"/>
              </a:rPr>
              <a:t>) senest to år efter go live (senest august 2023)</a:t>
            </a:r>
          </a:p>
          <a:p>
            <a:pPr marL="0" indent="0" algn="r">
              <a:buNone/>
            </a:pPr>
            <a:r>
              <a:rPr lang="da-DK" sz="1200" dirty="0">
                <a:latin typeface="Open Sans" panose="020B0606030504020204" pitchFamily="34" charset="0"/>
                <a:ea typeface="Open Sans" panose="020B0606030504020204" pitchFamily="34" charset="0"/>
                <a:cs typeface="Open Sans" panose="020B0606030504020204" pitchFamily="34" charset="0"/>
              </a:rPr>
              <a:t>Skal bruge de nye snitflader for kontaktstrukturen</a:t>
            </a:r>
          </a:p>
          <a:p>
            <a:pPr marL="0" indent="0" algn="r">
              <a:buNone/>
            </a:pPr>
            <a:r>
              <a:rPr lang="da-DK" sz="1200" dirty="0">
                <a:latin typeface="Open Sans" panose="020B0606030504020204" pitchFamily="34" charset="0"/>
                <a:ea typeface="Open Sans" panose="020B0606030504020204" pitchFamily="34" charset="0"/>
                <a:cs typeface="Open Sans" panose="020B0606030504020204" pitchFamily="34" charset="0"/>
              </a:rPr>
              <a:t>Samme lovmæssige størrelsesbegrænsninger for at sende post som i dag</a:t>
            </a:r>
          </a:p>
        </p:txBody>
      </p:sp>
      <p:sp>
        <p:nvSpPr>
          <p:cNvPr id="4" name="Pladsholder til slidenummer 3"/>
          <p:cNvSpPr>
            <a:spLocks noGrp="1"/>
          </p:cNvSpPr>
          <p:nvPr>
            <p:ph type="sldNum" sz="quarter" idx="12"/>
          </p:nvPr>
        </p:nvSpPr>
        <p:spPr/>
        <p:txBody>
          <a:bodyPr/>
          <a:lstStyle/>
          <a:p>
            <a:fld id="{80AE25ED-097C-4BDC-A7CE-FA97BD9CA3B5}" type="slidenum">
              <a:rPr lang="da-DK" smtClean="0"/>
              <a:pPr/>
              <a:t>15</a:t>
            </a:fld>
            <a:endParaRPr lang="da-DK"/>
          </a:p>
        </p:txBody>
      </p:sp>
      <p:sp>
        <p:nvSpPr>
          <p:cNvPr id="8" name="Titel 1">
            <a:extLst>
              <a:ext uri="{FF2B5EF4-FFF2-40B4-BE49-F238E27FC236}">
                <a16:creationId xmlns:a16="http://schemas.microsoft.com/office/drawing/2014/main" id="{966CF55D-F0A6-D349-A879-C9B0CF3584BB}"/>
              </a:ext>
            </a:extLst>
          </p:cNvPr>
          <p:cNvSpPr txBox="1">
            <a:spLocks/>
          </p:cNvSpPr>
          <p:nvPr/>
        </p:nvSpPr>
        <p:spPr bwMode="auto">
          <a:xfrm>
            <a:off x="804461" y="1453068"/>
            <a:ext cx="4775688" cy="1483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t>Minimumskrav i forbindelse med omstilling</a:t>
            </a:r>
            <a:endParaRPr lang="da-DK" b="1" kern="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Arc 231">
            <a:extLst>
              <a:ext uri="{FF2B5EF4-FFF2-40B4-BE49-F238E27FC236}">
                <a16:creationId xmlns:a16="http://schemas.microsoft.com/office/drawing/2014/main" id="{784F61A9-EE67-CB43-984B-B55AE91B1045}"/>
              </a:ext>
            </a:extLst>
          </p:cNvPr>
          <p:cNvSpPr>
            <a:spLocks noChangeAspect="1"/>
          </p:cNvSpPr>
          <p:nvPr/>
        </p:nvSpPr>
        <p:spPr bwMode="auto">
          <a:xfrm rot="2366610" flipH="1" flipV="1">
            <a:off x="4885025" y="582915"/>
            <a:ext cx="1625700" cy="3407024"/>
          </a:xfrm>
          <a:custGeom>
            <a:avLst/>
            <a:gdLst>
              <a:gd name="connsiteX0" fmla="*/ 2977184 w 3028927"/>
              <a:gd name="connsiteY0" fmla="*/ 1906955 h 3028926"/>
              <a:gd name="connsiteX1" fmla="*/ 2227262 w 3028927"/>
              <a:gd name="connsiteY1" fmla="*/ 2850696 h 3028926"/>
              <a:gd name="connsiteX2" fmla="*/ 1514464 w 3028927"/>
              <a:gd name="connsiteY2" fmla="*/ 1514463 h 3028926"/>
              <a:gd name="connsiteX3" fmla="*/ 2977184 w 3028927"/>
              <a:gd name="connsiteY3" fmla="*/ 1906955 h 3028926"/>
              <a:gd name="connsiteX0" fmla="*/ 2977184 w 3028927"/>
              <a:gd name="connsiteY0" fmla="*/ 1906955 h 3028926"/>
              <a:gd name="connsiteX1" fmla="*/ 2227262 w 3028927"/>
              <a:gd name="connsiteY1" fmla="*/ 2850696 h 3028926"/>
              <a:gd name="connsiteX0" fmla="*/ 1462720 w 1462720"/>
              <a:gd name="connsiteY0" fmla="*/ 392492 h 2057842"/>
              <a:gd name="connsiteX1" fmla="*/ 712798 w 1462720"/>
              <a:gd name="connsiteY1" fmla="*/ 1336233 h 2057842"/>
              <a:gd name="connsiteX2" fmla="*/ 0 w 1462720"/>
              <a:gd name="connsiteY2" fmla="*/ 0 h 2057842"/>
              <a:gd name="connsiteX3" fmla="*/ 1462720 w 1462720"/>
              <a:gd name="connsiteY3" fmla="*/ 392492 h 2057842"/>
              <a:gd name="connsiteX0" fmla="*/ 1462720 w 1462720"/>
              <a:gd name="connsiteY0" fmla="*/ 392492 h 2057842"/>
              <a:gd name="connsiteX1" fmla="*/ 718925 w 1462720"/>
              <a:gd name="connsiteY1" fmla="*/ 2057842 h 2057842"/>
              <a:gd name="connsiteX0" fmla="*/ 1462720 w 1562760"/>
              <a:gd name="connsiteY0" fmla="*/ 392492 h 2057842"/>
              <a:gd name="connsiteX1" fmla="*/ 712798 w 1562760"/>
              <a:gd name="connsiteY1" fmla="*/ 1336233 h 2057842"/>
              <a:gd name="connsiteX2" fmla="*/ 0 w 1562760"/>
              <a:gd name="connsiteY2" fmla="*/ 0 h 2057842"/>
              <a:gd name="connsiteX3" fmla="*/ 1462720 w 1562760"/>
              <a:gd name="connsiteY3" fmla="*/ 392492 h 2057842"/>
              <a:gd name="connsiteX0" fmla="*/ 1562760 w 1562760"/>
              <a:gd name="connsiteY0" fmla="*/ 50629 h 2057842"/>
              <a:gd name="connsiteX1" fmla="*/ 718925 w 1562760"/>
              <a:gd name="connsiteY1" fmla="*/ 2057842 h 2057842"/>
              <a:gd name="connsiteX0" fmla="*/ 1384938 w 1562760"/>
              <a:gd name="connsiteY0" fmla="*/ 157930 h 2057842"/>
              <a:gd name="connsiteX1" fmla="*/ 712798 w 1562760"/>
              <a:gd name="connsiteY1" fmla="*/ 1336233 h 2057842"/>
              <a:gd name="connsiteX2" fmla="*/ 0 w 1562760"/>
              <a:gd name="connsiteY2" fmla="*/ 0 h 2057842"/>
              <a:gd name="connsiteX3" fmla="*/ 1384938 w 1562760"/>
              <a:gd name="connsiteY3" fmla="*/ 157930 h 2057842"/>
              <a:gd name="connsiteX0" fmla="*/ 1562760 w 1562760"/>
              <a:gd name="connsiteY0" fmla="*/ 50629 h 2057842"/>
              <a:gd name="connsiteX1" fmla="*/ 718925 w 1562760"/>
              <a:gd name="connsiteY1" fmla="*/ 2057842 h 2057842"/>
              <a:gd name="connsiteX0" fmla="*/ 1327605 w 1562760"/>
              <a:gd name="connsiteY0" fmla="*/ 0 h 2096253"/>
              <a:gd name="connsiteX1" fmla="*/ 712798 w 1562760"/>
              <a:gd name="connsiteY1" fmla="*/ 1374644 h 2096253"/>
              <a:gd name="connsiteX2" fmla="*/ 0 w 1562760"/>
              <a:gd name="connsiteY2" fmla="*/ 38411 h 2096253"/>
              <a:gd name="connsiteX3" fmla="*/ 1327605 w 1562760"/>
              <a:gd name="connsiteY3" fmla="*/ 0 h 2096253"/>
              <a:gd name="connsiteX0" fmla="*/ 1562760 w 1562760"/>
              <a:gd name="connsiteY0" fmla="*/ 89040 h 2096253"/>
              <a:gd name="connsiteX1" fmla="*/ 718925 w 1562760"/>
              <a:gd name="connsiteY1" fmla="*/ 2096253 h 2096253"/>
              <a:gd name="connsiteX0" fmla="*/ 1378121 w 1562760"/>
              <a:gd name="connsiteY0" fmla="*/ 0 h 2063996"/>
              <a:gd name="connsiteX1" fmla="*/ 712798 w 1562760"/>
              <a:gd name="connsiteY1" fmla="*/ 1342387 h 2063996"/>
              <a:gd name="connsiteX2" fmla="*/ 0 w 1562760"/>
              <a:gd name="connsiteY2" fmla="*/ 6154 h 2063996"/>
              <a:gd name="connsiteX3" fmla="*/ 1378121 w 1562760"/>
              <a:gd name="connsiteY3" fmla="*/ 0 h 2063996"/>
              <a:gd name="connsiteX0" fmla="*/ 1562760 w 1562760"/>
              <a:gd name="connsiteY0" fmla="*/ 56783 h 2063996"/>
              <a:gd name="connsiteX1" fmla="*/ 718925 w 1562760"/>
              <a:gd name="connsiteY1" fmla="*/ 2063996 h 2063996"/>
              <a:gd name="connsiteX0" fmla="*/ 1378121 w 1547544"/>
              <a:gd name="connsiteY0" fmla="*/ 0 h 2063996"/>
              <a:gd name="connsiteX1" fmla="*/ 712798 w 1547544"/>
              <a:gd name="connsiteY1" fmla="*/ 1342387 h 2063996"/>
              <a:gd name="connsiteX2" fmla="*/ 0 w 1547544"/>
              <a:gd name="connsiteY2" fmla="*/ 6154 h 2063996"/>
              <a:gd name="connsiteX3" fmla="*/ 1378121 w 1547544"/>
              <a:gd name="connsiteY3" fmla="*/ 0 h 2063996"/>
              <a:gd name="connsiteX0" fmla="*/ 1547544 w 1547544"/>
              <a:gd name="connsiteY0" fmla="*/ 63479 h 2063996"/>
              <a:gd name="connsiteX1" fmla="*/ 718925 w 1547544"/>
              <a:gd name="connsiteY1" fmla="*/ 2063996 h 2063996"/>
              <a:gd name="connsiteX0" fmla="*/ 1378121 w 1547544"/>
              <a:gd name="connsiteY0" fmla="*/ 0 h 2063996"/>
              <a:gd name="connsiteX1" fmla="*/ 712798 w 1547544"/>
              <a:gd name="connsiteY1" fmla="*/ 1342387 h 2063996"/>
              <a:gd name="connsiteX2" fmla="*/ 0 w 1547544"/>
              <a:gd name="connsiteY2" fmla="*/ 6154 h 2063996"/>
              <a:gd name="connsiteX3" fmla="*/ 1378121 w 1547544"/>
              <a:gd name="connsiteY3" fmla="*/ 0 h 2063996"/>
              <a:gd name="connsiteX0" fmla="*/ 1547544 w 1547544"/>
              <a:gd name="connsiteY0" fmla="*/ 63479 h 2063996"/>
              <a:gd name="connsiteX1" fmla="*/ 718925 w 1547544"/>
              <a:gd name="connsiteY1" fmla="*/ 2063996 h 2063996"/>
              <a:gd name="connsiteX0" fmla="*/ 1378121 w 1547544"/>
              <a:gd name="connsiteY0" fmla="*/ 0 h 1956626"/>
              <a:gd name="connsiteX1" fmla="*/ 712798 w 1547544"/>
              <a:gd name="connsiteY1" fmla="*/ 1342387 h 1956626"/>
              <a:gd name="connsiteX2" fmla="*/ 0 w 1547544"/>
              <a:gd name="connsiteY2" fmla="*/ 6154 h 1956626"/>
              <a:gd name="connsiteX3" fmla="*/ 1378121 w 1547544"/>
              <a:gd name="connsiteY3" fmla="*/ 0 h 1956626"/>
              <a:gd name="connsiteX0" fmla="*/ 1547544 w 1547544"/>
              <a:gd name="connsiteY0" fmla="*/ 63479 h 1956626"/>
              <a:gd name="connsiteX1" fmla="*/ 258125 w 1547544"/>
              <a:gd name="connsiteY1" fmla="*/ 1956626 h 1956626"/>
              <a:gd name="connsiteX0" fmla="*/ 1378121 w 1547544"/>
              <a:gd name="connsiteY0" fmla="*/ 0 h 1956626"/>
              <a:gd name="connsiteX1" fmla="*/ 712798 w 1547544"/>
              <a:gd name="connsiteY1" fmla="*/ 1342387 h 1956626"/>
              <a:gd name="connsiteX2" fmla="*/ 0 w 1547544"/>
              <a:gd name="connsiteY2" fmla="*/ 6154 h 1956626"/>
              <a:gd name="connsiteX3" fmla="*/ 1378121 w 1547544"/>
              <a:gd name="connsiteY3" fmla="*/ 0 h 1956626"/>
              <a:gd name="connsiteX0" fmla="*/ 1547544 w 1547544"/>
              <a:gd name="connsiteY0" fmla="*/ 63479 h 1956626"/>
              <a:gd name="connsiteX1" fmla="*/ 258125 w 1547544"/>
              <a:gd name="connsiteY1" fmla="*/ 1956626 h 1956626"/>
              <a:gd name="connsiteX0" fmla="*/ 1378121 w 1378121"/>
              <a:gd name="connsiteY0" fmla="*/ 0 h 1956626"/>
              <a:gd name="connsiteX1" fmla="*/ 712798 w 1378121"/>
              <a:gd name="connsiteY1" fmla="*/ 1342387 h 1956626"/>
              <a:gd name="connsiteX2" fmla="*/ 0 w 1378121"/>
              <a:gd name="connsiteY2" fmla="*/ 6154 h 1956626"/>
              <a:gd name="connsiteX3" fmla="*/ 1378121 w 1378121"/>
              <a:gd name="connsiteY3" fmla="*/ 0 h 1956626"/>
              <a:gd name="connsiteX0" fmla="*/ 1171434 w 1378121"/>
              <a:gd name="connsiteY0" fmla="*/ 217839 h 1956626"/>
              <a:gd name="connsiteX1" fmla="*/ 258125 w 1378121"/>
              <a:gd name="connsiteY1" fmla="*/ 1956626 h 1956626"/>
              <a:gd name="connsiteX0" fmla="*/ 1564941 w 1564941"/>
              <a:gd name="connsiteY0" fmla="*/ 0 h 2237024"/>
              <a:gd name="connsiteX1" fmla="*/ 899618 w 1564941"/>
              <a:gd name="connsiteY1" fmla="*/ 1342387 h 2237024"/>
              <a:gd name="connsiteX2" fmla="*/ 186820 w 1564941"/>
              <a:gd name="connsiteY2" fmla="*/ 6154 h 2237024"/>
              <a:gd name="connsiteX3" fmla="*/ 1564941 w 1564941"/>
              <a:gd name="connsiteY3" fmla="*/ 0 h 2237024"/>
              <a:gd name="connsiteX0" fmla="*/ 1358254 w 1564941"/>
              <a:gd name="connsiteY0" fmla="*/ 217839 h 2237024"/>
              <a:gd name="connsiteX1" fmla="*/ 0 w 1564941"/>
              <a:gd name="connsiteY1" fmla="*/ 2237024 h 2237024"/>
              <a:gd name="connsiteX0" fmla="*/ 1564941 w 1564941"/>
              <a:gd name="connsiteY0" fmla="*/ 0 h 2237024"/>
              <a:gd name="connsiteX1" fmla="*/ 899618 w 1564941"/>
              <a:gd name="connsiteY1" fmla="*/ 1342387 h 2237024"/>
              <a:gd name="connsiteX2" fmla="*/ 186820 w 1564941"/>
              <a:gd name="connsiteY2" fmla="*/ 6154 h 2237024"/>
              <a:gd name="connsiteX3" fmla="*/ 1564941 w 1564941"/>
              <a:gd name="connsiteY3" fmla="*/ 0 h 2237024"/>
              <a:gd name="connsiteX0" fmla="*/ 1358254 w 1564941"/>
              <a:gd name="connsiteY0" fmla="*/ 217839 h 2237024"/>
              <a:gd name="connsiteX1" fmla="*/ 0 w 1564941"/>
              <a:gd name="connsiteY1" fmla="*/ 2237024 h 2237024"/>
              <a:gd name="connsiteX0" fmla="*/ 1564941 w 1564941"/>
              <a:gd name="connsiteY0" fmla="*/ 0 h 2237024"/>
              <a:gd name="connsiteX1" fmla="*/ 899618 w 1564941"/>
              <a:gd name="connsiteY1" fmla="*/ 1342387 h 2237024"/>
              <a:gd name="connsiteX2" fmla="*/ 186820 w 1564941"/>
              <a:gd name="connsiteY2" fmla="*/ 6154 h 2237024"/>
              <a:gd name="connsiteX3" fmla="*/ 1564941 w 1564941"/>
              <a:gd name="connsiteY3" fmla="*/ 0 h 2237024"/>
              <a:gd name="connsiteX0" fmla="*/ 1358254 w 1564941"/>
              <a:gd name="connsiteY0" fmla="*/ 217839 h 2237024"/>
              <a:gd name="connsiteX1" fmla="*/ 0 w 1564941"/>
              <a:gd name="connsiteY1" fmla="*/ 2237024 h 2237024"/>
              <a:gd name="connsiteX0" fmla="*/ 1564941 w 1564941"/>
              <a:gd name="connsiteY0" fmla="*/ 0 h 2351931"/>
              <a:gd name="connsiteX1" fmla="*/ 899618 w 1564941"/>
              <a:gd name="connsiteY1" fmla="*/ 1342387 h 2351931"/>
              <a:gd name="connsiteX2" fmla="*/ 186820 w 1564941"/>
              <a:gd name="connsiteY2" fmla="*/ 6154 h 2351931"/>
              <a:gd name="connsiteX3" fmla="*/ 1564941 w 1564941"/>
              <a:gd name="connsiteY3" fmla="*/ 0 h 2351931"/>
              <a:gd name="connsiteX0" fmla="*/ 1358254 w 1564941"/>
              <a:gd name="connsiteY0" fmla="*/ 217839 h 2351931"/>
              <a:gd name="connsiteX1" fmla="*/ 0 w 1564941"/>
              <a:gd name="connsiteY1" fmla="*/ 2237024 h 2351931"/>
              <a:gd name="connsiteX0" fmla="*/ 1564941 w 1575076"/>
              <a:gd name="connsiteY0" fmla="*/ 0 h 2350040"/>
              <a:gd name="connsiteX1" fmla="*/ 899618 w 1575076"/>
              <a:gd name="connsiteY1" fmla="*/ 1342387 h 2350040"/>
              <a:gd name="connsiteX2" fmla="*/ 186820 w 1575076"/>
              <a:gd name="connsiteY2" fmla="*/ 6154 h 2350040"/>
              <a:gd name="connsiteX3" fmla="*/ 1564941 w 1575076"/>
              <a:gd name="connsiteY3" fmla="*/ 0 h 2350040"/>
              <a:gd name="connsiteX0" fmla="*/ 1358254 w 1575076"/>
              <a:gd name="connsiteY0" fmla="*/ 217839 h 2350040"/>
              <a:gd name="connsiteX1" fmla="*/ 0 w 1575076"/>
              <a:gd name="connsiteY1" fmla="*/ 2237024 h 2350040"/>
              <a:gd name="connsiteX0" fmla="*/ 1564941 w 1564941"/>
              <a:gd name="connsiteY0" fmla="*/ 0 h 2357051"/>
              <a:gd name="connsiteX1" fmla="*/ 899618 w 1564941"/>
              <a:gd name="connsiteY1" fmla="*/ 1342387 h 2357051"/>
              <a:gd name="connsiteX2" fmla="*/ 186820 w 1564941"/>
              <a:gd name="connsiteY2" fmla="*/ 6154 h 2357051"/>
              <a:gd name="connsiteX3" fmla="*/ 1564941 w 1564941"/>
              <a:gd name="connsiteY3" fmla="*/ 0 h 2357051"/>
              <a:gd name="connsiteX0" fmla="*/ 1176403 w 1564941"/>
              <a:gd name="connsiteY0" fmla="*/ 326845 h 2357051"/>
              <a:gd name="connsiteX1" fmla="*/ 0 w 1564941"/>
              <a:gd name="connsiteY1" fmla="*/ 2237024 h 2357051"/>
              <a:gd name="connsiteX0" fmla="*/ 1564941 w 1608885"/>
              <a:gd name="connsiteY0" fmla="*/ 0 h 2348982"/>
              <a:gd name="connsiteX1" fmla="*/ 899618 w 1608885"/>
              <a:gd name="connsiteY1" fmla="*/ 1342387 h 2348982"/>
              <a:gd name="connsiteX2" fmla="*/ 186820 w 1608885"/>
              <a:gd name="connsiteY2" fmla="*/ 6154 h 2348982"/>
              <a:gd name="connsiteX3" fmla="*/ 1564941 w 1608885"/>
              <a:gd name="connsiteY3" fmla="*/ 0 h 2348982"/>
              <a:gd name="connsiteX0" fmla="*/ 1176403 w 1608885"/>
              <a:gd name="connsiteY0" fmla="*/ 326845 h 2348982"/>
              <a:gd name="connsiteX1" fmla="*/ 0 w 1608885"/>
              <a:gd name="connsiteY1" fmla="*/ 2237024 h 2348982"/>
              <a:gd name="connsiteX0" fmla="*/ 1564941 w 1625700"/>
              <a:gd name="connsiteY0" fmla="*/ 0 h 2281783"/>
              <a:gd name="connsiteX1" fmla="*/ 899618 w 1625700"/>
              <a:gd name="connsiteY1" fmla="*/ 1342387 h 2281783"/>
              <a:gd name="connsiteX2" fmla="*/ 186820 w 1625700"/>
              <a:gd name="connsiteY2" fmla="*/ 6154 h 2281783"/>
              <a:gd name="connsiteX3" fmla="*/ 1564941 w 1625700"/>
              <a:gd name="connsiteY3" fmla="*/ 0 h 2281783"/>
              <a:gd name="connsiteX0" fmla="*/ 1176403 w 1625700"/>
              <a:gd name="connsiteY0" fmla="*/ 326845 h 2281783"/>
              <a:gd name="connsiteX1" fmla="*/ 0 w 1625700"/>
              <a:gd name="connsiteY1" fmla="*/ 2237024 h 2281783"/>
            </a:gdLst>
            <a:ahLst/>
            <a:cxnLst>
              <a:cxn ang="0">
                <a:pos x="connsiteX0" y="connsiteY0"/>
              </a:cxn>
              <a:cxn ang="0">
                <a:pos x="connsiteX1" y="connsiteY1"/>
              </a:cxn>
            </a:cxnLst>
            <a:rect l="l" t="t" r="r" b="b"/>
            <a:pathLst>
              <a:path w="1625700" h="2281783" stroke="0" extrusionOk="0">
                <a:moveTo>
                  <a:pt x="1564941" y="0"/>
                </a:moveTo>
                <a:cubicBezTo>
                  <a:pt x="1456322" y="404796"/>
                  <a:pt x="1269409" y="1145126"/>
                  <a:pt x="899618" y="1342387"/>
                </a:cubicBezTo>
                <a:lnTo>
                  <a:pt x="186820" y="6154"/>
                </a:lnTo>
                <a:lnTo>
                  <a:pt x="1564941" y="0"/>
                </a:lnTo>
                <a:close/>
              </a:path>
              <a:path w="1625700" h="2281783" fill="none">
                <a:moveTo>
                  <a:pt x="1176403" y="326845"/>
                </a:moveTo>
                <a:cubicBezTo>
                  <a:pt x="2391968" y="1366279"/>
                  <a:pt x="847834" y="2525324"/>
                  <a:pt x="0" y="2237024"/>
                </a:cubicBezTo>
              </a:path>
            </a:pathLst>
          </a:custGeom>
          <a:noFill/>
          <a:ln w="12700" cap="flat" cmpd="sng">
            <a:solidFill>
              <a:srgbClr val="890023"/>
            </a:solidFill>
            <a:prstDash val="sysDot"/>
            <a:miter lim="800000"/>
            <a:headEnd type="oval" w="sm" len="sm"/>
            <a:tailEnd type="triangle" w="med" len="sm"/>
          </a:ln>
        </p:spPr>
        <p:txBody>
          <a:bodyPr vert="horz" wrap="square" lIns="109728" tIns="54864" rIns="109728" bIns="54864" numCol="1" anchor="t" anchorCtr="0" compatLnSpc="1">
            <a:prstTxWarp prst="textNoShape">
              <a:avLst/>
            </a:prstTxWarp>
          </a:bodyPr>
          <a:lstStyle/>
          <a:p>
            <a:endParaRPr lang="en-US" sz="1000" dirty="0">
              <a:latin typeface="Arial" panose="020B0604020202020204" pitchFamily="34" charset="0"/>
              <a:ea typeface="Metric Light" charset="0"/>
              <a:cs typeface="Arial" panose="020B0604020202020204" pitchFamily="34" charset="0"/>
            </a:endParaRPr>
          </a:p>
        </p:txBody>
      </p:sp>
      <p:sp>
        <p:nvSpPr>
          <p:cNvPr id="11" name="Line 5">
            <a:extLst>
              <a:ext uri="{FF2B5EF4-FFF2-40B4-BE49-F238E27FC236}">
                <a16:creationId xmlns:a16="http://schemas.microsoft.com/office/drawing/2014/main" id="{1D29DAED-6185-B345-A8C0-EE270C5CA322}"/>
              </a:ext>
            </a:extLst>
          </p:cNvPr>
          <p:cNvSpPr>
            <a:spLocks noChangeShapeType="1"/>
          </p:cNvSpPr>
          <p:nvPr/>
        </p:nvSpPr>
        <p:spPr bwMode="auto">
          <a:xfrm>
            <a:off x="6096000" y="1511301"/>
            <a:ext cx="0" cy="4069546"/>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
        <p:nvSpPr>
          <p:cNvPr id="10" name="Ellipse 9">
            <a:extLst>
              <a:ext uri="{FF2B5EF4-FFF2-40B4-BE49-F238E27FC236}">
                <a16:creationId xmlns:a16="http://schemas.microsoft.com/office/drawing/2014/main" id="{69E219EA-DE4A-4079-BA1A-19D0D2B12C1D}"/>
              </a:ext>
            </a:extLst>
          </p:cNvPr>
          <p:cNvSpPr/>
          <p:nvPr/>
        </p:nvSpPr>
        <p:spPr bwMode="auto">
          <a:xfrm>
            <a:off x="10499738" y="118715"/>
            <a:ext cx="1548000" cy="1548000"/>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000" b="0" i="0" u="none" strike="noStrike" cap="none" normalizeH="0" baseline="0">
                <a:ln>
                  <a:noFill/>
                </a:ln>
                <a:solidFill>
                  <a:schemeClr val="bg1"/>
                </a:solidFill>
                <a:effectLst/>
                <a:latin typeface="Arial" charset="0"/>
              </a:rPr>
              <a:t>Indeholdt i opgavepakke </a:t>
            </a:r>
            <a:r>
              <a:rPr kumimoji="0" lang="da-DK" sz="1000" b="0" i="0" u="none" strike="noStrike" cap="none" normalizeH="0" baseline="0" dirty="0">
                <a:ln>
                  <a:noFill/>
                </a:ln>
                <a:solidFill>
                  <a:schemeClr val="bg1"/>
                </a:solidFill>
                <a:effectLst/>
                <a:latin typeface="Arial" charset="0"/>
              </a:rPr>
              <a:t>0</a:t>
            </a:r>
            <a:endParaRPr kumimoji="0" lang="da-DK" sz="1000" b="0" i="0" u="none" strike="noStrike" cap="none" normalizeH="0" baseline="0">
              <a:ln>
                <a:noFill/>
              </a:ln>
              <a:solidFill>
                <a:schemeClr val="bg1"/>
              </a:solidFill>
              <a:effectLst/>
              <a:latin typeface="Arial" charset="0"/>
            </a:endParaRPr>
          </a:p>
        </p:txBody>
      </p:sp>
      <p:sp>
        <p:nvSpPr>
          <p:cNvPr id="12" name="Tekstfelt 11">
            <a:extLst>
              <a:ext uri="{FF2B5EF4-FFF2-40B4-BE49-F238E27FC236}">
                <a16:creationId xmlns:a16="http://schemas.microsoft.com/office/drawing/2014/main" id="{DE88BDAA-A75C-4987-83C6-E06747C95619}"/>
              </a:ext>
            </a:extLst>
          </p:cNvPr>
          <p:cNvSpPr txBox="1"/>
          <p:nvPr/>
        </p:nvSpPr>
        <p:spPr>
          <a:xfrm>
            <a:off x="0" y="0"/>
            <a:ext cx="606451" cy="446567"/>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defPPr>
              <a:defRPr lang="en-GB"/>
            </a:defPPr>
            <a:lvl1pPr marL="0" marR="0" indent="0" algn="ctr" defTabSz="914400" eaLnBrk="1" latinLnBrk="0" hangingPunct="1">
              <a:lnSpc>
                <a:spcPct val="100000"/>
              </a:lnSpc>
              <a:spcBef>
                <a:spcPts val="1100"/>
              </a:spcBef>
              <a:buClrTx/>
              <a:buSzTx/>
              <a:buFontTx/>
              <a:buNone/>
              <a:tabLst/>
              <a:defRPr kumimoji="0" sz="1000" b="0" i="0" u="none" strike="noStrike" cap="none" normalizeH="0" baseline="0">
                <a:ln>
                  <a:noFill/>
                </a:ln>
                <a:solidFill>
                  <a:schemeClr val="bg1"/>
                </a:solidFill>
                <a:effectLst/>
              </a:defRPr>
            </a:lvl1pPr>
          </a:lstStyle>
          <a:p>
            <a:r>
              <a:rPr lang="da-DK" sz="2500" dirty="0"/>
              <a:t>#2</a:t>
            </a:r>
          </a:p>
        </p:txBody>
      </p:sp>
    </p:spTree>
    <p:extLst>
      <p:ext uri="{BB962C8B-B14F-4D97-AF65-F5344CB8AC3E}">
        <p14:creationId xmlns:p14="http://schemas.microsoft.com/office/powerpoint/2010/main" val="4144091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c 231">
            <a:extLst>
              <a:ext uri="{FF2B5EF4-FFF2-40B4-BE49-F238E27FC236}">
                <a16:creationId xmlns:a16="http://schemas.microsoft.com/office/drawing/2014/main" id="{444BC6F5-355E-0D4D-8A17-3DBB69BC2CF0}"/>
              </a:ext>
            </a:extLst>
          </p:cNvPr>
          <p:cNvSpPr>
            <a:spLocks noChangeAspect="1"/>
          </p:cNvSpPr>
          <p:nvPr/>
        </p:nvSpPr>
        <p:spPr bwMode="auto">
          <a:xfrm rot="15095662">
            <a:off x="4024876" y="2824925"/>
            <a:ext cx="3561863" cy="3561863"/>
          </a:xfrm>
          <a:prstGeom prst="arc">
            <a:avLst>
              <a:gd name="adj1" fmla="val 19681249"/>
              <a:gd name="adj2" fmla="val 4309203"/>
            </a:avLst>
          </a:prstGeom>
          <a:noFill/>
          <a:ln w="12700" cap="flat" cmpd="sng">
            <a:solidFill>
              <a:srgbClr val="890023"/>
            </a:solidFill>
            <a:prstDash val="sysDot"/>
            <a:miter lim="800000"/>
            <a:headEnd type="oval" w="sm" len="sm"/>
            <a:tailEnd type="triangle" w="med" len="sm"/>
          </a:ln>
        </p:spPr>
        <p:txBody>
          <a:bodyPr vert="horz" wrap="square" lIns="109728" tIns="54864" rIns="109728" bIns="54864" numCol="1" anchor="t" anchorCtr="0" compatLnSpc="1">
            <a:prstTxWarp prst="textNoShape">
              <a:avLst/>
            </a:prstTxWarp>
          </a:bodyPr>
          <a:lstStyle/>
          <a:p>
            <a:endParaRPr lang="en-US" sz="1000">
              <a:latin typeface="Arial" panose="020B0604020202020204" pitchFamily="34" charset="0"/>
              <a:ea typeface="Metric Light" charset="0"/>
              <a:cs typeface="Arial" panose="020B0604020202020204" pitchFamily="34" charset="0"/>
            </a:endParaRPr>
          </a:p>
        </p:txBody>
      </p:sp>
      <p:sp>
        <p:nvSpPr>
          <p:cNvPr id="6" name="Titel 1">
            <a:extLst>
              <a:ext uri="{FF2B5EF4-FFF2-40B4-BE49-F238E27FC236}">
                <a16:creationId xmlns:a16="http://schemas.microsoft.com/office/drawing/2014/main" id="{106665A3-1F0A-CD43-9CAE-C4F6B02EBEDC}"/>
              </a:ext>
            </a:extLst>
          </p:cNvPr>
          <p:cNvSpPr txBox="1">
            <a:spLocks/>
          </p:cNvSpPr>
          <p:nvPr/>
        </p:nvSpPr>
        <p:spPr bwMode="auto">
          <a:xfrm>
            <a:off x="702667" y="731709"/>
            <a:ext cx="1211925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pPr>
              <a:spcAft>
                <a:spcPts val="600"/>
              </a:spcAft>
            </a:pPr>
            <a: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t>Det bliver nemmere for jer at </a:t>
            </a:r>
            <a:b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t>fordele post fra andre myndigheder</a:t>
            </a:r>
            <a:endParaRPr lang="da-DK" b="1" kern="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kstfelt 13">
            <a:extLst>
              <a:ext uri="{FF2B5EF4-FFF2-40B4-BE49-F238E27FC236}">
                <a16:creationId xmlns:a16="http://schemas.microsoft.com/office/drawing/2014/main" id="{60EF8F94-99A8-F445-A1F9-C04758B669BF}"/>
              </a:ext>
            </a:extLst>
          </p:cNvPr>
          <p:cNvSpPr txBox="1"/>
          <p:nvPr/>
        </p:nvSpPr>
        <p:spPr>
          <a:xfrm>
            <a:off x="1631907" y="4209470"/>
            <a:ext cx="2336589" cy="1241622"/>
          </a:xfrm>
          <a:prstGeom prst="rect">
            <a:avLst/>
          </a:prstGeom>
          <a:noFill/>
        </p:spPr>
        <p:txBody>
          <a:bodyPr wrap="square" lIns="0" tIns="0" rIns="0" bIns="0" rtlCol="0">
            <a:spAutoFit/>
          </a:bodyPr>
          <a:lstStyle/>
          <a:p>
            <a:pPr lvl="0">
              <a:lnSpc>
                <a:spcPct val="100000"/>
              </a:lnSpc>
              <a:defRPr b="1"/>
            </a:pPr>
            <a:r>
              <a:rPr lang="da-DK" sz="1600" dirty="0">
                <a:latin typeface="Open Sans" panose="020B0606030504020204" pitchFamily="34" charset="0"/>
                <a:ea typeface="Open Sans" panose="020B0606030504020204" pitchFamily="34" charset="0"/>
                <a:cs typeface="Open Sans" panose="020B0606030504020204" pitchFamily="34" charset="0"/>
              </a:rPr>
              <a:t>Myndighed A (afsender)</a:t>
            </a:r>
            <a:endParaRPr lang="en-DK" sz="1600" dirty="0">
              <a:latin typeface="Open Sans" panose="020B0606030504020204" pitchFamily="34" charset="0"/>
              <a:ea typeface="Open Sans" panose="020B0606030504020204" pitchFamily="34" charset="0"/>
              <a:cs typeface="Open Sans" panose="020B0606030504020204" pitchFamily="34" charset="0"/>
            </a:endParaRPr>
          </a:p>
          <a:p>
            <a:pPr lvl="0">
              <a:lnSpc>
                <a:spcPct val="100000"/>
              </a:lnSpc>
            </a:pPr>
            <a:r>
              <a:rPr lang="da-DK" sz="1050" dirty="0">
                <a:latin typeface="Open Sans" panose="020B0606030504020204" pitchFamily="34" charset="0"/>
                <a:ea typeface="Open Sans" panose="020B0606030504020204" pitchFamily="34" charset="0"/>
                <a:cs typeface="Open Sans" panose="020B0606030504020204" pitchFamily="34" charset="0"/>
              </a:rPr>
              <a:t>Opmærker fx posten med:</a:t>
            </a:r>
          </a:p>
          <a:p>
            <a:pPr marL="171450" lvl="0" indent="-171450">
              <a:lnSpc>
                <a:spcPct val="100000"/>
              </a:lnSpc>
              <a:buFontTx/>
              <a:buChar char="-"/>
            </a:pPr>
            <a:r>
              <a:rPr lang="da-DK" sz="1050" dirty="0" err="1">
                <a:latin typeface="Open Sans" panose="020B0606030504020204" pitchFamily="34" charset="0"/>
                <a:ea typeface="Open Sans" panose="020B0606030504020204" pitchFamily="34" charset="0"/>
                <a:cs typeface="Open Sans" panose="020B0606030504020204" pitchFamily="34" charset="0"/>
              </a:rPr>
              <a:t>SagsID</a:t>
            </a:r>
            <a:r>
              <a:rPr lang="da-DK" sz="1050" dirty="0">
                <a:latin typeface="Open Sans" panose="020B0606030504020204" pitchFamily="34" charset="0"/>
                <a:ea typeface="Open Sans" panose="020B0606030504020204" pitchFamily="34" charset="0"/>
                <a:cs typeface="Open Sans" panose="020B0606030504020204" pitchFamily="34" charset="0"/>
              </a:rPr>
              <a:t> og emne</a:t>
            </a:r>
          </a:p>
          <a:p>
            <a:pPr marL="171450" lvl="0" indent="-171450">
              <a:lnSpc>
                <a:spcPct val="100000"/>
              </a:lnSpc>
              <a:buFontTx/>
              <a:buChar char="-"/>
            </a:pPr>
            <a:r>
              <a:rPr lang="da-DK" sz="1050" dirty="0">
                <a:latin typeface="Open Sans" panose="020B0606030504020204" pitchFamily="34" charset="0"/>
                <a:ea typeface="Open Sans" panose="020B0606030504020204" pitchFamily="34" charset="0"/>
                <a:cs typeface="Open Sans" panose="020B0606030504020204" pitchFamily="34" charset="0"/>
              </a:rPr>
              <a:t>Hvem posten vedrører</a:t>
            </a:r>
          </a:p>
          <a:p>
            <a:pPr marL="171450" lvl="0" indent="-171450">
              <a:lnSpc>
                <a:spcPct val="100000"/>
              </a:lnSpc>
              <a:buFontTx/>
              <a:buChar char="-"/>
            </a:pPr>
            <a:r>
              <a:rPr lang="da-DK" sz="1050" dirty="0">
                <a:latin typeface="Open Sans" panose="020B0606030504020204" pitchFamily="34" charset="0"/>
                <a:ea typeface="Open Sans" panose="020B0606030504020204" pitchFamily="34" charset="0"/>
                <a:cs typeface="Open Sans" panose="020B0606030504020204" pitchFamily="34" charset="0"/>
              </a:rPr>
              <a:t>Hvem der skal modtage posten</a:t>
            </a:r>
          </a:p>
        </p:txBody>
      </p:sp>
      <p:sp>
        <p:nvSpPr>
          <p:cNvPr id="15" name="Tekstfelt 14">
            <a:extLst>
              <a:ext uri="{FF2B5EF4-FFF2-40B4-BE49-F238E27FC236}">
                <a16:creationId xmlns:a16="http://schemas.microsoft.com/office/drawing/2014/main" id="{AB556BD8-6975-B347-A993-487AF3C64BB2}"/>
              </a:ext>
            </a:extLst>
          </p:cNvPr>
          <p:cNvSpPr txBox="1"/>
          <p:nvPr/>
        </p:nvSpPr>
        <p:spPr>
          <a:xfrm>
            <a:off x="7498977" y="4196170"/>
            <a:ext cx="4196078" cy="1241622"/>
          </a:xfrm>
          <a:prstGeom prst="rect">
            <a:avLst/>
          </a:prstGeom>
          <a:noFill/>
        </p:spPr>
        <p:txBody>
          <a:bodyPr wrap="square" lIns="0" tIns="0" rIns="0" bIns="0" rtlCol="0">
            <a:spAutoFit/>
          </a:bodyPr>
          <a:lstStyle/>
          <a:p>
            <a:pPr lvl="0">
              <a:lnSpc>
                <a:spcPct val="100000"/>
              </a:lnSpc>
              <a:defRPr b="1"/>
            </a:pPr>
            <a:r>
              <a:rPr lang="da-DK" sz="1600" b="1" dirty="0">
                <a:solidFill>
                  <a:srgbClr val="000000">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Myndighed B (modtager)</a:t>
            </a:r>
            <a:endParaRPr lang="en-DK" sz="2300" dirty="0"/>
          </a:p>
          <a:p>
            <a:pPr lvl="0">
              <a:lnSpc>
                <a:spcPct val="100000"/>
              </a:lnSpc>
            </a:pPr>
            <a:r>
              <a:rPr lang="da-DK" sz="1050" dirty="0">
                <a:latin typeface="Open Sans" panose="020B0606030504020204" pitchFamily="34" charset="0"/>
                <a:ea typeface="Open Sans" panose="020B0606030504020204" pitchFamily="34" charset="0"/>
                <a:cs typeface="Open Sans" panose="020B0606030504020204" pitchFamily="34" charset="0"/>
              </a:rPr>
              <a:t>Kan automatisere eller optimere distributionen af post i myndigheden </a:t>
            </a:r>
            <a:endParaRPr lang="en-DK" sz="1050" dirty="0">
              <a:latin typeface="Open Sans" panose="020B0606030504020204" pitchFamily="34" charset="0"/>
              <a:ea typeface="Open Sans" panose="020B0606030504020204" pitchFamily="34" charset="0"/>
              <a:cs typeface="Open Sans" panose="020B0606030504020204" pitchFamily="34" charset="0"/>
            </a:endParaRPr>
          </a:p>
          <a:p>
            <a:pPr lvl="0">
              <a:lnSpc>
                <a:spcPct val="100000"/>
              </a:lnSpc>
            </a:pPr>
            <a:r>
              <a:rPr lang="da-DK" sz="1050" dirty="0">
                <a:latin typeface="Open Sans" panose="020B0606030504020204" pitchFamily="34" charset="0"/>
                <a:ea typeface="Open Sans" panose="020B0606030504020204" pitchFamily="34" charset="0"/>
                <a:cs typeface="Open Sans" panose="020B0606030504020204" pitchFamily="34" charset="0"/>
              </a:rPr>
              <a:t>Kan reducere ressourcer til central postdistribution </a:t>
            </a:r>
            <a:endParaRPr lang="en-DK" sz="1050" dirty="0">
              <a:latin typeface="Open Sans" panose="020B0606030504020204" pitchFamily="34" charset="0"/>
              <a:ea typeface="Open Sans" panose="020B0606030504020204" pitchFamily="34" charset="0"/>
              <a:cs typeface="Open Sans" panose="020B0606030504020204" pitchFamily="34" charset="0"/>
            </a:endParaRPr>
          </a:p>
          <a:p>
            <a:pPr lvl="0">
              <a:lnSpc>
                <a:spcPct val="100000"/>
              </a:lnSpc>
            </a:pPr>
            <a:r>
              <a:rPr lang="da-DK" sz="1050" dirty="0">
                <a:latin typeface="Open Sans" panose="020B0606030504020204" pitchFamily="34" charset="0"/>
                <a:ea typeface="Open Sans" panose="020B0606030504020204" pitchFamily="34" charset="0"/>
                <a:cs typeface="Open Sans" panose="020B0606030504020204" pitchFamily="34" charset="0"/>
              </a:rPr>
              <a:t>Undgår spildtid med forkert placerede henvendelser</a:t>
            </a:r>
            <a:endParaRPr lang="en-DK" sz="1050" dirty="0">
              <a:latin typeface="Open Sans" panose="020B0606030504020204" pitchFamily="34" charset="0"/>
              <a:ea typeface="Open Sans" panose="020B0606030504020204" pitchFamily="34" charset="0"/>
              <a:cs typeface="Open Sans" panose="020B0606030504020204" pitchFamily="34" charset="0"/>
            </a:endParaRPr>
          </a:p>
          <a:p>
            <a:pPr lvl="0">
              <a:lnSpc>
                <a:spcPct val="100000"/>
              </a:lnSpc>
            </a:pPr>
            <a:r>
              <a:rPr lang="da-DK" sz="1050" dirty="0">
                <a:latin typeface="Open Sans" panose="020B0606030504020204" pitchFamily="34" charset="0"/>
                <a:ea typeface="Open Sans" panose="020B0606030504020204" pitchFamily="34" charset="0"/>
                <a:cs typeface="Open Sans" panose="020B0606030504020204" pitchFamily="34" charset="0"/>
              </a:rPr>
              <a:t>Opnår øget GDPR-</a:t>
            </a:r>
            <a:r>
              <a:rPr lang="da-DK" sz="1050" dirty="0" err="1">
                <a:latin typeface="Open Sans" panose="020B0606030504020204" pitchFamily="34" charset="0"/>
                <a:ea typeface="Open Sans" panose="020B0606030504020204" pitchFamily="34" charset="0"/>
                <a:cs typeface="Open Sans" panose="020B0606030504020204" pitchFamily="34" charset="0"/>
              </a:rPr>
              <a:t>compliance</a:t>
            </a:r>
            <a:r>
              <a:rPr lang="da-DK" sz="1050" dirty="0">
                <a:latin typeface="Open Sans" panose="020B0606030504020204" pitchFamily="34" charset="0"/>
                <a:ea typeface="Open Sans" panose="020B0606030504020204" pitchFamily="34" charset="0"/>
                <a:cs typeface="Open Sans" panose="020B0606030504020204" pitchFamily="34" charset="0"/>
              </a:rPr>
              <a:t> i forhold til post med følsomme personoplysninger</a:t>
            </a:r>
            <a:endParaRPr lang="en-DK" sz="105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ktangel 9">
            <a:extLst>
              <a:ext uri="{FF2B5EF4-FFF2-40B4-BE49-F238E27FC236}">
                <a16:creationId xmlns:a16="http://schemas.microsoft.com/office/drawing/2014/main" id="{0955368C-8366-2641-9488-888DBB7EA4F3}"/>
              </a:ext>
            </a:extLst>
          </p:cNvPr>
          <p:cNvSpPr/>
          <p:nvPr/>
        </p:nvSpPr>
        <p:spPr>
          <a:xfrm>
            <a:off x="1676877" y="1841106"/>
            <a:ext cx="2357120" cy="2346940"/>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40885" t="-17102" r="-53647" b="-34479"/>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3" name="Rektangel 12">
            <a:extLst>
              <a:ext uri="{FF2B5EF4-FFF2-40B4-BE49-F238E27FC236}">
                <a16:creationId xmlns:a16="http://schemas.microsoft.com/office/drawing/2014/main" id="{0A62732E-42FE-9149-B441-E60A6B4D7064}"/>
              </a:ext>
            </a:extLst>
          </p:cNvPr>
          <p:cNvSpPr/>
          <p:nvPr/>
        </p:nvSpPr>
        <p:spPr>
          <a:xfrm>
            <a:off x="7498977" y="1801692"/>
            <a:ext cx="2357120" cy="2346940"/>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40885" t="-17102" r="-53647" b="-34479"/>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pic>
        <p:nvPicPr>
          <p:cNvPr id="2" name="Billed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4373" y="2219730"/>
            <a:ext cx="1379643" cy="1130697"/>
          </a:xfrm>
          <a:prstGeom prst="rect">
            <a:avLst/>
          </a:prstGeom>
        </p:spPr>
      </p:pic>
      <p:sp>
        <p:nvSpPr>
          <p:cNvPr id="12" name="Ellipse 11">
            <a:extLst>
              <a:ext uri="{FF2B5EF4-FFF2-40B4-BE49-F238E27FC236}">
                <a16:creationId xmlns:a16="http://schemas.microsoft.com/office/drawing/2014/main" id="{55F4CF03-9FBB-4DEA-A349-8B3EE3F3C683}"/>
              </a:ext>
            </a:extLst>
          </p:cNvPr>
          <p:cNvSpPr/>
          <p:nvPr/>
        </p:nvSpPr>
        <p:spPr bwMode="auto">
          <a:xfrm>
            <a:off x="10499738" y="118715"/>
            <a:ext cx="1548000" cy="1548000"/>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000" b="0" i="0" u="none" strike="noStrike" cap="none" normalizeH="0" baseline="0">
                <a:ln>
                  <a:noFill/>
                </a:ln>
                <a:solidFill>
                  <a:schemeClr val="bg1"/>
                </a:solidFill>
                <a:effectLst/>
                <a:latin typeface="Arial" charset="0"/>
              </a:rPr>
              <a:t>Indeholdt i opgavepakke </a:t>
            </a:r>
            <a:r>
              <a:rPr kumimoji="0" lang="da-DK" sz="1000" b="0" i="0" u="none" strike="noStrike" cap="none" normalizeH="0" baseline="0" dirty="0">
                <a:ln>
                  <a:noFill/>
                </a:ln>
                <a:solidFill>
                  <a:schemeClr val="bg1"/>
                </a:solidFill>
                <a:effectLst/>
                <a:latin typeface="Arial" charset="0"/>
              </a:rPr>
              <a:t>0</a:t>
            </a:r>
            <a:endParaRPr kumimoji="0" lang="da-DK" sz="1000" b="0" i="0" u="none" strike="noStrike" cap="none" normalizeH="0" baseline="0">
              <a:ln>
                <a:noFill/>
              </a:ln>
              <a:solidFill>
                <a:schemeClr val="bg1"/>
              </a:solidFill>
              <a:effectLst/>
              <a:latin typeface="Arial" charset="0"/>
            </a:endParaRPr>
          </a:p>
        </p:txBody>
      </p:sp>
      <p:sp>
        <p:nvSpPr>
          <p:cNvPr id="16" name="Tekstfelt 15">
            <a:extLst>
              <a:ext uri="{FF2B5EF4-FFF2-40B4-BE49-F238E27FC236}">
                <a16:creationId xmlns:a16="http://schemas.microsoft.com/office/drawing/2014/main" id="{A237766F-5888-4D7E-BD28-45F76AD736FF}"/>
              </a:ext>
            </a:extLst>
          </p:cNvPr>
          <p:cNvSpPr txBox="1"/>
          <p:nvPr/>
        </p:nvSpPr>
        <p:spPr>
          <a:xfrm>
            <a:off x="0" y="0"/>
            <a:ext cx="606451" cy="446567"/>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defPPr>
              <a:defRPr lang="en-GB"/>
            </a:defPPr>
            <a:lvl1pPr marL="0" marR="0" indent="0" algn="ctr" defTabSz="914400" eaLnBrk="1" latinLnBrk="0" hangingPunct="1">
              <a:lnSpc>
                <a:spcPct val="100000"/>
              </a:lnSpc>
              <a:spcBef>
                <a:spcPts val="1100"/>
              </a:spcBef>
              <a:buClrTx/>
              <a:buSzTx/>
              <a:buFontTx/>
              <a:buNone/>
              <a:tabLst/>
              <a:defRPr kumimoji="0" sz="1000" b="0" i="0" u="none" strike="noStrike" cap="none" normalizeH="0" baseline="0">
                <a:ln>
                  <a:noFill/>
                </a:ln>
                <a:solidFill>
                  <a:schemeClr val="bg1"/>
                </a:solidFill>
                <a:effectLst/>
              </a:defRPr>
            </a:lvl1pPr>
          </a:lstStyle>
          <a:p>
            <a:r>
              <a:rPr lang="da-DK" sz="2500" dirty="0"/>
              <a:t>#3</a:t>
            </a:r>
          </a:p>
        </p:txBody>
      </p:sp>
    </p:spTree>
    <p:extLst>
      <p:ext uri="{BB962C8B-B14F-4D97-AF65-F5344CB8AC3E}">
        <p14:creationId xmlns:p14="http://schemas.microsoft.com/office/powerpoint/2010/main" val="725060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106665A3-1F0A-CD43-9CAE-C4F6B02EBEDC}"/>
              </a:ext>
            </a:extLst>
          </p:cNvPr>
          <p:cNvSpPr txBox="1">
            <a:spLocks/>
          </p:cNvSpPr>
          <p:nvPr/>
        </p:nvSpPr>
        <p:spPr bwMode="auto">
          <a:xfrm>
            <a:off x="702667" y="731709"/>
            <a:ext cx="1211925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b="1" dirty="0">
                <a:solidFill>
                  <a:schemeClr val="tx2"/>
                </a:solidFill>
                <a:latin typeface="Open Sans" panose="020B0606030504020204" pitchFamily="34" charset="0"/>
                <a:ea typeface="Open Sans" panose="020B0606030504020204" pitchFamily="34" charset="0"/>
                <a:cs typeface="Open Sans" panose="020B0606030504020204" pitchFamily="34" charset="0"/>
              </a:rPr>
              <a:t>Mulighed for at give en bedre brugeroplevelse</a:t>
            </a:r>
            <a:endParaRPr lang="da-DK"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kstfelt 4">
            <a:extLst>
              <a:ext uri="{FF2B5EF4-FFF2-40B4-BE49-F238E27FC236}">
                <a16:creationId xmlns:a16="http://schemas.microsoft.com/office/drawing/2014/main" id="{A600EC49-9BA8-1F45-ABAB-E7E881520C3F}"/>
              </a:ext>
            </a:extLst>
          </p:cNvPr>
          <p:cNvSpPr txBox="1"/>
          <p:nvPr/>
        </p:nvSpPr>
        <p:spPr>
          <a:xfrm>
            <a:off x="7498977" y="4188046"/>
            <a:ext cx="2562666" cy="1228670"/>
          </a:xfrm>
          <a:prstGeom prst="rect">
            <a:avLst/>
          </a:prstGeom>
          <a:noFill/>
        </p:spPr>
        <p:txBody>
          <a:bodyPr wrap="square" lIns="0" tIns="0" rIns="0" bIns="0" rtlCol="0">
            <a:spAutoFit/>
          </a:bodyPr>
          <a:lstStyle/>
          <a:p>
            <a:pPr>
              <a:lnSpc>
                <a:spcPct val="100000"/>
              </a:lnSpc>
            </a:pPr>
            <a:r>
              <a:rPr lang="da-DK" sz="1600" b="1" dirty="0">
                <a:latin typeface="Open Sans" panose="020B0606030504020204" pitchFamily="34" charset="0"/>
                <a:ea typeface="Open Sans" panose="020B0606030504020204" pitchFamily="34" charset="0"/>
                <a:cs typeface="Open Sans" panose="020B0606030504020204" pitchFamily="34" charset="0"/>
              </a:rPr>
              <a:t>Borger eller virksomhed</a:t>
            </a:r>
          </a:p>
          <a:p>
            <a:pPr lvl="0">
              <a:lnSpc>
                <a:spcPct val="100000"/>
              </a:lnSpc>
            </a:pPr>
            <a:r>
              <a:rPr lang="da-DK" sz="1050" dirty="0">
                <a:solidFill>
                  <a:srgbClr val="000000">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Oplever en tydelig indikation af, hvad og hvem henvendelsen vedrører</a:t>
            </a:r>
          </a:p>
          <a:p>
            <a:pPr lvl="0">
              <a:lnSpc>
                <a:spcPct val="100000"/>
              </a:lnSpc>
            </a:pPr>
            <a:r>
              <a:rPr lang="da-DK" sz="1050" dirty="0">
                <a:solidFill>
                  <a:srgbClr val="000000">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Får optimeret muligheden for at sortere egen post uden at have åbnet den</a:t>
            </a:r>
            <a:br>
              <a:rPr lang="da-DK" sz="1050" dirty="0">
                <a:solidFill>
                  <a:srgbClr val="000000">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br>
            <a:endParaRPr lang="da-DK" sz="1050" dirty="0"/>
          </a:p>
        </p:txBody>
      </p:sp>
      <p:sp>
        <p:nvSpPr>
          <p:cNvPr id="14" name="Tekstfelt 13">
            <a:extLst>
              <a:ext uri="{FF2B5EF4-FFF2-40B4-BE49-F238E27FC236}">
                <a16:creationId xmlns:a16="http://schemas.microsoft.com/office/drawing/2014/main" id="{60EF8F94-99A8-F445-A1F9-C04758B669BF}"/>
              </a:ext>
            </a:extLst>
          </p:cNvPr>
          <p:cNvSpPr txBox="1"/>
          <p:nvPr/>
        </p:nvSpPr>
        <p:spPr>
          <a:xfrm>
            <a:off x="1631907" y="4202614"/>
            <a:ext cx="2854926" cy="1610762"/>
          </a:xfrm>
          <a:prstGeom prst="rect">
            <a:avLst/>
          </a:prstGeom>
          <a:noFill/>
        </p:spPr>
        <p:txBody>
          <a:bodyPr wrap="square" lIns="0" tIns="0" rIns="0" bIns="0" rtlCol="0">
            <a:spAutoFit/>
          </a:bodyPr>
          <a:lstStyle/>
          <a:p>
            <a:pPr lvl="0">
              <a:lnSpc>
                <a:spcPct val="100000"/>
              </a:lnSpc>
            </a:pPr>
            <a:r>
              <a:rPr lang="da-DK" sz="1600" b="1" dirty="0">
                <a:latin typeface="Open Sans" panose="020B0606030504020204" pitchFamily="34" charset="0"/>
                <a:ea typeface="Open Sans" panose="020B0606030504020204" pitchFamily="34" charset="0"/>
                <a:cs typeface="Open Sans" panose="020B0606030504020204" pitchFamily="34" charset="0"/>
              </a:rPr>
              <a:t>Myndighed</a:t>
            </a:r>
          </a:p>
          <a:p>
            <a:pPr lvl="0">
              <a:lnSpc>
                <a:spcPct val="100000"/>
              </a:lnSpc>
            </a:pPr>
            <a:r>
              <a:rPr lang="da-DK" sz="1050" dirty="0">
                <a:latin typeface="Open Sans" panose="020B0606030504020204" pitchFamily="34" charset="0"/>
                <a:ea typeface="Open Sans" panose="020B0606030504020204" pitchFamily="34" charset="0"/>
                <a:cs typeface="Open Sans" panose="020B0606030504020204" pitchFamily="34" charset="0"/>
              </a:rPr>
              <a:t>Opmærker posten med:</a:t>
            </a:r>
          </a:p>
          <a:p>
            <a:pPr marL="171450" lvl="0" indent="-171450">
              <a:lnSpc>
                <a:spcPct val="100000"/>
              </a:lnSpc>
              <a:spcBef>
                <a:spcPts val="600"/>
              </a:spcBef>
              <a:buFontTx/>
              <a:buChar char="-"/>
            </a:pPr>
            <a:r>
              <a:rPr lang="da-DK" sz="1050" dirty="0">
                <a:latin typeface="Open Sans" panose="020B0606030504020204" pitchFamily="34" charset="0"/>
                <a:ea typeface="Open Sans" panose="020B0606030504020204" pitchFamily="34" charset="0"/>
                <a:cs typeface="Open Sans" panose="020B0606030504020204" pitchFamily="34" charset="0"/>
              </a:rPr>
              <a:t>Du skal vende tilbage </a:t>
            </a:r>
          </a:p>
          <a:p>
            <a:pPr marL="171450" lvl="0" indent="-171450">
              <a:lnSpc>
                <a:spcPct val="100000"/>
              </a:lnSpc>
              <a:spcBef>
                <a:spcPts val="600"/>
              </a:spcBef>
              <a:buFontTx/>
              <a:buChar char="-"/>
            </a:pPr>
            <a:r>
              <a:rPr lang="da-DK" sz="1050" dirty="0">
                <a:latin typeface="Open Sans" panose="020B0606030504020204" pitchFamily="34" charset="0"/>
                <a:ea typeface="Open Sans" panose="020B0606030504020204" pitchFamily="34" charset="0"/>
                <a:cs typeface="Open Sans" panose="020B0606030504020204" pitchFamily="34" charset="0"/>
              </a:rPr>
              <a:t>Du skal udfylde noget </a:t>
            </a:r>
          </a:p>
          <a:p>
            <a:pPr marL="171450" lvl="0" indent="-171450">
              <a:lnSpc>
                <a:spcPct val="100000"/>
              </a:lnSpc>
              <a:spcBef>
                <a:spcPts val="600"/>
              </a:spcBef>
              <a:buFontTx/>
              <a:buChar char="-"/>
            </a:pPr>
            <a:r>
              <a:rPr lang="da-DK" sz="1050" dirty="0">
                <a:latin typeface="Open Sans" panose="020B0606030504020204" pitchFamily="34" charset="0"/>
                <a:ea typeface="Open Sans" panose="020B0606030504020204" pitchFamily="34" charset="0"/>
                <a:cs typeface="Open Sans" panose="020B0606030504020204" pitchFamily="34" charset="0"/>
              </a:rPr>
              <a:t>Du skal huske noget </a:t>
            </a:r>
          </a:p>
          <a:p>
            <a:pPr marL="171450" lvl="0" indent="-171450">
              <a:lnSpc>
                <a:spcPct val="100000"/>
              </a:lnSpc>
              <a:spcBef>
                <a:spcPts val="600"/>
              </a:spcBef>
              <a:buFontTx/>
              <a:buChar char="-"/>
            </a:pPr>
            <a:r>
              <a:rPr lang="da-DK" sz="1050" dirty="0">
                <a:latin typeface="Open Sans" panose="020B0606030504020204" pitchFamily="34" charset="0"/>
                <a:ea typeface="Open Sans" panose="020B0606030504020204" pitchFamily="34" charset="0"/>
                <a:cs typeface="Open Sans" panose="020B0606030504020204" pitchFamily="34" charset="0"/>
              </a:rPr>
              <a:t>At henvendelsen vedrører andre end dig (fx børn eller en kollega)</a:t>
            </a:r>
            <a:endParaRPr lang="en-DK"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Grafik 10">
            <a:extLst>
              <a:ext uri="{FF2B5EF4-FFF2-40B4-BE49-F238E27FC236}">
                <a16:creationId xmlns:a16="http://schemas.microsoft.com/office/drawing/2014/main" id="{21CB041B-1AC2-F244-893D-023E9C5BF20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2396" y="2753414"/>
            <a:ext cx="233517" cy="194598"/>
          </a:xfrm>
          <a:prstGeom prst="rect">
            <a:avLst/>
          </a:prstGeom>
        </p:spPr>
      </p:pic>
      <p:sp>
        <p:nvSpPr>
          <p:cNvPr id="13" name="Rektangel 12">
            <a:extLst>
              <a:ext uri="{FF2B5EF4-FFF2-40B4-BE49-F238E27FC236}">
                <a16:creationId xmlns:a16="http://schemas.microsoft.com/office/drawing/2014/main" id="{910DAABE-0EB3-8D4C-B08A-93919AA91CE2}"/>
              </a:ext>
            </a:extLst>
          </p:cNvPr>
          <p:cNvSpPr/>
          <p:nvPr/>
        </p:nvSpPr>
        <p:spPr>
          <a:xfrm>
            <a:off x="7465363" y="2423101"/>
            <a:ext cx="1244834" cy="1421096"/>
          </a:xfrm>
          <a:prstGeom prst="rect">
            <a:avLst/>
          </a:prstGeom>
          <a: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8" name="Arc 231">
            <a:extLst>
              <a:ext uri="{FF2B5EF4-FFF2-40B4-BE49-F238E27FC236}">
                <a16:creationId xmlns:a16="http://schemas.microsoft.com/office/drawing/2014/main" id="{444BC6F5-355E-0D4D-8A17-3DBB69BC2CF0}"/>
              </a:ext>
            </a:extLst>
          </p:cNvPr>
          <p:cNvSpPr>
            <a:spLocks noChangeAspect="1"/>
          </p:cNvSpPr>
          <p:nvPr/>
        </p:nvSpPr>
        <p:spPr bwMode="auto">
          <a:xfrm rot="15095662">
            <a:off x="4024876" y="2824925"/>
            <a:ext cx="3561863" cy="3561863"/>
          </a:xfrm>
          <a:prstGeom prst="arc">
            <a:avLst>
              <a:gd name="adj1" fmla="val 19681249"/>
              <a:gd name="adj2" fmla="val 4309203"/>
            </a:avLst>
          </a:prstGeom>
          <a:noFill/>
          <a:ln w="12700" cap="flat" cmpd="sng">
            <a:solidFill>
              <a:srgbClr val="890023"/>
            </a:solidFill>
            <a:prstDash val="sysDot"/>
            <a:miter lim="800000"/>
            <a:headEnd type="oval" w="sm" len="sm"/>
            <a:tailEnd type="triangle" w="med" len="sm"/>
          </a:ln>
        </p:spPr>
        <p:txBody>
          <a:bodyPr vert="horz" wrap="square" lIns="109728" tIns="54864" rIns="109728" bIns="54864" numCol="1" anchor="t" anchorCtr="0" compatLnSpc="1">
            <a:prstTxWarp prst="textNoShape">
              <a:avLst/>
            </a:prstTxWarp>
          </a:bodyPr>
          <a:lstStyle/>
          <a:p>
            <a:endParaRPr lang="en-US" sz="1000">
              <a:latin typeface="Arial" panose="020B0604020202020204" pitchFamily="34" charset="0"/>
              <a:ea typeface="Metric Light" charset="0"/>
              <a:cs typeface="Arial" panose="020B0604020202020204" pitchFamily="34" charset="0"/>
            </a:endParaRPr>
          </a:p>
        </p:txBody>
      </p:sp>
      <p:sp>
        <p:nvSpPr>
          <p:cNvPr id="20" name="Rektangel 19">
            <a:extLst>
              <a:ext uri="{FF2B5EF4-FFF2-40B4-BE49-F238E27FC236}">
                <a16:creationId xmlns:a16="http://schemas.microsoft.com/office/drawing/2014/main" id="{0955368C-8366-2641-9488-888DBB7EA4F3}"/>
              </a:ext>
            </a:extLst>
          </p:cNvPr>
          <p:cNvSpPr/>
          <p:nvPr/>
        </p:nvSpPr>
        <p:spPr>
          <a:xfrm>
            <a:off x="1676877" y="1841106"/>
            <a:ext cx="2357120" cy="2346940"/>
          </a:xfrm>
          <a:prstGeom prst="rect">
            <a:avLst/>
          </a:prstGeom>
          <a: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40885" t="-17102" r="-53647" b="-34479"/>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pic>
        <p:nvPicPr>
          <p:cNvPr id="12" name="Billed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04373" y="2219730"/>
            <a:ext cx="1379643" cy="1130697"/>
          </a:xfrm>
          <a:prstGeom prst="rect">
            <a:avLst/>
          </a:prstGeom>
        </p:spPr>
      </p:pic>
      <p:sp>
        <p:nvSpPr>
          <p:cNvPr id="15" name="Ellipse 14">
            <a:extLst>
              <a:ext uri="{FF2B5EF4-FFF2-40B4-BE49-F238E27FC236}">
                <a16:creationId xmlns:a16="http://schemas.microsoft.com/office/drawing/2014/main" id="{37C7FFF4-05BB-4760-94BC-F6642185020D}"/>
              </a:ext>
            </a:extLst>
          </p:cNvPr>
          <p:cNvSpPr/>
          <p:nvPr/>
        </p:nvSpPr>
        <p:spPr bwMode="auto">
          <a:xfrm>
            <a:off x="10499738" y="118715"/>
            <a:ext cx="1548000" cy="1548000"/>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000" b="0" i="0" u="none" strike="noStrike" cap="none" normalizeH="0" baseline="0">
                <a:ln>
                  <a:noFill/>
                </a:ln>
                <a:solidFill>
                  <a:schemeClr val="bg1"/>
                </a:solidFill>
                <a:effectLst/>
                <a:latin typeface="Arial" charset="0"/>
              </a:rPr>
              <a:t>Indeholdt i opgavepakke </a:t>
            </a:r>
            <a:r>
              <a:rPr kumimoji="0" lang="da-DK" sz="1000" b="0" i="0" u="none" strike="noStrike" cap="none" normalizeH="0" baseline="0" dirty="0">
                <a:ln>
                  <a:noFill/>
                </a:ln>
                <a:solidFill>
                  <a:schemeClr val="bg1"/>
                </a:solidFill>
                <a:effectLst/>
                <a:latin typeface="Arial" charset="0"/>
              </a:rPr>
              <a:t>0</a:t>
            </a:r>
            <a:endParaRPr kumimoji="0" lang="da-DK" sz="1000" b="0" i="0" u="none" strike="noStrike" cap="none" normalizeH="0" baseline="0">
              <a:ln>
                <a:noFill/>
              </a:ln>
              <a:solidFill>
                <a:schemeClr val="bg1"/>
              </a:solidFill>
              <a:effectLst/>
              <a:latin typeface="Arial" charset="0"/>
            </a:endParaRPr>
          </a:p>
        </p:txBody>
      </p:sp>
      <p:sp>
        <p:nvSpPr>
          <p:cNvPr id="16" name="Tekstfelt 15">
            <a:extLst>
              <a:ext uri="{FF2B5EF4-FFF2-40B4-BE49-F238E27FC236}">
                <a16:creationId xmlns:a16="http://schemas.microsoft.com/office/drawing/2014/main" id="{243C42D8-D6AC-4A83-AA73-AC9CCE9199AD}"/>
              </a:ext>
            </a:extLst>
          </p:cNvPr>
          <p:cNvSpPr txBox="1"/>
          <p:nvPr/>
        </p:nvSpPr>
        <p:spPr>
          <a:xfrm>
            <a:off x="0" y="0"/>
            <a:ext cx="606451" cy="446567"/>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defPPr>
              <a:defRPr lang="en-GB"/>
            </a:defPPr>
            <a:lvl1pPr marL="0" marR="0" indent="0" algn="ctr" defTabSz="914400" eaLnBrk="1" latinLnBrk="0" hangingPunct="1">
              <a:lnSpc>
                <a:spcPct val="100000"/>
              </a:lnSpc>
              <a:spcBef>
                <a:spcPts val="1100"/>
              </a:spcBef>
              <a:buClrTx/>
              <a:buSzTx/>
              <a:buFontTx/>
              <a:buNone/>
              <a:tabLst/>
              <a:defRPr kumimoji="0" sz="1000" b="0" i="0" u="none" strike="noStrike" cap="none" normalizeH="0" baseline="0">
                <a:ln>
                  <a:noFill/>
                </a:ln>
                <a:solidFill>
                  <a:schemeClr val="bg1"/>
                </a:solidFill>
                <a:effectLst/>
              </a:defRPr>
            </a:lvl1pPr>
          </a:lstStyle>
          <a:p>
            <a:r>
              <a:rPr lang="da-DK" sz="2500" dirty="0"/>
              <a:t>#4</a:t>
            </a:r>
          </a:p>
        </p:txBody>
      </p:sp>
    </p:spTree>
    <p:extLst>
      <p:ext uri="{BB962C8B-B14F-4D97-AF65-F5344CB8AC3E}">
        <p14:creationId xmlns:p14="http://schemas.microsoft.com/office/powerpoint/2010/main" val="1245046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A screenshot of a cell phone&#10;&#10;Description automatically generated">
            <a:extLst>
              <a:ext uri="{FF2B5EF4-FFF2-40B4-BE49-F238E27FC236}">
                <a16:creationId xmlns:a16="http://schemas.microsoft.com/office/drawing/2014/main" id="{DE6F0676-1F8E-ED4E-91B2-56C1659B6D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9" t="4409" r="7513" b="23291"/>
          <a:stretch/>
        </p:blipFill>
        <p:spPr>
          <a:xfrm>
            <a:off x="5084064" y="549739"/>
            <a:ext cx="3749040" cy="3837586"/>
          </a:xfrm>
          <a:prstGeom prst="rect">
            <a:avLst/>
          </a:prstGeom>
          <a:ln>
            <a:noFill/>
          </a:ln>
          <a:effectLst>
            <a:outerShdw blurRad="292100" dist="139700" dir="2700000" algn="tl" rotWithShape="0">
              <a:srgbClr val="333333">
                <a:alpha val="65000"/>
              </a:srgbClr>
            </a:outerShdw>
          </a:effectLst>
        </p:spPr>
      </p:pic>
      <p:pic>
        <p:nvPicPr>
          <p:cNvPr id="14" name="Billede 13"/>
          <p:cNvPicPr>
            <a:picLocks noChangeAspect="1"/>
          </p:cNvPicPr>
          <p:nvPr/>
        </p:nvPicPr>
        <p:blipFill rotWithShape="1">
          <a:blip r:embed="rId4" cstate="print">
            <a:extLst>
              <a:ext uri="{28A0092B-C50C-407E-A947-70E740481C1C}">
                <a14:useLocalDpi xmlns:a14="http://schemas.microsoft.com/office/drawing/2010/main" val="0"/>
              </a:ext>
            </a:extLst>
          </a:blip>
          <a:srcRect l="44022" b="59951"/>
          <a:stretch/>
        </p:blipFill>
        <p:spPr>
          <a:xfrm>
            <a:off x="7271818" y="2512546"/>
            <a:ext cx="4416552" cy="3482586"/>
          </a:xfrm>
          <a:prstGeom prst="rect">
            <a:avLst/>
          </a:prstGeom>
          <a:ln>
            <a:noFill/>
          </a:ln>
          <a:effectLst>
            <a:outerShdw blurRad="292100" dist="139700" dir="2700000" algn="tl" rotWithShape="0">
              <a:srgbClr val="333333">
                <a:alpha val="65000"/>
              </a:srgbClr>
            </a:outerShdw>
          </a:effectLst>
        </p:spPr>
      </p:pic>
      <p:sp>
        <p:nvSpPr>
          <p:cNvPr id="3" name="Pladsholder til indhold 2"/>
          <p:cNvSpPr>
            <a:spLocks noGrp="1"/>
          </p:cNvSpPr>
          <p:nvPr>
            <p:ph sz="half" idx="1"/>
          </p:nvPr>
        </p:nvSpPr>
        <p:spPr>
          <a:xfrm>
            <a:off x="4165578" y="4919377"/>
            <a:ext cx="2807835" cy="825040"/>
          </a:xfrm>
        </p:spPr>
        <p:txBody>
          <a:bodyPr/>
          <a:lstStyle/>
          <a:p>
            <a:pPr marL="0" indent="0" algn="r">
              <a:buNone/>
            </a:pPr>
            <a:r>
              <a:rPr lang="da-DK" sz="1200">
                <a:latin typeface="Open Sans" panose="020B0606030504020204" pitchFamily="34" charset="0"/>
                <a:ea typeface="Open Sans" panose="020B0606030504020204" pitchFamily="34" charset="0"/>
                <a:cs typeface="Open Sans" panose="020B0606030504020204" pitchFamily="34" charset="0"/>
              </a:rPr>
              <a:t>Der er mulighed for at sætte søgeord på jeres kontaktpunkter, så borgere og virksomheder nemmere kan finde den rigtige modtager ved at skrive i søgefelterne</a:t>
            </a:r>
          </a:p>
          <a:p>
            <a:pPr algn="r"/>
            <a:endParaRPr lang="da-DK" sz="1400">
              <a:latin typeface="Open Sans" panose="020B0606030504020204" pitchFamily="34" charset="0"/>
              <a:ea typeface="Open Sans" panose="020B0606030504020204" pitchFamily="34" charset="0"/>
              <a:cs typeface="Open Sans" panose="020B0606030504020204" pitchFamily="34" charset="0"/>
            </a:endParaRPr>
          </a:p>
        </p:txBody>
      </p:sp>
      <p:sp>
        <p:nvSpPr>
          <p:cNvPr id="5" name="Pladsholder til indhold 4"/>
          <p:cNvSpPr>
            <a:spLocks noGrp="1"/>
          </p:cNvSpPr>
          <p:nvPr>
            <p:ph sz="half" idx="2"/>
          </p:nvPr>
        </p:nvSpPr>
        <p:spPr>
          <a:xfrm>
            <a:off x="8974004" y="911788"/>
            <a:ext cx="3025168" cy="809103"/>
          </a:xfrm>
        </p:spPr>
        <p:txBody>
          <a:bodyPr/>
          <a:lstStyle/>
          <a:p>
            <a:pPr marL="0" indent="0">
              <a:buNone/>
            </a:pPr>
            <a:r>
              <a:rPr lang="da-DK" sz="1200" dirty="0">
                <a:latin typeface="Open Sans" panose="020B0606030504020204" pitchFamily="34" charset="0"/>
                <a:ea typeface="Open Sans" panose="020B0606030504020204" pitchFamily="34" charset="0"/>
                <a:cs typeface="Open Sans" panose="020B0606030504020204" pitchFamily="34" charset="0"/>
              </a:rPr>
              <a:t>I kan opsætte en uddybende kontaktstruktur, så man manuelt kan klikke sig gennem en emnebaseret kontaktstruktur med korte informationstekster</a:t>
            </a:r>
          </a:p>
          <a:p>
            <a:pPr marL="0" indent="0">
              <a:buNone/>
            </a:pPr>
            <a:endParaRPr lang="da-DK"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Arc 231">
            <a:extLst>
              <a:ext uri="{FF2B5EF4-FFF2-40B4-BE49-F238E27FC236}">
                <a16:creationId xmlns:a16="http://schemas.microsoft.com/office/drawing/2014/main" id="{444BC6F5-355E-0D4D-8A17-3DBB69BC2CF0}"/>
              </a:ext>
            </a:extLst>
          </p:cNvPr>
          <p:cNvSpPr>
            <a:spLocks noChangeAspect="1"/>
          </p:cNvSpPr>
          <p:nvPr/>
        </p:nvSpPr>
        <p:spPr bwMode="auto">
          <a:xfrm rot="6336438" flipH="1">
            <a:off x="7058266" y="314686"/>
            <a:ext cx="2787081" cy="2787080"/>
          </a:xfrm>
          <a:prstGeom prst="arc">
            <a:avLst>
              <a:gd name="adj1" fmla="val 20027223"/>
              <a:gd name="adj2" fmla="val 3715369"/>
            </a:avLst>
          </a:prstGeom>
          <a:noFill/>
          <a:ln w="12700" cap="flat" cmpd="sng">
            <a:solidFill>
              <a:srgbClr val="890023"/>
            </a:solidFill>
            <a:prstDash val="sysDot"/>
            <a:miter lim="800000"/>
            <a:headEnd type="oval" w="sm" len="sm"/>
            <a:tailEnd type="triangle" w="med" len="sm"/>
          </a:ln>
        </p:spPr>
        <p:txBody>
          <a:bodyPr vert="horz" wrap="square" lIns="109728" tIns="54864" rIns="109728" bIns="54864" numCol="1" anchor="t" anchorCtr="0" compatLnSpc="1">
            <a:prstTxWarp prst="textNoShape">
              <a:avLst/>
            </a:prstTxWarp>
          </a:bodyPr>
          <a:lstStyle/>
          <a:p>
            <a:endParaRPr lang="en-US" sz="1000">
              <a:latin typeface="Arial" panose="020B0604020202020204" pitchFamily="34" charset="0"/>
              <a:ea typeface="Metric Light" charset="0"/>
              <a:cs typeface="Arial" panose="020B0604020202020204" pitchFamily="34" charset="0"/>
            </a:endParaRPr>
          </a:p>
        </p:txBody>
      </p:sp>
      <p:sp>
        <p:nvSpPr>
          <p:cNvPr id="12" name="Titel 1">
            <a:extLst>
              <a:ext uri="{FF2B5EF4-FFF2-40B4-BE49-F238E27FC236}">
                <a16:creationId xmlns:a16="http://schemas.microsoft.com/office/drawing/2014/main" id="{21DA12C0-2407-9D43-8985-035DF2DAFDB2}"/>
              </a:ext>
            </a:extLst>
          </p:cNvPr>
          <p:cNvSpPr txBox="1">
            <a:spLocks/>
          </p:cNvSpPr>
          <p:nvPr/>
        </p:nvSpPr>
        <p:spPr bwMode="auto">
          <a:xfrm>
            <a:off x="698600" y="2574848"/>
            <a:ext cx="5290000" cy="2147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r>
              <a:rPr lang="da-DK" b="1">
                <a:solidFill>
                  <a:schemeClr val="tx2"/>
                </a:solidFill>
                <a:latin typeface="Open Sans" panose="020B0606030504020204" pitchFamily="34" charset="0"/>
                <a:ea typeface="Open Sans" panose="020B0606030504020204" pitchFamily="34" charset="0"/>
                <a:cs typeface="Open Sans" panose="020B0606030504020204" pitchFamily="34" charset="0"/>
              </a:rPr>
              <a:t>Det bliver nemmere at sende digital post korrekt til jer</a:t>
            </a:r>
            <a:endParaRPr lang="da-DK" b="1" kern="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Arc 231">
            <a:extLst>
              <a:ext uri="{FF2B5EF4-FFF2-40B4-BE49-F238E27FC236}">
                <a16:creationId xmlns:a16="http://schemas.microsoft.com/office/drawing/2014/main" id="{444BC6F5-355E-0D4D-8A17-3DBB69BC2CF0}"/>
              </a:ext>
            </a:extLst>
          </p:cNvPr>
          <p:cNvSpPr>
            <a:spLocks noChangeAspect="1"/>
          </p:cNvSpPr>
          <p:nvPr/>
        </p:nvSpPr>
        <p:spPr bwMode="auto">
          <a:xfrm rot="6593823" flipV="1">
            <a:off x="6426182" y="3994094"/>
            <a:ext cx="2353101" cy="2353101"/>
          </a:xfrm>
          <a:prstGeom prst="arc">
            <a:avLst>
              <a:gd name="adj1" fmla="val 19681249"/>
              <a:gd name="adj2" fmla="val 4309203"/>
            </a:avLst>
          </a:prstGeom>
          <a:noFill/>
          <a:ln w="12700" cap="flat" cmpd="sng">
            <a:solidFill>
              <a:srgbClr val="890023"/>
            </a:solidFill>
            <a:prstDash val="sysDot"/>
            <a:miter lim="800000"/>
            <a:headEnd type="oval" w="sm" len="sm"/>
            <a:tailEnd type="triangle" w="med" len="sm"/>
          </a:ln>
        </p:spPr>
        <p:txBody>
          <a:bodyPr vert="horz" wrap="square" lIns="109728" tIns="54864" rIns="109728" bIns="54864" numCol="1" anchor="t" anchorCtr="0" compatLnSpc="1">
            <a:prstTxWarp prst="textNoShape">
              <a:avLst/>
            </a:prstTxWarp>
          </a:bodyPr>
          <a:lstStyle/>
          <a:p>
            <a:endParaRPr lang="en-US" sz="1000">
              <a:latin typeface="Arial" panose="020B0604020202020204" pitchFamily="34" charset="0"/>
              <a:ea typeface="Metric Light" charset="0"/>
              <a:cs typeface="Arial" panose="020B0604020202020204" pitchFamily="34" charset="0"/>
            </a:endParaRPr>
          </a:p>
        </p:txBody>
      </p:sp>
      <p:sp>
        <p:nvSpPr>
          <p:cNvPr id="15" name="Tekstfelt 14">
            <a:extLst>
              <a:ext uri="{FF2B5EF4-FFF2-40B4-BE49-F238E27FC236}">
                <a16:creationId xmlns:a16="http://schemas.microsoft.com/office/drawing/2014/main" id="{0FE63F1F-1AAE-A34C-9F35-0127458873E3}"/>
              </a:ext>
            </a:extLst>
          </p:cNvPr>
          <p:cNvSpPr txBox="1"/>
          <p:nvPr/>
        </p:nvSpPr>
        <p:spPr>
          <a:xfrm rot="20199399">
            <a:off x="9044152" y="5495828"/>
            <a:ext cx="4021667" cy="276999"/>
          </a:xfrm>
          <a:prstGeom prst="rect">
            <a:avLst/>
          </a:prstGeom>
          <a:noFill/>
        </p:spPr>
        <p:txBody>
          <a:bodyPr wrap="square" lIns="0" tIns="0" rIns="0" bIns="0" rtlCol="0">
            <a:spAutoFit/>
          </a:bodyPr>
          <a:lstStyle/>
          <a:p>
            <a:pPr algn="ctr">
              <a:lnSpc>
                <a:spcPct val="100000"/>
              </a:lnSpc>
              <a:spcBef>
                <a:spcPts val="1100"/>
              </a:spcBef>
            </a:pPr>
            <a:r>
              <a:rPr lang="da-DK" sz="1800">
                <a:solidFill>
                  <a:schemeClr val="tx2">
                    <a:alpha val="40000"/>
                  </a:schemeClr>
                </a:solidFill>
                <a:latin typeface="Open Sans" panose="020B0606030504020204" pitchFamily="34" charset="0"/>
                <a:ea typeface="Open Sans" panose="020B0606030504020204" pitchFamily="34" charset="0"/>
                <a:cs typeface="Open Sans" panose="020B0606030504020204" pitchFamily="34" charset="0"/>
              </a:rPr>
              <a:t>PROTOTYPE</a:t>
            </a:r>
          </a:p>
        </p:txBody>
      </p:sp>
      <p:sp>
        <p:nvSpPr>
          <p:cNvPr id="13" name="Tekstfelt 12">
            <a:extLst>
              <a:ext uri="{FF2B5EF4-FFF2-40B4-BE49-F238E27FC236}">
                <a16:creationId xmlns:a16="http://schemas.microsoft.com/office/drawing/2014/main" id="{1AECF6A5-C1E1-154B-8338-83884967B539}"/>
              </a:ext>
            </a:extLst>
          </p:cNvPr>
          <p:cNvSpPr txBox="1"/>
          <p:nvPr/>
        </p:nvSpPr>
        <p:spPr>
          <a:xfrm rot="20199399">
            <a:off x="4539853" y="968605"/>
            <a:ext cx="4021667" cy="276999"/>
          </a:xfrm>
          <a:prstGeom prst="rect">
            <a:avLst/>
          </a:prstGeom>
          <a:noFill/>
        </p:spPr>
        <p:txBody>
          <a:bodyPr wrap="square" lIns="0" tIns="0" rIns="0" bIns="0" rtlCol="0">
            <a:spAutoFit/>
          </a:bodyPr>
          <a:lstStyle/>
          <a:p>
            <a:pPr algn="ctr">
              <a:lnSpc>
                <a:spcPct val="100000"/>
              </a:lnSpc>
              <a:spcBef>
                <a:spcPts val="1100"/>
              </a:spcBef>
            </a:pPr>
            <a:r>
              <a:rPr lang="da-DK" sz="1800">
                <a:solidFill>
                  <a:schemeClr val="tx2">
                    <a:alpha val="40000"/>
                  </a:schemeClr>
                </a:solidFill>
                <a:latin typeface="Open Sans" panose="020B0606030504020204" pitchFamily="34" charset="0"/>
                <a:ea typeface="Open Sans" panose="020B0606030504020204" pitchFamily="34" charset="0"/>
                <a:cs typeface="Open Sans" panose="020B0606030504020204" pitchFamily="34" charset="0"/>
              </a:rPr>
              <a:t>PROTOTYPE</a:t>
            </a:r>
          </a:p>
        </p:txBody>
      </p:sp>
      <p:sp>
        <p:nvSpPr>
          <p:cNvPr id="17" name="Ellipse 16">
            <a:extLst>
              <a:ext uri="{FF2B5EF4-FFF2-40B4-BE49-F238E27FC236}">
                <a16:creationId xmlns:a16="http://schemas.microsoft.com/office/drawing/2014/main" id="{C3F4A901-3A49-454E-8B36-59EB46CC84DF}"/>
              </a:ext>
            </a:extLst>
          </p:cNvPr>
          <p:cNvSpPr/>
          <p:nvPr/>
        </p:nvSpPr>
        <p:spPr bwMode="auto">
          <a:xfrm>
            <a:off x="10451172" y="148472"/>
            <a:ext cx="1548000" cy="1548000"/>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r>
              <a:rPr kumimoji="0" lang="da-DK" sz="1000" b="0" i="0" u="none" strike="noStrike" cap="none" normalizeH="0" baseline="0" dirty="0">
                <a:ln>
                  <a:noFill/>
                </a:ln>
                <a:solidFill>
                  <a:schemeClr val="bg1"/>
                </a:solidFill>
                <a:effectLst/>
                <a:latin typeface="Arial" charset="0"/>
              </a:rPr>
              <a:t>Indeholdt i opgavepakke </a:t>
            </a:r>
            <a:r>
              <a:rPr lang="da-DK" sz="1000" dirty="0">
                <a:solidFill>
                  <a:schemeClr val="bg1"/>
                </a:solidFill>
              </a:rPr>
              <a:t>0 og 5</a:t>
            </a:r>
            <a:endParaRPr kumimoji="0" lang="da-DK" sz="1000" b="0" i="0" u="none" strike="noStrike" cap="none" normalizeH="0" baseline="0" dirty="0">
              <a:ln>
                <a:noFill/>
              </a:ln>
              <a:solidFill>
                <a:schemeClr val="bg1"/>
              </a:solidFill>
              <a:effectLst/>
              <a:latin typeface="Arial" charset="0"/>
            </a:endParaRPr>
          </a:p>
        </p:txBody>
      </p:sp>
      <p:sp>
        <p:nvSpPr>
          <p:cNvPr id="18" name="Tekstfelt 17">
            <a:extLst>
              <a:ext uri="{FF2B5EF4-FFF2-40B4-BE49-F238E27FC236}">
                <a16:creationId xmlns:a16="http://schemas.microsoft.com/office/drawing/2014/main" id="{CD3C89A7-5211-4DEC-8552-CA706F63FA69}"/>
              </a:ext>
            </a:extLst>
          </p:cNvPr>
          <p:cNvSpPr txBox="1"/>
          <p:nvPr/>
        </p:nvSpPr>
        <p:spPr>
          <a:xfrm>
            <a:off x="0" y="0"/>
            <a:ext cx="606451" cy="446567"/>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defPPr>
              <a:defRPr lang="en-GB"/>
            </a:defPPr>
            <a:lvl1pPr marL="0" marR="0" indent="0" algn="ctr" defTabSz="914400" eaLnBrk="1" latinLnBrk="0" hangingPunct="1">
              <a:lnSpc>
                <a:spcPct val="100000"/>
              </a:lnSpc>
              <a:spcBef>
                <a:spcPts val="1100"/>
              </a:spcBef>
              <a:buClrTx/>
              <a:buSzTx/>
              <a:buFontTx/>
              <a:buNone/>
              <a:tabLst/>
              <a:defRPr kumimoji="0" sz="1000" b="0" i="0" u="none" strike="noStrike" cap="none" normalizeH="0" baseline="0">
                <a:ln>
                  <a:noFill/>
                </a:ln>
                <a:solidFill>
                  <a:schemeClr val="bg1"/>
                </a:solidFill>
                <a:effectLst/>
              </a:defRPr>
            </a:lvl1pPr>
          </a:lstStyle>
          <a:p>
            <a:r>
              <a:rPr lang="da-DK" sz="2500" dirty="0"/>
              <a:t>#5</a:t>
            </a:r>
          </a:p>
        </p:txBody>
      </p:sp>
    </p:spTree>
    <p:extLst>
      <p:ext uri="{BB962C8B-B14F-4D97-AF65-F5344CB8AC3E}">
        <p14:creationId xmlns:p14="http://schemas.microsoft.com/office/powerpoint/2010/main" val="3942518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804311B-71FD-4CD4-8E17-524DEC4E5F42}"/>
              </a:ext>
            </a:extLst>
          </p:cNvPr>
          <p:cNvSpPr/>
          <p:nvPr/>
        </p:nvSpPr>
        <p:spPr bwMode="auto">
          <a:xfrm>
            <a:off x="619433" y="6341806"/>
            <a:ext cx="200374" cy="353284"/>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9" name="Pladsholder til indhold 8">
            <a:extLst>
              <a:ext uri="{FF2B5EF4-FFF2-40B4-BE49-F238E27FC236}">
                <a16:creationId xmlns:a16="http://schemas.microsoft.com/office/drawing/2014/main" id="{410DE248-5C2C-417B-BAF0-D44ABA3FEDAD}"/>
              </a:ext>
            </a:extLst>
          </p:cNvPr>
          <p:cNvSpPr>
            <a:spLocks noGrp="1"/>
          </p:cNvSpPr>
          <p:nvPr>
            <p:ph sz="half" idx="1"/>
          </p:nvPr>
        </p:nvSpPr>
        <p:spPr>
          <a:xfrm>
            <a:off x="701675" y="1297840"/>
            <a:ext cx="5113337" cy="4464000"/>
          </a:xfrm>
        </p:spPr>
        <p:txBody>
          <a:bodyPr/>
          <a:lstStyle/>
          <a:p>
            <a:pPr marL="0" indent="0">
              <a:buNone/>
            </a:pPr>
            <a:r>
              <a:rPr lang="da-DK" sz="1400" dirty="0"/>
              <a:t>Det nye Digital Post er under udvikling og går i luften til august 2021. Som myndighed har I overordnet set to opgaver. Den ene opgave handler om at vurdere, hvordan de nye muligheder i løsningen kan optimere jeres forvaltning og brugeroplevelsen hos modtagerne af jeres post. Den anden opgave er en teknisk omstillingsopgave, der handler om at omstille jeres systemer til at kunne sende og modtage digital post i den nye løsning.</a:t>
            </a:r>
          </a:p>
          <a:p>
            <a:pPr marL="0" indent="0">
              <a:buNone/>
            </a:pPr>
            <a:r>
              <a:rPr lang="da-DK" sz="1400" dirty="0"/>
              <a:t>Størrelsen på opgaverne afhænger af kompleksiteten i jeres organisation og kan kun afdækkes ved at I foretager en lokal analyse. Digitaliseringsstyrelsen hjælper med at tydeliggøre omstillingsopgaven gennem konkrete materialer og vejledninger, som I kan tage udgangspunkt i, herunder 11 opgavepakker. </a:t>
            </a:r>
          </a:p>
          <a:p>
            <a:pPr marL="0" indent="0">
              <a:buNone/>
            </a:pPr>
            <a:r>
              <a:rPr lang="da-DK" sz="1400" dirty="0"/>
              <a:t>Denne ledelsespjece er udarbejdet med det formål at skabe et samlet overblik over de beslutninger, der forventeligt skal træffes i forbindelse med omlægningen til den nye Digital Post-løsning. </a:t>
            </a:r>
          </a:p>
          <a:p>
            <a:pPr marL="0" indent="0">
              <a:buNone/>
            </a:pPr>
            <a:r>
              <a:rPr lang="da-DK" sz="1400" dirty="0"/>
              <a:t>Målgruppen er projektledelsen, der skal bruge materialet til at tilrettelægge projektplan med relevante beslutningsgates, der skal drøftes med beslutningstagere ifm. den nye Digital Post-Løsning, fx styregruppen for implementeringsprojektet.</a:t>
            </a:r>
          </a:p>
          <a:p>
            <a:pPr marL="0" indent="0">
              <a:buNone/>
            </a:pPr>
            <a:endParaRPr lang="da-DK" sz="1400" dirty="0"/>
          </a:p>
          <a:p>
            <a:pPr marL="0" indent="0">
              <a:buNone/>
            </a:pPr>
            <a:endParaRPr lang="da-DK" sz="1400" dirty="0"/>
          </a:p>
          <a:p>
            <a:endParaRPr lang="da-DK" sz="1500" dirty="0"/>
          </a:p>
        </p:txBody>
      </p:sp>
      <p:sp>
        <p:nvSpPr>
          <p:cNvPr id="8" name="Titel 7">
            <a:extLst>
              <a:ext uri="{FF2B5EF4-FFF2-40B4-BE49-F238E27FC236}">
                <a16:creationId xmlns:a16="http://schemas.microsoft.com/office/drawing/2014/main" id="{95ABC597-2F42-4683-93F1-5F124CB78E3A}"/>
              </a:ext>
            </a:extLst>
          </p:cNvPr>
          <p:cNvSpPr>
            <a:spLocks noGrp="1"/>
          </p:cNvSpPr>
          <p:nvPr>
            <p:ph type="title"/>
          </p:nvPr>
        </p:nvSpPr>
        <p:spPr/>
        <p:txBody>
          <a:bodyPr/>
          <a:lstStyle/>
          <a:p>
            <a:r>
              <a:rPr lang="da-DK" dirty="0"/>
              <a:t>Formål</a:t>
            </a:r>
          </a:p>
        </p:txBody>
      </p:sp>
      <p:sp>
        <p:nvSpPr>
          <p:cNvPr id="13" name="Pladsholder til indhold 12">
            <a:extLst>
              <a:ext uri="{FF2B5EF4-FFF2-40B4-BE49-F238E27FC236}">
                <a16:creationId xmlns:a16="http://schemas.microsoft.com/office/drawing/2014/main" id="{BE0BA731-4E1B-4925-AD7E-A8FAE37518AF}"/>
              </a:ext>
            </a:extLst>
          </p:cNvPr>
          <p:cNvSpPr>
            <a:spLocks noGrp="1"/>
          </p:cNvSpPr>
          <p:nvPr>
            <p:ph sz="half" idx="2"/>
          </p:nvPr>
        </p:nvSpPr>
        <p:spPr>
          <a:xfrm>
            <a:off x="6375150" y="1297840"/>
            <a:ext cx="5112000" cy="4464000"/>
          </a:xfrm>
        </p:spPr>
        <p:txBody>
          <a:bodyPr/>
          <a:lstStyle/>
          <a:p>
            <a:pPr marL="0" indent="0">
              <a:spcAft>
                <a:spcPts val="400"/>
              </a:spcAft>
              <a:buNone/>
            </a:pPr>
            <a:r>
              <a:rPr lang="da-DK" sz="1400" dirty="0"/>
              <a:t>Undervejs i præsentationen finder I henvisninger til relaterede opgavepakker og informationsmateriale på Digst.dk, hvor I kan læse mere om det konkrete emne. Endeligt er der vedlagt fem bilag i slutningen af denne præsentation. </a:t>
            </a:r>
          </a:p>
          <a:p>
            <a:pPr marL="0" indent="0">
              <a:spcAft>
                <a:spcPts val="400"/>
              </a:spcAft>
              <a:buNone/>
            </a:pPr>
            <a:r>
              <a:rPr lang="da-DK" sz="1400" dirty="0"/>
              <a:t>Pjecen er designet med</a:t>
            </a:r>
            <a:r>
              <a:rPr lang="da-DK" sz="1400" i="1" dirty="0"/>
              <a:t> </a:t>
            </a:r>
            <a:r>
              <a:rPr lang="da-DK" sz="1400" dirty="0" err="1"/>
              <a:t>one</a:t>
            </a:r>
            <a:r>
              <a:rPr lang="da-DK" sz="1400" dirty="0"/>
              <a:t>-pager logik og præsenterer følgende emner:</a:t>
            </a:r>
          </a:p>
          <a:p>
            <a:pPr fontAlgn="t">
              <a:spcBef>
                <a:spcPts val="300"/>
              </a:spcBef>
            </a:pPr>
            <a:r>
              <a:rPr lang="da-DK" sz="1400" dirty="0"/>
              <a:t>Kommunikation</a:t>
            </a:r>
          </a:p>
          <a:p>
            <a:pPr fontAlgn="t">
              <a:spcBef>
                <a:spcPts val="300"/>
              </a:spcBef>
            </a:pPr>
            <a:r>
              <a:rPr lang="da-DK" sz="1400" dirty="0"/>
              <a:t>Organisering og roller på projektniveau</a:t>
            </a:r>
          </a:p>
          <a:p>
            <a:pPr fontAlgn="auto">
              <a:spcBef>
                <a:spcPts val="300"/>
              </a:spcBef>
            </a:pPr>
            <a:r>
              <a:rPr lang="da-DK" sz="1400" dirty="0"/>
              <a:t>Ambitioner og scope for arbejdet med den nye meddelelsesmodel (MeMo)</a:t>
            </a:r>
          </a:p>
          <a:p>
            <a:pPr fontAlgn="auto">
              <a:spcBef>
                <a:spcPts val="300"/>
              </a:spcBef>
            </a:pPr>
            <a:r>
              <a:rPr lang="da-DK" sz="1400" dirty="0"/>
              <a:t>Systemarkitektur</a:t>
            </a:r>
          </a:p>
          <a:p>
            <a:pPr fontAlgn="auto">
              <a:spcBef>
                <a:spcPts val="300"/>
              </a:spcBef>
            </a:pPr>
            <a:r>
              <a:rPr lang="da-DK" sz="1400" dirty="0"/>
              <a:t>Kontaktstruktur</a:t>
            </a:r>
          </a:p>
          <a:p>
            <a:pPr fontAlgn="auto">
              <a:spcBef>
                <a:spcPts val="300"/>
              </a:spcBef>
            </a:pPr>
            <a:r>
              <a:rPr lang="da-DK" sz="1400" dirty="0"/>
              <a:t>Systemroller &amp; rettigheder</a:t>
            </a:r>
          </a:p>
          <a:p>
            <a:pPr fontAlgn="t">
              <a:spcBef>
                <a:spcPts val="300"/>
              </a:spcBef>
            </a:pPr>
            <a:r>
              <a:rPr lang="da-DK" sz="1400" dirty="0"/>
              <a:t>Test </a:t>
            </a:r>
          </a:p>
          <a:p>
            <a:pPr fontAlgn="t">
              <a:spcBef>
                <a:spcPts val="300"/>
              </a:spcBef>
            </a:pPr>
            <a:r>
              <a:rPr lang="da-DK" sz="1400" dirty="0"/>
              <a:t>Uddannelse og support </a:t>
            </a:r>
          </a:p>
          <a:p>
            <a:pPr marL="0" indent="0">
              <a:buNone/>
            </a:pPr>
            <a:r>
              <a:rPr lang="da-DK" sz="1400" dirty="0"/>
              <a:t>Der er desuden udarbejdet et samlet overblik over ledelsesbeslutninger på tværs af de otte emner (se slide 4). </a:t>
            </a:r>
          </a:p>
          <a:p>
            <a:pPr marL="0" indent="0">
              <a:buNone/>
            </a:pPr>
            <a:r>
              <a:rPr lang="da-DK" sz="1400" dirty="0"/>
              <a:t>Indeværende præsentation indeholder ikke information om deadlines. Der henvises i stedet til Digitaliseringsstyrelsens implementeringsoverblik (DIO). </a:t>
            </a:r>
          </a:p>
        </p:txBody>
      </p:sp>
    </p:spTree>
    <p:extLst>
      <p:ext uri="{BB962C8B-B14F-4D97-AF65-F5344CB8AC3E}">
        <p14:creationId xmlns:p14="http://schemas.microsoft.com/office/powerpoint/2010/main" val="4165629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0D6704-1EA5-418D-BCA9-74FFA1693B4E}"/>
              </a:ext>
            </a:extLst>
          </p:cNvPr>
          <p:cNvSpPr>
            <a:spLocks noGrp="1"/>
          </p:cNvSpPr>
          <p:nvPr>
            <p:ph type="title"/>
          </p:nvPr>
        </p:nvSpPr>
        <p:spPr/>
        <p:txBody>
          <a:bodyPr/>
          <a:lstStyle/>
          <a:p>
            <a:r>
              <a:rPr lang="da-DK" dirty="0"/>
              <a:t>Læsevejledning</a:t>
            </a:r>
          </a:p>
        </p:txBody>
      </p:sp>
      <p:sp>
        <p:nvSpPr>
          <p:cNvPr id="22" name="Pladsholder til indhold 21">
            <a:extLst>
              <a:ext uri="{FF2B5EF4-FFF2-40B4-BE49-F238E27FC236}">
                <a16:creationId xmlns:a16="http://schemas.microsoft.com/office/drawing/2014/main" id="{21356F24-08E6-4A55-987F-FE97EBA1B830}"/>
              </a:ext>
            </a:extLst>
          </p:cNvPr>
          <p:cNvSpPr>
            <a:spLocks noGrp="1"/>
          </p:cNvSpPr>
          <p:nvPr>
            <p:ph idx="1"/>
          </p:nvPr>
        </p:nvSpPr>
        <p:spPr/>
        <p:txBody>
          <a:bodyPr/>
          <a:lstStyle/>
          <a:p>
            <a:pPr marL="0" indent="0">
              <a:buNone/>
            </a:pPr>
            <a:r>
              <a:rPr lang="da-DK" sz="1400" dirty="0"/>
              <a:t>Pjecen præsenterer og behandler de otte emner på følgende måde:</a:t>
            </a:r>
          </a:p>
          <a:p>
            <a:pPr marL="0" indent="0">
              <a:buNone/>
            </a:pPr>
            <a:endParaRPr lang="da-DK" dirty="0"/>
          </a:p>
        </p:txBody>
      </p:sp>
      <p:sp>
        <p:nvSpPr>
          <p:cNvPr id="26" name="Rektangel 25">
            <a:extLst>
              <a:ext uri="{FF2B5EF4-FFF2-40B4-BE49-F238E27FC236}">
                <a16:creationId xmlns:a16="http://schemas.microsoft.com/office/drawing/2014/main" id="{A618A507-642E-4213-A1DE-20C6FD5688AD}"/>
              </a:ext>
            </a:extLst>
          </p:cNvPr>
          <p:cNvSpPr/>
          <p:nvPr/>
        </p:nvSpPr>
        <p:spPr bwMode="auto">
          <a:xfrm>
            <a:off x="502475" y="2345733"/>
            <a:ext cx="2336400" cy="437376"/>
          </a:xfrm>
          <a:prstGeom prst="rect">
            <a:avLst/>
          </a:prstGeom>
          <a:solidFill>
            <a:schemeClr val="bg1"/>
          </a:solidFill>
          <a:ln w="6350" cap="flat" cmpd="sng" algn="ctr">
            <a:solidFill>
              <a:schemeClr val="bg1">
                <a:lumMod val="8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1100"/>
              </a:spcBef>
              <a:spcAft>
                <a:spcPct val="0"/>
              </a:spcAft>
              <a:buClrTx/>
              <a:buSzTx/>
              <a:buFontTx/>
              <a:buNone/>
              <a:tabLst/>
            </a:pPr>
            <a:r>
              <a:rPr kumimoji="0" lang="da-DK" sz="1200" b="0" i="0" u="none" strike="noStrike" cap="none" normalizeH="0" baseline="0" dirty="0">
                <a:ln>
                  <a:noFill/>
                </a:ln>
                <a:effectLst/>
                <a:latin typeface="+mj-lt"/>
              </a:rPr>
              <a:t>Navn på emnet</a:t>
            </a:r>
          </a:p>
        </p:txBody>
      </p:sp>
      <p:sp>
        <p:nvSpPr>
          <p:cNvPr id="28" name="Rektangel 27">
            <a:extLst>
              <a:ext uri="{FF2B5EF4-FFF2-40B4-BE49-F238E27FC236}">
                <a16:creationId xmlns:a16="http://schemas.microsoft.com/office/drawing/2014/main" id="{725601DC-1C09-4290-BA08-E96547FDDCD6}"/>
              </a:ext>
            </a:extLst>
          </p:cNvPr>
          <p:cNvSpPr/>
          <p:nvPr/>
        </p:nvSpPr>
        <p:spPr bwMode="auto">
          <a:xfrm>
            <a:off x="502475" y="2919862"/>
            <a:ext cx="2336400" cy="1308710"/>
          </a:xfrm>
          <a:prstGeom prst="rect">
            <a:avLst/>
          </a:prstGeom>
          <a:solidFill>
            <a:schemeClr val="bg1"/>
          </a:solidFill>
          <a:ln w="6350" cap="flat" cmpd="sng" algn="ctr">
            <a:solidFill>
              <a:schemeClr val="bg1">
                <a:lumMod val="8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defTabSz="914400" rtl="0" eaLnBrk="1" fontAlgn="base" latinLnBrk="0" hangingPunct="1">
              <a:lnSpc>
                <a:spcPct val="100000"/>
              </a:lnSpc>
              <a:spcBef>
                <a:spcPts val="1100"/>
              </a:spcBef>
              <a:spcAft>
                <a:spcPct val="0"/>
              </a:spcAft>
              <a:buClrTx/>
              <a:buSzTx/>
              <a:buFontTx/>
              <a:buNone/>
              <a:tabLst/>
            </a:pPr>
            <a:r>
              <a:rPr kumimoji="0" lang="da-DK" sz="1200" b="0" i="0" u="none" strike="noStrike" cap="none" normalizeH="0" baseline="0" dirty="0">
                <a:ln>
                  <a:noFill/>
                </a:ln>
                <a:effectLst/>
                <a:latin typeface="+mj-lt"/>
              </a:rPr>
              <a:t>Baggrund: Kort indføring i emnet med henvisninger til relevante opgavepakker og øvrigt informationsmateriale, der kan guide beslutningsprocesserne </a:t>
            </a:r>
          </a:p>
        </p:txBody>
      </p:sp>
      <p:sp>
        <p:nvSpPr>
          <p:cNvPr id="30" name="Rektangel 29">
            <a:extLst>
              <a:ext uri="{FF2B5EF4-FFF2-40B4-BE49-F238E27FC236}">
                <a16:creationId xmlns:a16="http://schemas.microsoft.com/office/drawing/2014/main" id="{B7A33322-EBDE-4AB2-AD85-A8342211EB22}"/>
              </a:ext>
            </a:extLst>
          </p:cNvPr>
          <p:cNvSpPr/>
          <p:nvPr/>
        </p:nvSpPr>
        <p:spPr bwMode="auto">
          <a:xfrm>
            <a:off x="9350092" y="2824871"/>
            <a:ext cx="2335734" cy="1009574"/>
          </a:xfrm>
          <a:prstGeom prst="rect">
            <a:avLst/>
          </a:prstGeom>
          <a:solidFill>
            <a:schemeClr val="bg1"/>
          </a:solidFill>
          <a:ln w="6350" cap="flat" cmpd="sng" algn="ctr">
            <a:solidFill>
              <a:schemeClr val="bg1">
                <a:lumMod val="8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nSpc>
                <a:spcPct val="100000"/>
              </a:lnSpc>
              <a:spcBef>
                <a:spcPts val="1100"/>
              </a:spcBef>
            </a:pPr>
            <a:r>
              <a:rPr kumimoji="0" lang="da-DK" sz="1200" b="0" i="0" u="none" strike="noStrike" cap="none" normalizeH="0" baseline="0" dirty="0">
                <a:ln>
                  <a:noFill/>
                </a:ln>
                <a:effectLst/>
                <a:latin typeface="+mj-lt"/>
              </a:rPr>
              <a:t>Refleksionsspørgsmål</a:t>
            </a:r>
            <a:r>
              <a:rPr lang="da-DK" sz="1200" dirty="0">
                <a:latin typeface="+mj-lt"/>
              </a:rPr>
              <a:t>: Spørgsmålene kan understøtte de overvejelser, ledelsen bør gøre sig ifm. det respektive emne </a:t>
            </a:r>
            <a:endParaRPr kumimoji="0" lang="da-DK" sz="1200" b="0" i="0" u="none" strike="noStrike" cap="none" normalizeH="0" baseline="0" dirty="0">
              <a:ln>
                <a:noFill/>
              </a:ln>
              <a:effectLst/>
              <a:latin typeface="+mj-lt"/>
            </a:endParaRPr>
          </a:p>
        </p:txBody>
      </p:sp>
      <p:sp>
        <p:nvSpPr>
          <p:cNvPr id="31" name="Rektangel 30">
            <a:extLst>
              <a:ext uri="{FF2B5EF4-FFF2-40B4-BE49-F238E27FC236}">
                <a16:creationId xmlns:a16="http://schemas.microsoft.com/office/drawing/2014/main" id="{16054C39-8B9A-474C-9562-AE3B2F84043C}"/>
              </a:ext>
            </a:extLst>
          </p:cNvPr>
          <p:cNvSpPr/>
          <p:nvPr/>
        </p:nvSpPr>
        <p:spPr bwMode="auto">
          <a:xfrm>
            <a:off x="9351608" y="3958953"/>
            <a:ext cx="2335734" cy="774408"/>
          </a:xfrm>
          <a:prstGeom prst="rect">
            <a:avLst/>
          </a:prstGeom>
          <a:solidFill>
            <a:schemeClr val="bg1"/>
          </a:solidFill>
          <a:ln w="6350" cap="flat" cmpd="sng" algn="ctr">
            <a:solidFill>
              <a:schemeClr val="bg1">
                <a:lumMod val="8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nSpc>
                <a:spcPct val="100000"/>
              </a:lnSpc>
              <a:spcBef>
                <a:spcPts val="1100"/>
              </a:spcBef>
            </a:pPr>
            <a:r>
              <a:rPr kumimoji="0" lang="da-DK" sz="1200" b="0" i="0" u="none" strike="noStrike" cap="none" normalizeH="0" baseline="0" dirty="0">
                <a:ln>
                  <a:noFill/>
                </a:ln>
                <a:effectLst/>
                <a:latin typeface="+mj-lt"/>
              </a:rPr>
              <a:t>Beslutninger: Kort oprids af de forhold, der bør træffes beslutning om indenfor </a:t>
            </a:r>
            <a:r>
              <a:rPr lang="da-DK" sz="1200" dirty="0">
                <a:latin typeface="+mj-lt"/>
              </a:rPr>
              <a:t>det givne emne</a:t>
            </a:r>
            <a:endParaRPr kumimoji="0" lang="da-DK" sz="1200" b="0" i="0" u="none" strike="noStrike" cap="none" normalizeH="0" baseline="0" dirty="0">
              <a:ln>
                <a:noFill/>
              </a:ln>
              <a:effectLst/>
              <a:latin typeface="+mj-lt"/>
            </a:endParaRPr>
          </a:p>
        </p:txBody>
      </p:sp>
      <p:sp>
        <p:nvSpPr>
          <p:cNvPr id="32" name="Rektangel 31">
            <a:extLst>
              <a:ext uri="{FF2B5EF4-FFF2-40B4-BE49-F238E27FC236}">
                <a16:creationId xmlns:a16="http://schemas.microsoft.com/office/drawing/2014/main" id="{23BA2F86-17F0-43B0-A353-CD9190D7AB50}"/>
              </a:ext>
            </a:extLst>
          </p:cNvPr>
          <p:cNvSpPr/>
          <p:nvPr/>
        </p:nvSpPr>
        <p:spPr bwMode="auto">
          <a:xfrm>
            <a:off x="9350093" y="4857869"/>
            <a:ext cx="2335733" cy="574718"/>
          </a:xfrm>
          <a:prstGeom prst="rect">
            <a:avLst/>
          </a:prstGeom>
          <a:solidFill>
            <a:schemeClr val="bg1"/>
          </a:solidFill>
          <a:ln w="6350" cap="flat" cmpd="sng" algn="ctr">
            <a:solidFill>
              <a:schemeClr val="bg1">
                <a:lumMod val="8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nSpc>
                <a:spcPct val="100000"/>
              </a:lnSpc>
              <a:spcBef>
                <a:spcPts val="1100"/>
              </a:spcBef>
            </a:pPr>
            <a:r>
              <a:rPr lang="da-DK" sz="1200" dirty="0">
                <a:latin typeface="+mj-lt"/>
              </a:rPr>
              <a:t>Overblik over de opgavepakker, der relaterer sig til emnet. </a:t>
            </a:r>
            <a:endParaRPr kumimoji="0" lang="da-DK" sz="1200" b="0" i="0" u="none" strike="noStrike" cap="none" normalizeH="0" baseline="0" dirty="0">
              <a:ln>
                <a:noFill/>
              </a:ln>
              <a:effectLst/>
              <a:latin typeface="+mj-lt"/>
            </a:endParaRPr>
          </a:p>
        </p:txBody>
      </p:sp>
      <p:cxnSp>
        <p:nvCxnSpPr>
          <p:cNvPr id="33" name="Lige pilforbindelse 32">
            <a:extLst>
              <a:ext uri="{FF2B5EF4-FFF2-40B4-BE49-F238E27FC236}">
                <a16:creationId xmlns:a16="http://schemas.microsoft.com/office/drawing/2014/main" id="{01B572B4-A8D8-422E-9ADE-208C85CC3016}"/>
              </a:ext>
            </a:extLst>
          </p:cNvPr>
          <p:cNvCxnSpPr>
            <a:cxnSpLocks/>
            <a:stCxn id="30" idx="1"/>
          </p:cNvCxnSpPr>
          <p:nvPr/>
        </p:nvCxnSpPr>
        <p:spPr bwMode="auto">
          <a:xfrm flipH="1">
            <a:off x="8961120" y="3329658"/>
            <a:ext cx="388972" cy="0"/>
          </a:xfrm>
          <a:prstGeom prst="straightConnector1">
            <a:avLst/>
          </a:prstGeom>
          <a:solidFill>
            <a:schemeClr val="accent1"/>
          </a:solidFill>
          <a:ln w="19050" cap="flat" cmpd="sng" algn="ctr">
            <a:solidFill>
              <a:srgbClr val="031D5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Lige pilforbindelse 34">
            <a:extLst>
              <a:ext uri="{FF2B5EF4-FFF2-40B4-BE49-F238E27FC236}">
                <a16:creationId xmlns:a16="http://schemas.microsoft.com/office/drawing/2014/main" id="{00291ED6-1DCB-4194-B1FC-B846DB9418F2}"/>
              </a:ext>
            </a:extLst>
          </p:cNvPr>
          <p:cNvCxnSpPr>
            <a:cxnSpLocks/>
            <a:stCxn id="31" idx="1"/>
          </p:cNvCxnSpPr>
          <p:nvPr/>
        </p:nvCxnSpPr>
        <p:spPr bwMode="auto">
          <a:xfrm flipH="1">
            <a:off x="8961120" y="4346157"/>
            <a:ext cx="390488" cy="0"/>
          </a:xfrm>
          <a:prstGeom prst="straightConnector1">
            <a:avLst/>
          </a:prstGeom>
          <a:solidFill>
            <a:schemeClr val="accent1"/>
          </a:solidFill>
          <a:ln w="19050" cap="flat" cmpd="sng" algn="ctr">
            <a:solidFill>
              <a:srgbClr val="031D5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Lige pilforbindelse 38">
            <a:extLst>
              <a:ext uri="{FF2B5EF4-FFF2-40B4-BE49-F238E27FC236}">
                <a16:creationId xmlns:a16="http://schemas.microsoft.com/office/drawing/2014/main" id="{D70E07FA-22CD-4EBC-809F-32B9E732E6C1}"/>
              </a:ext>
            </a:extLst>
          </p:cNvPr>
          <p:cNvCxnSpPr>
            <a:cxnSpLocks/>
            <a:stCxn id="32" idx="1"/>
          </p:cNvCxnSpPr>
          <p:nvPr/>
        </p:nvCxnSpPr>
        <p:spPr bwMode="auto">
          <a:xfrm flipH="1">
            <a:off x="8961120" y="5145228"/>
            <a:ext cx="388973" cy="0"/>
          </a:xfrm>
          <a:prstGeom prst="straightConnector1">
            <a:avLst/>
          </a:prstGeom>
          <a:solidFill>
            <a:schemeClr val="accent1"/>
          </a:solidFill>
          <a:ln w="19050" cap="flat" cmpd="sng" algn="ctr">
            <a:solidFill>
              <a:srgbClr val="031D5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Lige pilforbindelse 42">
            <a:extLst>
              <a:ext uri="{FF2B5EF4-FFF2-40B4-BE49-F238E27FC236}">
                <a16:creationId xmlns:a16="http://schemas.microsoft.com/office/drawing/2014/main" id="{D60D62CF-2966-4219-82DF-3AE921225A35}"/>
              </a:ext>
            </a:extLst>
          </p:cNvPr>
          <p:cNvCxnSpPr>
            <a:cxnSpLocks/>
            <a:stCxn id="26" idx="3"/>
          </p:cNvCxnSpPr>
          <p:nvPr/>
        </p:nvCxnSpPr>
        <p:spPr bwMode="auto">
          <a:xfrm>
            <a:off x="2838875" y="2564421"/>
            <a:ext cx="239029" cy="0"/>
          </a:xfrm>
          <a:prstGeom prst="straightConnector1">
            <a:avLst/>
          </a:prstGeom>
          <a:solidFill>
            <a:schemeClr val="accent1"/>
          </a:solidFill>
          <a:ln w="19050" cap="flat" cmpd="sng" algn="ctr">
            <a:solidFill>
              <a:srgbClr val="031D5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Lige pilforbindelse 45">
            <a:extLst>
              <a:ext uri="{FF2B5EF4-FFF2-40B4-BE49-F238E27FC236}">
                <a16:creationId xmlns:a16="http://schemas.microsoft.com/office/drawing/2014/main" id="{8B9CBCE9-5714-4A3F-A8A2-8CC1114F3672}"/>
              </a:ext>
            </a:extLst>
          </p:cNvPr>
          <p:cNvCxnSpPr>
            <a:cxnSpLocks/>
            <a:stCxn id="28" idx="3"/>
          </p:cNvCxnSpPr>
          <p:nvPr/>
        </p:nvCxnSpPr>
        <p:spPr bwMode="auto">
          <a:xfrm>
            <a:off x="2838875" y="3574217"/>
            <a:ext cx="239029" cy="0"/>
          </a:xfrm>
          <a:prstGeom prst="straightConnector1">
            <a:avLst/>
          </a:prstGeom>
          <a:solidFill>
            <a:schemeClr val="accent1"/>
          </a:solidFill>
          <a:ln w="19050" cap="flat" cmpd="sng" algn="ctr">
            <a:solidFill>
              <a:srgbClr val="031D5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2" name="Billede 51">
            <a:extLst>
              <a:ext uri="{FF2B5EF4-FFF2-40B4-BE49-F238E27FC236}">
                <a16:creationId xmlns:a16="http://schemas.microsoft.com/office/drawing/2014/main" id="{4D7BAF26-80AB-4771-A51B-E3AAD8D9BDAD}"/>
              </a:ext>
            </a:extLst>
          </p:cNvPr>
          <p:cNvPicPr>
            <a:picLocks noChangeAspect="1"/>
          </p:cNvPicPr>
          <p:nvPr/>
        </p:nvPicPr>
        <p:blipFill>
          <a:blip r:embed="rId3"/>
          <a:stretch>
            <a:fillRect/>
          </a:stretch>
        </p:blipFill>
        <p:spPr>
          <a:xfrm>
            <a:off x="3083027" y="2345733"/>
            <a:ext cx="5878093" cy="3351880"/>
          </a:xfrm>
          <a:prstGeom prst="rect">
            <a:avLst/>
          </a:prstGeom>
          <a:ln>
            <a:solidFill>
              <a:schemeClr val="bg1">
                <a:lumMod val="95000"/>
              </a:schemeClr>
            </a:solidFill>
          </a:ln>
        </p:spPr>
      </p:pic>
      <p:sp>
        <p:nvSpPr>
          <p:cNvPr id="16" name="Rektangel 15">
            <a:extLst>
              <a:ext uri="{FF2B5EF4-FFF2-40B4-BE49-F238E27FC236}">
                <a16:creationId xmlns:a16="http://schemas.microsoft.com/office/drawing/2014/main" id="{43A03091-0478-4F8E-93CE-C628064507A9}"/>
              </a:ext>
            </a:extLst>
          </p:cNvPr>
          <p:cNvSpPr/>
          <p:nvPr/>
        </p:nvSpPr>
        <p:spPr bwMode="auto">
          <a:xfrm>
            <a:off x="619433" y="6341806"/>
            <a:ext cx="200374" cy="353284"/>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17" name="Rektangel 16">
            <a:extLst>
              <a:ext uri="{FF2B5EF4-FFF2-40B4-BE49-F238E27FC236}">
                <a16:creationId xmlns:a16="http://schemas.microsoft.com/office/drawing/2014/main" id="{3381FDB8-849D-4E88-B11E-4AA9A20C8F2D}"/>
              </a:ext>
            </a:extLst>
          </p:cNvPr>
          <p:cNvSpPr/>
          <p:nvPr/>
        </p:nvSpPr>
        <p:spPr bwMode="auto">
          <a:xfrm>
            <a:off x="3174124" y="5486661"/>
            <a:ext cx="147144" cy="169427"/>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Tree>
    <p:extLst>
      <p:ext uri="{BB962C8B-B14F-4D97-AF65-F5344CB8AC3E}">
        <p14:creationId xmlns:p14="http://schemas.microsoft.com/office/powerpoint/2010/main" val="268683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743772-C624-4D9F-A8BA-0C4E58ED9883}"/>
              </a:ext>
            </a:extLst>
          </p:cNvPr>
          <p:cNvSpPr>
            <a:spLocks noGrp="1"/>
          </p:cNvSpPr>
          <p:nvPr>
            <p:ph type="title"/>
          </p:nvPr>
        </p:nvSpPr>
        <p:spPr/>
        <p:txBody>
          <a:bodyPr/>
          <a:lstStyle/>
          <a:p>
            <a:r>
              <a:rPr lang="da-DK" dirty="0"/>
              <a:t>Samlet overblik over ledelsesbeslutninger på tværs af de otte emner</a:t>
            </a:r>
          </a:p>
        </p:txBody>
      </p:sp>
      <p:graphicFrame>
        <p:nvGraphicFramePr>
          <p:cNvPr id="3" name="Tabel 4">
            <a:extLst>
              <a:ext uri="{FF2B5EF4-FFF2-40B4-BE49-F238E27FC236}">
                <a16:creationId xmlns:a16="http://schemas.microsoft.com/office/drawing/2014/main" id="{CA2F0872-F8EC-446B-977D-6B830F4B7C6B}"/>
              </a:ext>
            </a:extLst>
          </p:cNvPr>
          <p:cNvGraphicFramePr>
            <a:graphicFrameLocks noGrp="1"/>
          </p:cNvGraphicFramePr>
          <p:nvPr>
            <p:extLst>
              <p:ext uri="{D42A27DB-BD31-4B8C-83A1-F6EECF244321}">
                <p14:modId xmlns:p14="http://schemas.microsoft.com/office/powerpoint/2010/main" val="1330693645"/>
              </p:ext>
            </p:extLst>
          </p:nvPr>
        </p:nvGraphicFramePr>
        <p:xfrm>
          <a:off x="176980" y="1376064"/>
          <a:ext cx="11788877" cy="5326380"/>
        </p:xfrm>
        <a:graphic>
          <a:graphicData uri="http://schemas.openxmlformats.org/drawingml/2006/table">
            <a:tbl>
              <a:tblPr firstRow="1" bandRow="1">
                <a:tableStyleId>{5940675A-B579-460E-94D1-54222C63F5DA}</a:tableStyleId>
              </a:tblPr>
              <a:tblGrid>
                <a:gridCol w="1714487">
                  <a:extLst>
                    <a:ext uri="{9D8B030D-6E8A-4147-A177-3AD203B41FA5}">
                      <a16:colId xmlns:a16="http://schemas.microsoft.com/office/drawing/2014/main" val="3769919420"/>
                    </a:ext>
                  </a:extLst>
                </a:gridCol>
                <a:gridCol w="6709080">
                  <a:extLst>
                    <a:ext uri="{9D8B030D-6E8A-4147-A177-3AD203B41FA5}">
                      <a16:colId xmlns:a16="http://schemas.microsoft.com/office/drawing/2014/main" val="3254066910"/>
                    </a:ext>
                  </a:extLst>
                </a:gridCol>
                <a:gridCol w="3365310">
                  <a:extLst>
                    <a:ext uri="{9D8B030D-6E8A-4147-A177-3AD203B41FA5}">
                      <a16:colId xmlns:a16="http://schemas.microsoft.com/office/drawing/2014/main" val="1602544029"/>
                    </a:ext>
                  </a:extLst>
                </a:gridCol>
              </a:tblGrid>
              <a:tr h="0">
                <a:tc>
                  <a:txBody>
                    <a:bodyPr/>
                    <a:lstStyle/>
                    <a:p>
                      <a:r>
                        <a:rPr lang="da-DK" sz="1200" dirty="0">
                          <a:solidFill>
                            <a:schemeClr val="bg1"/>
                          </a:solidFill>
                          <a:latin typeface="Arial (Tekst)"/>
                        </a:rPr>
                        <a:t>Emne </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solidFill>
                            <a:schemeClr val="bg1"/>
                          </a:solidFill>
                          <a:latin typeface="Arial (Tekst)"/>
                        </a:rPr>
                        <a:t>Beslutninger</a:t>
                      </a:r>
                    </a:p>
                  </a:txBody>
                  <a:tcPr>
                    <a:solidFill>
                      <a:schemeClr val="tx2"/>
                    </a:solidFill>
                  </a:tcPr>
                </a:tc>
                <a:tc>
                  <a:txBody>
                    <a:bodyPr/>
                    <a:lstStyle/>
                    <a:p>
                      <a:r>
                        <a:rPr lang="da-DK" sz="1200" b="0" u="none" dirty="0">
                          <a:solidFill>
                            <a:schemeClr val="bg1"/>
                          </a:solidFill>
                          <a:latin typeface="Arial (Tekst)"/>
                        </a:rPr>
                        <a:t>Opgavepakke med beslutning</a:t>
                      </a:r>
                    </a:p>
                  </a:txBody>
                  <a:tcPr>
                    <a:solidFill>
                      <a:schemeClr val="tx2"/>
                    </a:solidFill>
                  </a:tcPr>
                </a:tc>
                <a:extLst>
                  <a:ext uri="{0D108BD9-81ED-4DB2-BD59-A6C34878D82A}">
                    <a16:rowId xmlns:a16="http://schemas.microsoft.com/office/drawing/2014/main" val="4003170509"/>
                  </a:ext>
                </a:extLst>
              </a:tr>
              <a:tr h="0">
                <a:tc>
                  <a:txBody>
                    <a:bodyPr/>
                    <a:lstStyle/>
                    <a:p>
                      <a:r>
                        <a:rPr lang="da-DK" sz="1050" dirty="0">
                          <a:solidFill>
                            <a:schemeClr val="tx1"/>
                          </a:solidFill>
                          <a:latin typeface="Arial (Tekst)"/>
                        </a:rPr>
                        <a:t>Kommunikation</a:t>
                      </a:r>
                    </a:p>
                  </a:txBody>
                  <a:tcP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50" b="0" cap="none" spc="0" dirty="0">
                          <a:ln>
                            <a:noFill/>
                          </a:ln>
                          <a:solidFill>
                            <a:schemeClr val="tx1"/>
                          </a:solidFill>
                          <a:effectLst/>
                          <a:latin typeface="Arial (Tekst)"/>
                        </a:rPr>
                        <a:t>Håndtering af intern kommunikation </a:t>
                      </a:r>
                    </a:p>
                  </a:txBody>
                  <a:tcPr>
                    <a:solidFill>
                      <a:schemeClr val="bg1"/>
                    </a:solidFill>
                  </a:tcPr>
                </a:tc>
                <a:tc>
                  <a:txBody>
                    <a:bodyPr/>
                    <a:lstStyle/>
                    <a:p>
                      <a:r>
                        <a:rPr lang="da-DK" sz="1050" b="0" u="none" cap="none" spc="0" dirty="0">
                          <a:ln>
                            <a:noFill/>
                          </a:ln>
                          <a:solidFill>
                            <a:schemeClr val="tx1"/>
                          </a:solidFill>
                          <a:effectLst/>
                          <a:latin typeface="Arial (Tekst)"/>
                        </a:rPr>
                        <a:t>Opgavepakke 0 - Kommunikation</a:t>
                      </a:r>
                    </a:p>
                  </a:txBody>
                  <a:tcPr>
                    <a:solidFill>
                      <a:schemeClr val="bg1"/>
                    </a:solidFill>
                  </a:tcPr>
                </a:tc>
                <a:extLst>
                  <a:ext uri="{0D108BD9-81ED-4DB2-BD59-A6C34878D82A}">
                    <a16:rowId xmlns:a16="http://schemas.microsoft.com/office/drawing/2014/main" val="3659320199"/>
                  </a:ext>
                </a:extLst>
              </a:tr>
              <a:tr h="0">
                <a:tc>
                  <a:txBody>
                    <a:bodyPr/>
                    <a:lstStyle/>
                    <a:p>
                      <a:r>
                        <a:rPr lang="da-DK" sz="1050" dirty="0">
                          <a:solidFill>
                            <a:schemeClr val="tx1"/>
                          </a:solidFill>
                          <a:latin typeface="Arial (Tekst)"/>
                        </a:rPr>
                        <a:t>Organisering og roller på projektniveau</a:t>
                      </a:r>
                    </a:p>
                  </a:txBody>
                  <a:tcPr>
                    <a:solidFill>
                      <a:schemeClr val="bg1"/>
                    </a:solidFill>
                  </a:tcPr>
                </a:tc>
                <a:tc>
                  <a:txBody>
                    <a:bodyPr/>
                    <a:lstStyle/>
                    <a:p>
                      <a:pPr marL="171450" indent="-171450">
                        <a:buFont typeface="Arial" panose="020B0604020202020204" pitchFamily="34" charset="0"/>
                        <a:buChar char="•"/>
                      </a:pPr>
                      <a:r>
                        <a:rPr lang="da-DK" sz="1050" b="0" cap="none" spc="0" dirty="0">
                          <a:ln>
                            <a:noFill/>
                          </a:ln>
                          <a:solidFill>
                            <a:schemeClr val="tx1"/>
                          </a:solidFill>
                          <a:effectLst/>
                          <a:latin typeface="Arial (Tekst)"/>
                        </a:rPr>
                        <a:t>Udpegning af kontaktperson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50" b="0" cap="none" spc="0" dirty="0">
                          <a:ln>
                            <a:noFill/>
                          </a:ln>
                          <a:solidFill>
                            <a:schemeClr val="tx1"/>
                          </a:solidFill>
                          <a:effectLst/>
                          <a:latin typeface="Arial (Tekst)"/>
                        </a:rPr>
                        <a:t>Etablering af lokal projekt governance, herunder økonomiske rammer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50" b="0" cap="none" spc="0" dirty="0">
                          <a:ln>
                            <a:noFill/>
                          </a:ln>
                          <a:solidFill>
                            <a:schemeClr val="tx1"/>
                          </a:solidFill>
                          <a:effectLst/>
                          <a:latin typeface="Arial (Tekst)"/>
                        </a:rPr>
                        <a:t>Udpegning af systemejere for modtager- og afsendersystemer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50" b="0" cap="none" spc="0" dirty="0">
                          <a:ln>
                            <a:noFill/>
                          </a:ln>
                          <a:solidFill>
                            <a:schemeClr val="tx1"/>
                          </a:solidFill>
                          <a:effectLst/>
                          <a:latin typeface="Arial (Tekst)"/>
                        </a:rPr>
                        <a:t>Organisering mht. drift og vedligehold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50" b="0" cap="none" spc="0" dirty="0">
                          <a:ln>
                            <a:noFill/>
                          </a:ln>
                          <a:solidFill>
                            <a:schemeClr val="tx1"/>
                          </a:solidFill>
                          <a:effectLst/>
                          <a:latin typeface="Arial (Tekst)"/>
                        </a:rPr>
                        <a:t>Evt. stillingtagen til  fremtidig governance for digital post</a:t>
                      </a:r>
                    </a:p>
                  </a:txBody>
                  <a:tcPr>
                    <a:solidFill>
                      <a:schemeClr val="bg1"/>
                    </a:solidFill>
                  </a:tcPr>
                </a:tc>
                <a:tc>
                  <a:txBody>
                    <a:bodyPr/>
                    <a:lstStyle/>
                    <a:p>
                      <a:r>
                        <a:rPr lang="da-DK" sz="1050" b="0" u="none" cap="none" spc="0" dirty="0">
                          <a:ln>
                            <a:noFill/>
                          </a:ln>
                          <a:solidFill>
                            <a:schemeClr val="tx1"/>
                          </a:solidFill>
                          <a:effectLst/>
                          <a:latin typeface="Arial (Tekst)"/>
                        </a:rPr>
                        <a:t>Opgavepakke 1 – Implementeringsopstart</a:t>
                      </a:r>
                    </a:p>
                  </a:txBody>
                  <a:tcPr>
                    <a:solidFill>
                      <a:schemeClr val="bg1"/>
                    </a:solidFill>
                  </a:tcPr>
                </a:tc>
                <a:extLst>
                  <a:ext uri="{0D108BD9-81ED-4DB2-BD59-A6C34878D82A}">
                    <a16:rowId xmlns:a16="http://schemas.microsoft.com/office/drawing/2014/main" val="206233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dirty="0">
                          <a:solidFill>
                            <a:schemeClr val="tx1"/>
                          </a:solidFill>
                          <a:latin typeface="Arial (Tekst)"/>
                        </a:rPr>
                        <a:t>Ambitioner og scope for arbejdet med den nye meddelelsesmodel (MeMo)</a:t>
                      </a:r>
                    </a:p>
                  </a:txBody>
                  <a:tcPr>
                    <a:solidFill>
                      <a:schemeClr val="bg1"/>
                    </a:solidFill>
                  </a:tcPr>
                </a:tc>
                <a:tc>
                  <a:txBody>
                    <a:bodyPr/>
                    <a:lstStyle/>
                    <a:p>
                      <a:pPr marL="171450" indent="-171450">
                        <a:buFont typeface="Arial" panose="020B0604020202020204" pitchFamily="34" charset="0"/>
                        <a:buChar char="•"/>
                      </a:pPr>
                      <a:r>
                        <a:rPr lang="da-DK" sz="1050" b="0" cap="none" spc="0" dirty="0">
                          <a:ln>
                            <a:noFill/>
                          </a:ln>
                          <a:solidFill>
                            <a:schemeClr val="tx1"/>
                          </a:solidFill>
                          <a:effectLst/>
                          <a:latin typeface="Arial (Tekst)"/>
                        </a:rPr>
                        <a:t>Ambitionsniveau og scope for arbejdet med MeMo (hvilke systemer, hvilke breve, hvordan og hvornår)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50" b="0" i="1" cap="none" spc="0" dirty="0" err="1">
                          <a:ln>
                            <a:noFill/>
                          </a:ln>
                          <a:solidFill>
                            <a:schemeClr val="tx1"/>
                          </a:solidFill>
                          <a:effectLst/>
                          <a:latin typeface="Arial (Tekst)"/>
                        </a:rPr>
                        <a:t>Roadmap</a:t>
                      </a:r>
                      <a:r>
                        <a:rPr lang="da-DK" sz="1050" b="0" cap="none" spc="0" dirty="0">
                          <a:ln>
                            <a:noFill/>
                          </a:ln>
                          <a:solidFill>
                            <a:schemeClr val="tx1"/>
                          </a:solidFill>
                          <a:effectLst/>
                          <a:latin typeface="Arial (Tekst)"/>
                        </a:rPr>
                        <a:t> og planer for overgangen til den nye løsning; kortsigtet mod 2021, langsigtet mod 2023 og fremadrettet. </a:t>
                      </a:r>
                    </a:p>
                    <a:p>
                      <a:pPr marL="171450" indent="-171450">
                        <a:buFont typeface="Arial" panose="020B0604020202020204" pitchFamily="34" charset="0"/>
                        <a:buChar char="•"/>
                      </a:pPr>
                      <a:r>
                        <a:rPr lang="da-DK" sz="1050" b="0" cap="none" spc="0" dirty="0">
                          <a:ln>
                            <a:noFill/>
                          </a:ln>
                          <a:solidFill>
                            <a:schemeClr val="tx1"/>
                          </a:solidFill>
                          <a:effectLst/>
                          <a:latin typeface="Arial (Tekst)"/>
                        </a:rPr>
                        <a:t>Evt. scope for dialog og samarbejde med myndigheder, der sender meget post til jeres myndighed </a:t>
                      </a:r>
                    </a:p>
                  </a:txBody>
                  <a:tcPr>
                    <a:solidFill>
                      <a:schemeClr val="bg1"/>
                    </a:solidFill>
                  </a:tcPr>
                </a:tc>
                <a:tc>
                  <a:txBody>
                    <a:bodyPr/>
                    <a:lstStyle/>
                    <a:p>
                      <a:r>
                        <a:rPr lang="da-DK" sz="1050" b="0" u="none" cap="none" spc="0" dirty="0">
                          <a:ln>
                            <a:noFill/>
                          </a:ln>
                          <a:solidFill>
                            <a:schemeClr val="tx1"/>
                          </a:solidFill>
                          <a:effectLst/>
                          <a:latin typeface="Arial (Tekst)"/>
                        </a:rPr>
                        <a:t>Opgavepakke 2 – Potentiale og opmærkning med MeMo</a:t>
                      </a:r>
                    </a:p>
                  </a:txBody>
                  <a:tcPr>
                    <a:solidFill>
                      <a:schemeClr val="bg1"/>
                    </a:solidFill>
                  </a:tcPr>
                </a:tc>
                <a:extLst>
                  <a:ext uri="{0D108BD9-81ED-4DB2-BD59-A6C34878D82A}">
                    <a16:rowId xmlns:a16="http://schemas.microsoft.com/office/drawing/2014/main" val="264458593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dirty="0">
                          <a:solidFill>
                            <a:schemeClr val="tx1"/>
                          </a:solidFill>
                          <a:latin typeface="Arial (Tekst)"/>
                        </a:rPr>
                        <a:t>Systemarkitektur</a:t>
                      </a:r>
                    </a:p>
                    <a:p>
                      <a:endParaRPr lang="da-DK" sz="1050" dirty="0">
                        <a:solidFill>
                          <a:schemeClr val="tx1"/>
                        </a:solidFill>
                        <a:latin typeface="Arial (Tekst)"/>
                      </a:endParaRPr>
                    </a:p>
                  </a:txBody>
                  <a:tcPr>
                    <a:solidFill>
                      <a:schemeClr val="bg1"/>
                    </a:solidFill>
                  </a:tcPr>
                </a:tc>
                <a:tc>
                  <a:txBody>
                    <a:bodyPr/>
                    <a:lstStyle/>
                    <a:p>
                      <a:pPr marL="171450" indent="-171450">
                        <a:buFont typeface="Arial" panose="020B0604020202020204" pitchFamily="34" charset="0"/>
                        <a:buChar char="•"/>
                      </a:pPr>
                      <a:r>
                        <a:rPr lang="da-DK" sz="1050" b="0" cap="none" spc="0" dirty="0">
                          <a:ln>
                            <a:noFill/>
                          </a:ln>
                          <a:solidFill>
                            <a:schemeClr val="tx1"/>
                          </a:solidFill>
                          <a:effectLst/>
                          <a:latin typeface="Arial (Tekst)"/>
                        </a:rPr>
                        <a:t>Scope for omlægning af modtager- og afsendersystemer</a:t>
                      </a:r>
                    </a:p>
                    <a:p>
                      <a:pPr marL="171450" indent="-171450">
                        <a:buFont typeface="Arial" panose="020B0604020202020204" pitchFamily="34" charset="0"/>
                        <a:buChar char="•"/>
                      </a:pPr>
                      <a:r>
                        <a:rPr lang="da-DK" sz="1050" b="0" cap="none" spc="0" dirty="0">
                          <a:ln>
                            <a:noFill/>
                          </a:ln>
                          <a:solidFill>
                            <a:schemeClr val="tx1"/>
                          </a:solidFill>
                          <a:effectLst/>
                          <a:latin typeface="Arial (Tekst)"/>
                        </a:rPr>
                        <a:t>Strategi, </a:t>
                      </a:r>
                      <a:r>
                        <a:rPr lang="da-DK" sz="1050" b="0" cap="none" spc="0" dirty="0" err="1">
                          <a:ln>
                            <a:noFill/>
                          </a:ln>
                          <a:solidFill>
                            <a:schemeClr val="tx1"/>
                          </a:solidFill>
                          <a:effectLst/>
                          <a:latin typeface="Arial (Tekst)"/>
                        </a:rPr>
                        <a:t>roadmap</a:t>
                      </a:r>
                      <a:r>
                        <a:rPr lang="da-DK" sz="1050" b="0" cap="none" spc="0" dirty="0">
                          <a:ln>
                            <a:noFill/>
                          </a:ln>
                          <a:solidFill>
                            <a:schemeClr val="tx1"/>
                          </a:solidFill>
                          <a:effectLst/>
                          <a:latin typeface="Arial (Tekst)"/>
                        </a:rPr>
                        <a:t> og planer for omlægning af samlet systemarkitektur</a:t>
                      </a:r>
                    </a:p>
                    <a:p>
                      <a:pPr marL="171450" indent="-171450">
                        <a:buFont typeface="Arial" panose="020B0604020202020204" pitchFamily="34" charset="0"/>
                        <a:buChar char="•"/>
                      </a:pPr>
                      <a:r>
                        <a:rPr lang="da-DK" sz="1050" b="0" cap="none" spc="0" dirty="0">
                          <a:ln>
                            <a:noFill/>
                          </a:ln>
                          <a:solidFill>
                            <a:schemeClr val="tx1"/>
                          </a:solidFill>
                          <a:effectLst/>
                          <a:latin typeface="Arial (Tekst)"/>
                        </a:rPr>
                        <a:t>Evt. scope og strategi for samarbejde med andre myndigheder ift. leverandørdialog</a:t>
                      </a:r>
                    </a:p>
                    <a:p>
                      <a:pPr marL="171450" indent="-171450">
                        <a:buFont typeface="Arial" panose="020B0604020202020204" pitchFamily="34" charset="0"/>
                        <a:buChar char="•"/>
                      </a:pPr>
                      <a:r>
                        <a:rPr lang="da-DK" sz="1050" b="0" cap="none" spc="0" dirty="0">
                          <a:ln>
                            <a:noFill/>
                          </a:ln>
                          <a:solidFill>
                            <a:schemeClr val="tx1"/>
                          </a:solidFill>
                          <a:effectLst/>
                          <a:latin typeface="Arial (Tekst)"/>
                        </a:rPr>
                        <a:t>Evt. scope for involvering af leverandører</a:t>
                      </a:r>
                    </a:p>
                  </a:txBody>
                  <a:tcPr>
                    <a:solidFill>
                      <a:schemeClr val="bg1"/>
                    </a:solidFill>
                  </a:tcPr>
                </a:tc>
                <a:tc>
                  <a:txBody>
                    <a:bodyPr/>
                    <a:lstStyle/>
                    <a:p>
                      <a:r>
                        <a:rPr lang="da-DK" sz="1050" b="0" u="none" cap="none" spc="0" dirty="0">
                          <a:ln>
                            <a:noFill/>
                          </a:ln>
                          <a:solidFill>
                            <a:schemeClr val="tx1"/>
                          </a:solidFill>
                          <a:effectLst/>
                          <a:latin typeface="Arial (Tekst)"/>
                        </a:rPr>
                        <a:t>Opgavepakke 3 – Afsendersystemer</a:t>
                      </a:r>
                    </a:p>
                    <a:p>
                      <a:r>
                        <a:rPr lang="da-DK" sz="1050" b="0" u="none" cap="none" spc="0" dirty="0">
                          <a:ln>
                            <a:noFill/>
                          </a:ln>
                          <a:solidFill>
                            <a:schemeClr val="tx1"/>
                          </a:solidFill>
                          <a:effectLst/>
                          <a:latin typeface="Arial (Tekst)"/>
                        </a:rPr>
                        <a:t>Opgavepakke 4 – Modtagersystemer</a:t>
                      </a:r>
                    </a:p>
                  </a:txBody>
                  <a:tcPr>
                    <a:solidFill>
                      <a:schemeClr val="bg1"/>
                    </a:solidFill>
                  </a:tcPr>
                </a:tc>
                <a:extLst>
                  <a:ext uri="{0D108BD9-81ED-4DB2-BD59-A6C34878D82A}">
                    <a16:rowId xmlns:a16="http://schemas.microsoft.com/office/drawing/2014/main" val="232334209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dirty="0">
                          <a:latin typeface="Arial (Tekst)"/>
                        </a:rPr>
                        <a:t>Kontaktstruktur</a:t>
                      </a:r>
                    </a:p>
                    <a:p>
                      <a:endParaRPr lang="da-DK" sz="1050" dirty="0">
                        <a:latin typeface="Arial (Tekst)"/>
                      </a:endParaRPr>
                    </a:p>
                  </a:txBody>
                  <a:tcPr>
                    <a:solidFill>
                      <a:schemeClr val="bg1"/>
                    </a:solidFill>
                  </a:tcPr>
                </a:tc>
                <a:tc>
                  <a:txBody>
                    <a:bodyPr/>
                    <a:lstStyle/>
                    <a:p>
                      <a:pPr marL="171450" indent="-171450">
                        <a:buFont typeface="Arial" panose="020B0604020202020204" pitchFamily="34" charset="0"/>
                        <a:buChar char="•"/>
                      </a:pPr>
                      <a:r>
                        <a:rPr lang="da-DK" sz="1050" b="0" cap="none" spc="0" dirty="0">
                          <a:ln>
                            <a:noFill/>
                          </a:ln>
                          <a:solidFill>
                            <a:schemeClr val="tx1"/>
                          </a:solidFill>
                          <a:effectLst/>
                          <a:latin typeface="Arial (Tekst)"/>
                        </a:rPr>
                        <a:t>Scope for omlægning af kontaktstrukturen mod august 2021, herunder ressourceestimering og -allokering, tidshorisont for de enkelte delopgaver, dvs. analyse, re-design, teknisk opsætning i Administrativ Adgang mv. </a:t>
                      </a:r>
                    </a:p>
                    <a:p>
                      <a:pPr marL="171450" indent="-171450">
                        <a:buFont typeface="Arial" panose="020B0604020202020204" pitchFamily="34" charset="0"/>
                        <a:buChar char="•"/>
                      </a:pPr>
                      <a:r>
                        <a:rPr lang="da-DK" sz="1050" b="0" cap="none" spc="0" dirty="0">
                          <a:ln>
                            <a:noFill/>
                          </a:ln>
                          <a:solidFill>
                            <a:schemeClr val="tx1"/>
                          </a:solidFill>
                          <a:effectLst/>
                          <a:latin typeface="Arial (Tekst)"/>
                        </a:rPr>
                        <a:t>Governance og rammer for udarbejdelse og vedligehold af kontaktstrukturen</a:t>
                      </a:r>
                    </a:p>
                    <a:p>
                      <a:pPr marL="171450" indent="-171450">
                        <a:buFont typeface="Arial" panose="020B0604020202020204" pitchFamily="34" charset="0"/>
                        <a:buChar char="•"/>
                      </a:pPr>
                      <a:r>
                        <a:rPr lang="da-DK" sz="1050" b="0" cap="none" spc="0" dirty="0">
                          <a:ln>
                            <a:noFill/>
                          </a:ln>
                          <a:solidFill>
                            <a:schemeClr val="tx1"/>
                          </a:solidFill>
                          <a:effectLst/>
                          <a:latin typeface="Arial (Tekst)"/>
                        </a:rPr>
                        <a:t>Strategi, </a:t>
                      </a:r>
                      <a:r>
                        <a:rPr lang="da-DK" sz="1050" b="0" cap="none" spc="0" dirty="0" err="1">
                          <a:ln>
                            <a:noFill/>
                          </a:ln>
                          <a:solidFill>
                            <a:schemeClr val="tx1"/>
                          </a:solidFill>
                          <a:effectLst/>
                          <a:latin typeface="Arial (Tekst)"/>
                        </a:rPr>
                        <a:t>roadmap</a:t>
                      </a:r>
                      <a:r>
                        <a:rPr lang="da-DK" sz="1050" b="0" cap="none" spc="0" dirty="0">
                          <a:ln>
                            <a:noFill/>
                          </a:ln>
                          <a:solidFill>
                            <a:schemeClr val="tx1"/>
                          </a:solidFill>
                          <a:effectLst/>
                          <a:latin typeface="Arial (Tekst)"/>
                        </a:rPr>
                        <a:t> og planer for omlægningen og fremadrettet vedligeholdelse af kontaktstrukturen</a:t>
                      </a:r>
                    </a:p>
                  </a:txBody>
                  <a:tcPr>
                    <a:solidFill>
                      <a:schemeClr val="bg1"/>
                    </a:solidFill>
                  </a:tcPr>
                </a:tc>
                <a:tc>
                  <a:txBody>
                    <a:bodyPr/>
                    <a:lstStyle/>
                    <a:p>
                      <a:r>
                        <a:rPr lang="da-DK" sz="1050" b="0" i="0" u="none" cap="none" spc="0" dirty="0">
                          <a:ln>
                            <a:noFill/>
                          </a:ln>
                          <a:solidFill>
                            <a:schemeClr val="tx1"/>
                          </a:solidFill>
                          <a:effectLst/>
                          <a:latin typeface="Arial (Tekst)"/>
                        </a:rPr>
                        <a:t>Opgavepakke 5 – Kontaktstruktur</a:t>
                      </a:r>
                    </a:p>
                  </a:txBody>
                  <a:tcPr>
                    <a:solidFill>
                      <a:schemeClr val="bg1"/>
                    </a:solidFill>
                  </a:tcPr>
                </a:tc>
                <a:extLst>
                  <a:ext uri="{0D108BD9-81ED-4DB2-BD59-A6C34878D82A}">
                    <a16:rowId xmlns:a16="http://schemas.microsoft.com/office/drawing/2014/main" val="261753066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dirty="0">
                          <a:latin typeface="Arial (Tekst)"/>
                        </a:rPr>
                        <a:t>Systemroller &amp; rettigheder</a:t>
                      </a:r>
                    </a:p>
                  </a:txBody>
                  <a:tcPr>
                    <a:solidFill>
                      <a:schemeClr val="bg1"/>
                    </a:solidFill>
                  </a:tcPr>
                </a:tc>
                <a:tc>
                  <a:txBody>
                    <a:bodyPr/>
                    <a:lstStyle/>
                    <a:p>
                      <a:pPr marL="171450" indent="-171450">
                        <a:buFont typeface="Arial" panose="020B0604020202020204" pitchFamily="34" charset="0"/>
                        <a:buChar char="•"/>
                      </a:pPr>
                      <a:r>
                        <a:rPr lang="da-DK" sz="1050" b="0" cap="none" spc="0" dirty="0">
                          <a:ln>
                            <a:noFill/>
                          </a:ln>
                          <a:solidFill>
                            <a:schemeClr val="tx1"/>
                          </a:solidFill>
                          <a:effectLst/>
                          <a:latin typeface="Arial (Tekst)"/>
                        </a:rPr>
                        <a:t>Roller, rettigheder og opgaver ift. Digital Post fremadrettet</a:t>
                      </a:r>
                    </a:p>
                    <a:p>
                      <a:pPr marL="171450" indent="-171450">
                        <a:buFont typeface="Arial" panose="020B0604020202020204" pitchFamily="34" charset="0"/>
                        <a:buChar char="•"/>
                      </a:pPr>
                      <a:r>
                        <a:rPr lang="da-DK" sz="1050" b="0" cap="none" spc="0" dirty="0">
                          <a:ln>
                            <a:noFill/>
                          </a:ln>
                          <a:solidFill>
                            <a:schemeClr val="tx1"/>
                          </a:solidFill>
                          <a:effectLst/>
                          <a:latin typeface="Arial (Tekst)"/>
                        </a:rPr>
                        <a:t>Udpegning af forretningsejer/forretningsansvarlig (underskriver tilslutningsaftale)</a:t>
                      </a:r>
                    </a:p>
                    <a:p>
                      <a:pPr marL="171450" indent="-171450">
                        <a:buFont typeface="Arial" panose="020B0604020202020204" pitchFamily="34" charset="0"/>
                        <a:buChar char="•"/>
                      </a:pPr>
                      <a:r>
                        <a:rPr lang="da-DK" sz="1050" b="0" cap="none" spc="0" dirty="0">
                          <a:ln>
                            <a:noFill/>
                          </a:ln>
                          <a:solidFill>
                            <a:schemeClr val="tx1"/>
                          </a:solidFill>
                          <a:effectLst/>
                          <a:latin typeface="Arial (Tekst)"/>
                        </a:rPr>
                        <a:t>Udpegning af kontaktpersoner per modtager- og afsendersystem (bruges til systemoprettelse i Administrativ Adgang)</a:t>
                      </a:r>
                    </a:p>
                  </a:txBody>
                  <a:tcPr>
                    <a:solidFill>
                      <a:schemeClr val="bg1"/>
                    </a:solidFill>
                  </a:tcPr>
                </a:tc>
                <a:tc>
                  <a:txBody>
                    <a:bodyPr/>
                    <a:lstStyle/>
                    <a:p>
                      <a:r>
                        <a:rPr lang="da-DK" sz="1050" b="0" u="none" cap="none" spc="0" dirty="0">
                          <a:ln>
                            <a:noFill/>
                          </a:ln>
                          <a:solidFill>
                            <a:schemeClr val="tx1"/>
                          </a:solidFill>
                          <a:effectLst/>
                          <a:latin typeface="Arial (Tekst)"/>
                        </a:rPr>
                        <a:t>Opgavepakke 6 – Roller og rettigheder</a:t>
                      </a:r>
                    </a:p>
                  </a:txBody>
                  <a:tcPr>
                    <a:solidFill>
                      <a:schemeClr val="bg1"/>
                    </a:solidFill>
                  </a:tcPr>
                </a:tc>
                <a:extLst>
                  <a:ext uri="{0D108BD9-81ED-4DB2-BD59-A6C34878D82A}">
                    <a16:rowId xmlns:a16="http://schemas.microsoft.com/office/drawing/2014/main" val="2323700627"/>
                  </a:ext>
                </a:extLst>
              </a:tr>
              <a:tr h="0">
                <a:tc>
                  <a:txBody>
                    <a:bodyPr/>
                    <a:lstStyle/>
                    <a:p>
                      <a:r>
                        <a:rPr lang="da-DK" sz="1050">
                          <a:latin typeface="Arial (Tekst)"/>
                        </a:rPr>
                        <a:t>Test </a:t>
                      </a:r>
                    </a:p>
                  </a:txBody>
                  <a:tcP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50" b="0" cap="none" spc="0" dirty="0">
                          <a:ln>
                            <a:noFill/>
                          </a:ln>
                          <a:solidFill>
                            <a:schemeClr val="tx1"/>
                          </a:solidFill>
                          <a:effectLst/>
                          <a:latin typeface="Arial (Tekst)"/>
                        </a:rPr>
                        <a:t>Teststrategi ift. Digital Post-løsningen, herunder testomfang og proces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50" b="0" cap="none" spc="0" dirty="0">
                        <a:ln>
                          <a:noFill/>
                        </a:ln>
                        <a:solidFill>
                          <a:schemeClr val="tx1"/>
                        </a:solidFill>
                        <a:effectLst/>
                        <a:latin typeface="Arial (Tekst)"/>
                      </a:endParaRPr>
                    </a:p>
                  </a:txBody>
                  <a:tcPr>
                    <a:solidFill>
                      <a:schemeClr val="bg1"/>
                    </a:solidFill>
                  </a:tcPr>
                </a:tc>
                <a:tc>
                  <a:txBody>
                    <a:bodyPr/>
                    <a:lstStyle/>
                    <a:p>
                      <a:r>
                        <a:rPr lang="da-DK" sz="1050" b="0" u="none" cap="none" spc="0" dirty="0">
                          <a:ln>
                            <a:noFill/>
                          </a:ln>
                          <a:solidFill>
                            <a:schemeClr val="tx1"/>
                          </a:solidFill>
                          <a:effectLst/>
                          <a:latin typeface="Arial (Tekst)"/>
                        </a:rPr>
                        <a:t>Opgavepakke 8 – Test af afsender- og modtagersystemer</a:t>
                      </a:r>
                    </a:p>
                  </a:txBody>
                  <a:tcPr>
                    <a:solidFill>
                      <a:schemeClr val="bg1"/>
                    </a:solidFill>
                  </a:tcPr>
                </a:tc>
                <a:extLst>
                  <a:ext uri="{0D108BD9-81ED-4DB2-BD59-A6C34878D82A}">
                    <a16:rowId xmlns:a16="http://schemas.microsoft.com/office/drawing/2014/main" val="3518964407"/>
                  </a:ext>
                </a:extLst>
              </a:tr>
              <a:tr h="0">
                <a:tc>
                  <a:txBody>
                    <a:bodyPr/>
                    <a:lstStyle/>
                    <a:p>
                      <a:r>
                        <a:rPr lang="da-DK" sz="1050" dirty="0">
                          <a:latin typeface="Arial (Tekst)"/>
                        </a:rPr>
                        <a:t>Uddannelse og support </a:t>
                      </a:r>
                    </a:p>
                  </a:txBody>
                  <a:tcPr>
                    <a:solidFill>
                      <a:schemeClr val="bg1"/>
                    </a:solidFill>
                  </a:tcPr>
                </a:tc>
                <a:tc>
                  <a:txBody>
                    <a:bodyPr/>
                    <a:lstStyle/>
                    <a:p>
                      <a:pPr marL="171450" indent="-171450">
                        <a:buFont typeface="Arial" panose="020B0604020202020204" pitchFamily="34" charset="0"/>
                        <a:buChar char="•"/>
                      </a:pPr>
                      <a:r>
                        <a:rPr lang="da-DK" sz="1050" b="0" cap="none" spc="0" dirty="0">
                          <a:ln>
                            <a:noFill/>
                          </a:ln>
                          <a:solidFill>
                            <a:schemeClr val="tx1"/>
                          </a:solidFill>
                          <a:effectLst/>
                          <a:latin typeface="Arial (Tekst)"/>
                        </a:rPr>
                        <a:t>Lokal uddannelsesstrategi</a:t>
                      </a:r>
                    </a:p>
                    <a:p>
                      <a:pPr marL="171450" indent="-171450">
                        <a:buFont typeface="Arial" panose="020B0604020202020204" pitchFamily="34" charset="0"/>
                        <a:buChar char="•"/>
                      </a:pPr>
                      <a:r>
                        <a:rPr lang="da-DK" sz="1050" b="0" cap="none" spc="0" dirty="0">
                          <a:ln>
                            <a:noFill/>
                          </a:ln>
                          <a:solidFill>
                            <a:schemeClr val="tx1"/>
                          </a:solidFill>
                          <a:effectLst/>
                          <a:latin typeface="Arial (Tekst)"/>
                        </a:rPr>
                        <a:t>Lokal supportfunktion</a:t>
                      </a:r>
                      <a:endParaRPr lang="da-DK" sz="1050" dirty="0">
                        <a:solidFill>
                          <a:schemeClr val="tx1"/>
                        </a:solidFill>
                        <a:latin typeface="Arial (Tekst)"/>
                      </a:endParaRPr>
                    </a:p>
                  </a:txBody>
                  <a:tcPr>
                    <a:solidFill>
                      <a:schemeClr val="bg1"/>
                    </a:solidFill>
                  </a:tcPr>
                </a:tc>
                <a:tc>
                  <a:txBody>
                    <a:bodyPr/>
                    <a:lstStyle/>
                    <a:p>
                      <a:r>
                        <a:rPr lang="da-DK" sz="1050" b="0" u="none" cap="none" spc="0" dirty="0">
                          <a:ln>
                            <a:noFill/>
                          </a:ln>
                          <a:solidFill>
                            <a:schemeClr val="tx1"/>
                          </a:solidFill>
                          <a:effectLst/>
                          <a:latin typeface="Arial (Tekst)"/>
                        </a:rPr>
                        <a:t>Opgavepakke 9 – Uddannelse</a:t>
                      </a:r>
                    </a:p>
                    <a:p>
                      <a:r>
                        <a:rPr lang="da-DK" sz="1050" b="0" u="none" cap="none" spc="0" dirty="0">
                          <a:ln>
                            <a:noFill/>
                          </a:ln>
                          <a:solidFill>
                            <a:schemeClr val="tx1"/>
                          </a:solidFill>
                          <a:effectLst/>
                          <a:latin typeface="Arial (Tekst)"/>
                        </a:rPr>
                        <a:t>Opgavepakke 10 – Support</a:t>
                      </a:r>
                    </a:p>
                  </a:txBody>
                  <a:tcPr>
                    <a:solidFill>
                      <a:schemeClr val="bg1"/>
                    </a:solidFill>
                  </a:tcPr>
                </a:tc>
                <a:extLst>
                  <a:ext uri="{0D108BD9-81ED-4DB2-BD59-A6C34878D82A}">
                    <a16:rowId xmlns:a16="http://schemas.microsoft.com/office/drawing/2014/main" val="3479057273"/>
                  </a:ext>
                </a:extLst>
              </a:tr>
            </a:tbl>
          </a:graphicData>
        </a:graphic>
      </p:graphicFrame>
    </p:spTree>
    <p:extLst>
      <p:ext uri="{BB962C8B-B14F-4D97-AF65-F5344CB8AC3E}">
        <p14:creationId xmlns:p14="http://schemas.microsoft.com/office/powerpoint/2010/main" val="1915849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11262D-576D-4E49-995A-C2E6485902E5}"/>
              </a:ext>
            </a:extLst>
          </p:cNvPr>
          <p:cNvSpPr>
            <a:spLocks noGrp="1"/>
          </p:cNvSpPr>
          <p:nvPr>
            <p:ph type="title"/>
          </p:nvPr>
        </p:nvSpPr>
        <p:spPr/>
        <p:txBody>
          <a:bodyPr/>
          <a:lstStyle/>
          <a:p>
            <a:r>
              <a:rPr lang="da-DK" dirty="0"/>
              <a:t>Emne 0: Kommunikation</a:t>
            </a:r>
            <a:br>
              <a:rPr lang="da-DK" dirty="0"/>
            </a:br>
            <a:br>
              <a:rPr lang="da-DK" dirty="0"/>
            </a:br>
            <a:endParaRPr lang="da-DK" i="1" dirty="0"/>
          </a:p>
        </p:txBody>
      </p:sp>
      <p:graphicFrame>
        <p:nvGraphicFramePr>
          <p:cNvPr id="26" name="Tabel 26">
            <a:extLst>
              <a:ext uri="{FF2B5EF4-FFF2-40B4-BE49-F238E27FC236}">
                <a16:creationId xmlns:a16="http://schemas.microsoft.com/office/drawing/2014/main" id="{52D3866F-5086-4A9F-A466-711F3D53FA8E}"/>
              </a:ext>
            </a:extLst>
          </p:cNvPr>
          <p:cNvGraphicFramePr>
            <a:graphicFrameLocks noGrp="1"/>
          </p:cNvGraphicFramePr>
          <p:nvPr>
            <p:extLst>
              <p:ext uri="{D42A27DB-BD31-4B8C-83A1-F6EECF244321}">
                <p14:modId xmlns:p14="http://schemas.microsoft.com/office/powerpoint/2010/main" val="3660490326"/>
              </p:ext>
            </p:extLst>
          </p:nvPr>
        </p:nvGraphicFramePr>
        <p:xfrm>
          <a:off x="704850" y="1436112"/>
          <a:ext cx="5305531" cy="4937760"/>
        </p:xfrm>
        <a:graphic>
          <a:graphicData uri="http://schemas.openxmlformats.org/drawingml/2006/table">
            <a:tbl>
              <a:tblPr firstRow="1" bandRow="1">
                <a:tableStyleId>{5C22544A-7EE6-4342-B048-85BDC9FD1C3A}</a:tableStyleId>
              </a:tblPr>
              <a:tblGrid>
                <a:gridCol w="5305531">
                  <a:extLst>
                    <a:ext uri="{9D8B030D-6E8A-4147-A177-3AD203B41FA5}">
                      <a16:colId xmlns:a16="http://schemas.microsoft.com/office/drawing/2014/main" val="2062439059"/>
                    </a:ext>
                  </a:extLst>
                </a:gridCol>
              </a:tblGrid>
              <a:tr h="0">
                <a:tc>
                  <a:txBody>
                    <a:bodyPr/>
                    <a:lstStyle/>
                    <a:p>
                      <a:r>
                        <a:rPr lang="da-DK" sz="1200" b="1" cap="none" spc="0" dirty="0">
                          <a:ln>
                            <a:noFill/>
                          </a:ln>
                          <a:solidFill>
                            <a:schemeClr val="tx1"/>
                          </a:solidFill>
                          <a:effectLst/>
                        </a:rPr>
                        <a:t>Baggrund</a:t>
                      </a:r>
                      <a:endParaRPr lang="da-DK" sz="1000" b="1" cap="none" spc="0" dirty="0">
                        <a:ln>
                          <a:noFill/>
                        </a:ln>
                        <a:solidFill>
                          <a:schemeClr val="tx1"/>
                        </a:solidFill>
                        <a:effectLst/>
                      </a:endParaRP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685668"/>
                  </a:ext>
                </a:extLst>
              </a:tr>
              <a:tr h="2025678">
                <a:tc>
                  <a:txBody>
                    <a:bodyPr/>
                    <a:lstStyle/>
                    <a:p>
                      <a:pPr marL="0" marR="0" lvl="0" indent="0" algn="l" rtl="0" eaLnBrk="1" fontAlgn="auto" latinLnBrk="0" hangingPunct="1">
                        <a:lnSpc>
                          <a:spcPct val="100000"/>
                        </a:lnSpc>
                        <a:spcBef>
                          <a:spcPts val="0"/>
                        </a:spcBef>
                        <a:spcAft>
                          <a:spcPts val="0"/>
                        </a:spcAft>
                        <a:buFontTx/>
                        <a:buNone/>
                      </a:pPr>
                      <a:r>
                        <a:rPr lang="da-DK" sz="1000" b="0" cap="none" spc="0" dirty="0">
                          <a:ln>
                            <a:noFill/>
                          </a:ln>
                          <a:solidFill>
                            <a:schemeClr val="tx1"/>
                          </a:solidFill>
                          <a:effectLst/>
                          <a:latin typeface="Arial (Tekst)"/>
                        </a:rPr>
                        <a:t>Det overordnede mål med implementeringen af den nye Digital Post-løsning er, at borgere og virksomheder fortsat oplever Digital Post-løsningen som sikker, tryg og attraktiv at anvende og at løsningen implementeres på en måde, hvor borgere og virksomheder i vides muligt omgang oplever kontinuitet i overgangen. </a:t>
                      </a:r>
                      <a:endParaRPr lang="da-DK" sz="1000" b="0" i="1" cap="none" spc="0" dirty="0">
                        <a:ln>
                          <a:noFill/>
                        </a:ln>
                        <a:solidFill>
                          <a:schemeClr val="tx1"/>
                        </a:solidFill>
                        <a:effectLst/>
                        <a:latin typeface="Arial (Tekst)"/>
                      </a:endParaRPr>
                    </a:p>
                    <a:p>
                      <a:pPr marL="0" marR="0" lvl="0" indent="0" algn="l" rtl="0" eaLnBrk="1" fontAlgn="auto" latinLnBrk="0" hangingPunct="1">
                        <a:lnSpc>
                          <a:spcPct val="100000"/>
                        </a:lnSpc>
                        <a:spcBef>
                          <a:spcPts val="0"/>
                        </a:spcBef>
                        <a:spcAft>
                          <a:spcPts val="0"/>
                        </a:spcAft>
                        <a:buFontTx/>
                        <a:buNone/>
                      </a:pPr>
                      <a:endParaRPr lang="da-DK" sz="1000" b="0" cap="none" spc="0" dirty="0">
                        <a:ln>
                          <a:noFill/>
                        </a:ln>
                        <a:solidFill>
                          <a:schemeClr val="tx1"/>
                        </a:solidFill>
                        <a:effectLst/>
                        <a:latin typeface="Arial (Tekst)"/>
                      </a:endParaRPr>
                    </a:p>
                    <a:p>
                      <a:pPr marL="0" marR="0" lvl="0" indent="0" algn="l" rtl="0" eaLnBrk="1" fontAlgn="auto" latinLnBrk="0" hangingPunct="1">
                        <a:lnSpc>
                          <a:spcPct val="100000"/>
                        </a:lnSpc>
                        <a:spcBef>
                          <a:spcPts val="0"/>
                        </a:spcBef>
                        <a:spcAft>
                          <a:spcPts val="0"/>
                        </a:spcAft>
                        <a:buFontTx/>
                        <a:buNone/>
                      </a:pPr>
                      <a:r>
                        <a:rPr lang="da-DK" sz="1000" b="1" cap="none" spc="0" dirty="0">
                          <a:ln>
                            <a:noFill/>
                          </a:ln>
                          <a:solidFill>
                            <a:schemeClr val="tx1"/>
                          </a:solidFill>
                          <a:effectLst/>
                          <a:latin typeface="Arial (Tekst)"/>
                        </a:rPr>
                        <a:t>Intern kommunikation – </a:t>
                      </a:r>
                      <a:r>
                        <a:rPr lang="da-DK" sz="1000" b="0" cap="none" spc="0" dirty="0">
                          <a:ln>
                            <a:noFill/>
                          </a:ln>
                          <a:solidFill>
                            <a:schemeClr val="tx1"/>
                          </a:solidFill>
                          <a:effectLst/>
                          <a:latin typeface="Arial (Tekst)"/>
                        </a:rPr>
                        <a:t>Det er jeres ansvar at informere og engagere jeres organisation i den nye Digital Post-løsning. Opgavepakke 0 er en kommunikationspakke tiltænkt intern kommunikation i de enkelte myndigheder. I kan udvælge – og evt. tilpasse - de slides, der er meningsgivende for jer og bruge dem i jeres interne kommunikationsindsats. Vi opfordrer til en bred intern forankret viden om projektet, der kan understøtte at de relevante fagpersoner er klædt på at til at håndtere kommunikation med borgere og virksomheder, når dette bliver relevant. </a:t>
                      </a:r>
                      <a:endParaRPr lang="da-DK" sz="1000" b="0" i="0" u="none" strike="noStrike" cap="none" spc="0" noProof="0" dirty="0">
                        <a:ln>
                          <a:noFill/>
                        </a:ln>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cap="none" spc="0" dirty="0">
                        <a:ln>
                          <a:noFill/>
                        </a:ln>
                        <a:solidFill>
                          <a:schemeClr val="tx1"/>
                        </a:solidFill>
                        <a:effectLst/>
                        <a:latin typeface="Arial (Tek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cap="none" spc="0" dirty="0">
                          <a:ln>
                            <a:noFill/>
                          </a:ln>
                          <a:solidFill>
                            <a:schemeClr val="tx1"/>
                          </a:solidFill>
                          <a:effectLst/>
                          <a:latin typeface="Arial (Tekst)"/>
                        </a:rPr>
                        <a:t>Ekstern kommunikation - </a:t>
                      </a:r>
                      <a:r>
                        <a:rPr lang="da-DK" sz="1000" b="0" cap="none" spc="0" dirty="0">
                          <a:ln>
                            <a:noFill/>
                          </a:ln>
                          <a:solidFill>
                            <a:schemeClr val="tx1"/>
                          </a:solidFill>
                          <a:effectLst/>
                          <a:latin typeface="Arial (Tekst)"/>
                        </a:rPr>
                        <a:t>Digitaliseringsstyrelsen står for den eksterne kommunikation om Næste Generation Digital Post, dvs. kommunikation til borgere og virksomheder. Der udarbejdes materialer, vejledninger og informationskampagner, som tilsammen skal sikre, at borgere og virksomheder informeres tilstrækkeligt og rettidigt om den nye løsning.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cap="none" spc="0" dirty="0">
                        <a:ln>
                          <a:noFill/>
                        </a:ln>
                        <a:solidFill>
                          <a:schemeClr val="tx1"/>
                        </a:solidFill>
                        <a:effectLst/>
                        <a:latin typeface="Arial (Tekst)"/>
                      </a:endParaRPr>
                    </a:p>
                    <a:p>
                      <a:pPr marL="0" marR="0" lvl="0" indent="0" algn="l" rtl="0" eaLnBrk="1" fontAlgn="auto" latinLnBrk="0" hangingPunct="1">
                        <a:lnSpc>
                          <a:spcPct val="100000"/>
                        </a:lnSpc>
                        <a:spcBef>
                          <a:spcPts val="0"/>
                        </a:spcBef>
                        <a:spcAft>
                          <a:spcPts val="0"/>
                        </a:spcAft>
                        <a:buFontTx/>
                        <a:buNone/>
                      </a:pPr>
                      <a:r>
                        <a:rPr lang="da-DK" sz="1000" b="0" cap="none" spc="0" dirty="0">
                          <a:ln>
                            <a:noFill/>
                          </a:ln>
                          <a:solidFill>
                            <a:schemeClr val="tx1"/>
                          </a:solidFill>
                          <a:effectLst/>
                          <a:latin typeface="Arial (Tekst)"/>
                        </a:rPr>
                        <a:t>Kommunikationsindsatsen mod disse målgrupper intensiveres i månederne op til go live i august 2021. Borgere og virksomheder kan dog allerede nu orientere sig om den nye løsning på digst.dk/</a:t>
                      </a:r>
                      <a:r>
                        <a:rPr lang="da-DK" sz="1000" b="0" cap="none" spc="0" dirty="0" err="1">
                          <a:ln>
                            <a:noFill/>
                          </a:ln>
                          <a:solidFill>
                            <a:schemeClr val="tx1"/>
                          </a:solidFill>
                          <a:effectLst/>
                          <a:latin typeface="Arial (Tekst)"/>
                        </a:rPr>
                        <a:t>ngdp</a:t>
                      </a:r>
                      <a:r>
                        <a:rPr lang="da-DK" sz="1000" b="0" cap="none" spc="0" dirty="0">
                          <a:ln>
                            <a:noFill/>
                          </a:ln>
                          <a:solidFill>
                            <a:schemeClr val="tx1"/>
                          </a:solidFill>
                          <a:effectLst/>
                          <a:latin typeface="Arial (Tekst)"/>
                        </a:rPr>
                        <a:t>. FAQ til brug i fx Borgerservice er klar primo maj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cap="none" spc="0" dirty="0">
                        <a:ln>
                          <a:noFill/>
                        </a:ln>
                        <a:solidFill>
                          <a:schemeClr val="tx1"/>
                        </a:solidFill>
                        <a:effectLst/>
                        <a:latin typeface="Arial (Tekst)"/>
                      </a:endParaRPr>
                    </a:p>
                    <a:p>
                      <a:pPr marL="0" marR="0" lvl="0" indent="0" algn="l" rtl="0" eaLnBrk="1" fontAlgn="auto" latinLnBrk="0" hangingPunct="1">
                        <a:lnSpc>
                          <a:spcPct val="100000"/>
                        </a:lnSpc>
                        <a:spcBef>
                          <a:spcPts val="0"/>
                        </a:spcBef>
                        <a:spcAft>
                          <a:spcPts val="0"/>
                        </a:spcAft>
                        <a:buFontTx/>
                        <a:buNone/>
                      </a:pPr>
                      <a:r>
                        <a:rPr lang="da-DK" sz="1000" b="0" cap="none" spc="0" dirty="0">
                          <a:ln>
                            <a:noFill/>
                          </a:ln>
                          <a:solidFill>
                            <a:schemeClr val="tx1"/>
                          </a:solidFill>
                          <a:effectLst/>
                          <a:latin typeface="Arial (Tekst)"/>
                        </a:rPr>
                        <a:t>Jeres primære opgave ift. kommunikation mod borgere og virksomheder handler om at have styr på egen planlægning og sikre, at I som myndighed, informerer korrekt og planmæssigt. Det betyder at I skal: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cap="none" spc="0" dirty="0">
                        <a:ln>
                          <a:noFill/>
                        </a:ln>
                        <a:solidFill>
                          <a:schemeClr val="tx1"/>
                        </a:solidFill>
                        <a:effectLst/>
                        <a:latin typeface="Arial (Tek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b="0" cap="none" spc="0" dirty="0">
                          <a:ln>
                            <a:noFill/>
                          </a:ln>
                          <a:solidFill>
                            <a:schemeClr val="tx1"/>
                          </a:solidFill>
                          <a:effectLst/>
                          <a:latin typeface="Arial (Tekst)"/>
                        </a:rPr>
                        <a:t>Sætte jer ind i det materiale, som Digitaliseringsstyrelsen udarbejder og løbende offentliggør, så I er klædt på til besvare eventuelle henvendelser om Digital Post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b="0" cap="none" spc="0" dirty="0">
                          <a:ln>
                            <a:noFill/>
                          </a:ln>
                          <a:solidFill>
                            <a:schemeClr val="tx1"/>
                          </a:solidFill>
                          <a:effectLst/>
                          <a:latin typeface="Arial (Tekst)"/>
                        </a:rPr>
                        <a:t>Gennemgå jeres hjemmeside og alle øvrige kommunikationsmaterialer for tekstreferencer til e-Boks og tilpas disse, så der i stedet henvises til den nye løsning. </a:t>
                      </a:r>
                    </a:p>
                  </a:txBody>
                  <a:tcPr>
                    <a:lnL w="12700" cmpd="sng">
                      <a:noFill/>
                    </a:lnL>
                    <a:lnR w="12700" cmpd="sng">
                      <a:noFill/>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037998"/>
                  </a:ext>
                </a:extLst>
              </a:tr>
            </a:tbl>
          </a:graphicData>
        </a:graphic>
      </p:graphicFrame>
      <p:graphicFrame>
        <p:nvGraphicFramePr>
          <p:cNvPr id="28" name="Tabel 26">
            <a:extLst>
              <a:ext uri="{FF2B5EF4-FFF2-40B4-BE49-F238E27FC236}">
                <a16:creationId xmlns:a16="http://schemas.microsoft.com/office/drawing/2014/main" id="{E4F78708-3F16-41D3-9C8E-2D04611308FD}"/>
              </a:ext>
            </a:extLst>
          </p:cNvPr>
          <p:cNvGraphicFramePr>
            <a:graphicFrameLocks noGrp="1"/>
          </p:cNvGraphicFramePr>
          <p:nvPr>
            <p:extLst>
              <p:ext uri="{D42A27DB-BD31-4B8C-83A1-F6EECF244321}">
                <p14:modId xmlns:p14="http://schemas.microsoft.com/office/powerpoint/2010/main" val="3550660368"/>
              </p:ext>
            </p:extLst>
          </p:nvPr>
        </p:nvGraphicFramePr>
        <p:xfrm>
          <a:off x="6314455" y="4259991"/>
          <a:ext cx="5193280" cy="1042881"/>
        </p:xfrm>
        <a:graphic>
          <a:graphicData uri="http://schemas.openxmlformats.org/drawingml/2006/table">
            <a:tbl>
              <a:tblPr firstRow="1" bandRow="1">
                <a:tableStyleId>{5C22544A-7EE6-4342-B048-85BDC9FD1C3A}</a:tableStyleId>
              </a:tblPr>
              <a:tblGrid>
                <a:gridCol w="5193280">
                  <a:extLst>
                    <a:ext uri="{9D8B030D-6E8A-4147-A177-3AD203B41FA5}">
                      <a16:colId xmlns:a16="http://schemas.microsoft.com/office/drawing/2014/main" val="2062439059"/>
                    </a:ext>
                  </a:extLst>
                </a:gridCol>
              </a:tblGrid>
              <a:tr h="289689">
                <a:tc>
                  <a:txBody>
                    <a:bodyPr/>
                    <a:lstStyle/>
                    <a:p>
                      <a:pPr marL="0" indent="0">
                        <a:buFont typeface="Arial" panose="020B0604020202020204" pitchFamily="34" charset="0"/>
                        <a:buNone/>
                      </a:pPr>
                      <a:r>
                        <a:rPr lang="da-DK" sz="1200" b="1" cap="none" spc="0" dirty="0">
                          <a:ln>
                            <a:noFill/>
                          </a:ln>
                          <a:solidFill>
                            <a:schemeClr val="bg1"/>
                          </a:solidFill>
                          <a:effectLst/>
                        </a:rPr>
                        <a:t>Beslutninger</a:t>
                      </a: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44454058"/>
                  </a:ext>
                </a:extLst>
              </a:tr>
              <a:tr h="753192">
                <a:tc>
                  <a:txBody>
                    <a:bodyPr/>
                    <a:lstStyle/>
                    <a:p>
                      <a:pPr marL="171450" indent="-171450">
                        <a:buFont typeface="Arial" panose="020B0604020202020204" pitchFamily="34" charset="0"/>
                        <a:buChar char="•"/>
                      </a:pPr>
                      <a:r>
                        <a:rPr lang="da-DK" sz="1000" b="0" cap="none" spc="0" dirty="0">
                          <a:ln>
                            <a:noFill/>
                          </a:ln>
                          <a:solidFill>
                            <a:schemeClr val="bg1"/>
                          </a:solidFill>
                          <a:effectLst/>
                        </a:rPr>
                        <a:t>Tilrettelæggelse af intern kommunikation om den nye Digital Post-løsning</a:t>
                      </a:r>
                    </a:p>
                    <a:p>
                      <a:pPr marL="171450" indent="-171450">
                        <a:buFont typeface="Arial" panose="020B0604020202020204" pitchFamily="34" charset="0"/>
                        <a:buChar char="•"/>
                      </a:pPr>
                      <a:r>
                        <a:rPr lang="da-DK" sz="1000" b="0" cap="none" spc="0" dirty="0">
                          <a:ln>
                            <a:noFill/>
                          </a:ln>
                          <a:solidFill>
                            <a:schemeClr val="bg1"/>
                          </a:solidFill>
                          <a:effectLst/>
                        </a:rPr>
                        <a:t>Plan for tilrettelæggelse af ekstern kommunikation om den nye Digital Post-løsning</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188037998"/>
                  </a:ext>
                </a:extLst>
              </a:tr>
            </a:tbl>
          </a:graphicData>
        </a:graphic>
      </p:graphicFrame>
      <p:graphicFrame>
        <p:nvGraphicFramePr>
          <p:cNvPr id="27" name="Tabel 26">
            <a:extLst>
              <a:ext uri="{FF2B5EF4-FFF2-40B4-BE49-F238E27FC236}">
                <a16:creationId xmlns:a16="http://schemas.microsoft.com/office/drawing/2014/main" id="{8E80BBE5-C6F8-410A-8924-5C2C6F869090}"/>
              </a:ext>
            </a:extLst>
          </p:cNvPr>
          <p:cNvGraphicFramePr>
            <a:graphicFrameLocks noGrp="1"/>
          </p:cNvGraphicFramePr>
          <p:nvPr>
            <p:extLst>
              <p:ext uri="{D42A27DB-BD31-4B8C-83A1-F6EECF244321}">
                <p14:modId xmlns:p14="http://schemas.microsoft.com/office/powerpoint/2010/main" val="2931689289"/>
              </p:ext>
            </p:extLst>
          </p:nvPr>
        </p:nvGraphicFramePr>
        <p:xfrm>
          <a:off x="6293869" y="5569699"/>
          <a:ext cx="5193280" cy="588267"/>
        </p:xfrm>
        <a:graphic>
          <a:graphicData uri="http://schemas.openxmlformats.org/drawingml/2006/table">
            <a:tbl>
              <a:tblPr firstRow="1" bandRow="1">
                <a:tableStyleId>{5C22544A-7EE6-4342-B048-85BDC9FD1C3A}</a:tableStyleId>
              </a:tblPr>
              <a:tblGrid>
                <a:gridCol w="2596640">
                  <a:extLst>
                    <a:ext uri="{9D8B030D-6E8A-4147-A177-3AD203B41FA5}">
                      <a16:colId xmlns:a16="http://schemas.microsoft.com/office/drawing/2014/main" val="2062439059"/>
                    </a:ext>
                  </a:extLst>
                </a:gridCol>
                <a:gridCol w="2596640">
                  <a:extLst>
                    <a:ext uri="{9D8B030D-6E8A-4147-A177-3AD203B41FA5}">
                      <a16:colId xmlns:a16="http://schemas.microsoft.com/office/drawing/2014/main" val="821900373"/>
                    </a:ext>
                  </a:extLst>
                </a:gridCol>
              </a:tblGrid>
              <a:tr h="0">
                <a:tc>
                  <a:txBody>
                    <a:bodyPr/>
                    <a:lstStyle/>
                    <a:p>
                      <a:r>
                        <a:rPr lang="da-DK" sz="1200" b="1" u="none" cap="none" spc="0" dirty="0">
                          <a:ln>
                            <a:noFill/>
                          </a:ln>
                          <a:solidFill>
                            <a:schemeClr val="tx1"/>
                          </a:solidFill>
                          <a:effectLst/>
                        </a:rPr>
                        <a:t>Opgavepakke med beslutning</a:t>
                      </a:r>
                    </a:p>
                  </a:txBody>
                  <a:tcPr>
                    <a:lnL w="12700" cmpd="sng">
                      <a:noFill/>
                    </a:lnL>
                    <a:lnR w="12700" cap="flat" cmpd="sng" algn="ctr">
                      <a:solidFill>
                        <a:schemeClr val="tx2"/>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200" b="1" u="none" cap="none" spc="0" dirty="0">
                          <a:ln>
                            <a:noFill/>
                          </a:ln>
                          <a:solidFill>
                            <a:schemeClr val="tx1"/>
                          </a:solidFill>
                          <a:effectLst/>
                        </a:rPr>
                        <a:t>Øvrige afhængigheder</a:t>
                      </a:r>
                    </a:p>
                  </a:txBody>
                  <a:tcPr>
                    <a:lnL w="12700" cap="flat" cmpd="sng" algn="ctr">
                      <a:solidFill>
                        <a:schemeClr val="tx2"/>
                      </a:solid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685668"/>
                  </a:ext>
                </a:extLst>
              </a:tr>
              <a:tr h="313947">
                <a:tc>
                  <a:txBody>
                    <a:bodyPr/>
                    <a:lstStyle/>
                    <a:p>
                      <a:r>
                        <a:rPr lang="da-DK" sz="1000" b="0" i="0" u="none" cap="none" spc="0" dirty="0">
                          <a:ln>
                            <a:noFill/>
                          </a:ln>
                          <a:solidFill>
                            <a:schemeClr val="tx1"/>
                          </a:solidFill>
                          <a:effectLst/>
                        </a:rPr>
                        <a:t>Opgavepakke 0 – Kommunikation</a:t>
                      </a:r>
                    </a:p>
                  </a:txBody>
                  <a:tcPr>
                    <a:lnL w="12700" cmpd="sng">
                      <a:noFill/>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0" cap="none" spc="0" dirty="0">
                          <a:ln>
                            <a:noFill/>
                          </a:ln>
                          <a:solidFill>
                            <a:schemeClr val="tx1"/>
                          </a:solidFill>
                          <a:effectLst/>
                        </a:rPr>
                        <a:t>Opgavepakke 1 – Implementeringsopstart</a:t>
                      </a:r>
                    </a:p>
                  </a:txBody>
                  <a:tcPr>
                    <a:lnL w="12700" cap="flat" cmpd="sng" algn="ctr">
                      <a:solidFill>
                        <a:schemeClr val="tx2"/>
                      </a:solidFill>
                      <a:prstDash val="solid"/>
                      <a:round/>
                      <a:headEnd type="none" w="med" len="med"/>
                      <a:tailEnd type="none" w="med" len="med"/>
                    </a:lnL>
                    <a:lnR w="12700" cmpd="sng">
                      <a:noFill/>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037998"/>
                  </a:ext>
                </a:extLst>
              </a:tr>
            </a:tbl>
          </a:graphicData>
        </a:graphic>
      </p:graphicFrame>
      <p:sp>
        <p:nvSpPr>
          <p:cNvPr id="14" name="Tekstfelt 13">
            <a:extLst>
              <a:ext uri="{FF2B5EF4-FFF2-40B4-BE49-F238E27FC236}">
                <a16:creationId xmlns:a16="http://schemas.microsoft.com/office/drawing/2014/main" id="{842607C8-8DEE-42C6-A6D4-81E90CDBDAFA}"/>
              </a:ext>
            </a:extLst>
          </p:cNvPr>
          <p:cNvSpPr txBox="1"/>
          <p:nvPr/>
        </p:nvSpPr>
        <p:spPr>
          <a:xfrm>
            <a:off x="6611190" y="1847131"/>
            <a:ext cx="4887841" cy="216024"/>
          </a:xfrm>
          <a:prstGeom prst="rect">
            <a:avLst/>
          </a:prstGeom>
          <a:noFill/>
        </p:spPr>
        <p:txBody>
          <a:bodyPr wrap="square" lIns="0" tIns="0" rIns="0" bIns="0" rtlCol="0" anchor="t">
            <a:noAutofit/>
          </a:bodyPr>
          <a:lstStyle/>
          <a:p>
            <a:pPr>
              <a:lnSpc>
                <a:spcPct val="100000"/>
              </a:lnSpc>
              <a:spcBef>
                <a:spcPts val="1100"/>
              </a:spcBef>
            </a:pPr>
            <a:r>
              <a:rPr lang="da-DK" sz="1000" dirty="0">
                <a:latin typeface="Arial"/>
                <a:cs typeface="Arial"/>
              </a:rPr>
              <a:t>Hvordan vil I tilrettelægge den interne kommunikation om </a:t>
            </a:r>
            <a:r>
              <a:rPr lang="da-DK" sz="1000" dirty="0" err="1">
                <a:latin typeface="Arial"/>
                <a:cs typeface="Arial"/>
              </a:rPr>
              <a:t>NgDP</a:t>
            </a:r>
            <a:r>
              <a:rPr lang="da-DK" sz="1000" dirty="0">
                <a:latin typeface="Arial"/>
                <a:cs typeface="Arial"/>
              </a:rPr>
              <a:t>-implementeringsprojektet? </a:t>
            </a:r>
            <a:endParaRPr lang="da-DK" sz="1000" dirty="0"/>
          </a:p>
        </p:txBody>
      </p:sp>
      <p:sp>
        <p:nvSpPr>
          <p:cNvPr id="18" name="Tekstfelt 17">
            <a:extLst>
              <a:ext uri="{FF2B5EF4-FFF2-40B4-BE49-F238E27FC236}">
                <a16:creationId xmlns:a16="http://schemas.microsoft.com/office/drawing/2014/main" id="{5566E524-8080-490C-ABEE-D1C78D1A1EAE}"/>
              </a:ext>
            </a:extLst>
          </p:cNvPr>
          <p:cNvSpPr txBox="1"/>
          <p:nvPr/>
        </p:nvSpPr>
        <p:spPr>
          <a:xfrm>
            <a:off x="6611190" y="2209615"/>
            <a:ext cx="5174615" cy="315427"/>
          </a:xfrm>
          <a:prstGeom prst="rect">
            <a:avLst/>
          </a:prstGeom>
          <a:noFill/>
        </p:spPr>
        <p:txBody>
          <a:bodyPr wrap="square" lIns="0" tIns="0" rIns="0" bIns="0" rtlCol="0" anchor="t">
            <a:noAutofit/>
          </a:bodyPr>
          <a:lstStyle/>
          <a:p>
            <a:pPr>
              <a:lnSpc>
                <a:spcPct val="100000"/>
              </a:lnSpc>
              <a:spcBef>
                <a:spcPts val="1100"/>
              </a:spcBef>
            </a:pPr>
            <a:r>
              <a:rPr lang="da-DK" sz="1000" dirty="0">
                <a:latin typeface="Arial"/>
                <a:cs typeface="Arial"/>
              </a:rPr>
              <a:t>Har I overblik over kommunikationsmateriale på hjemmeside, informationsmaterialer og lign., tekstreferencer til </a:t>
            </a:r>
            <a:r>
              <a:rPr lang="da-DK" sz="1000" dirty="0" err="1">
                <a:latin typeface="Arial"/>
                <a:cs typeface="Arial"/>
              </a:rPr>
              <a:t>e-boks</a:t>
            </a:r>
            <a:r>
              <a:rPr lang="da-DK" sz="1000" dirty="0">
                <a:latin typeface="Arial"/>
                <a:cs typeface="Arial"/>
              </a:rPr>
              <a:t>, links til </a:t>
            </a:r>
            <a:r>
              <a:rPr lang="da-DK" sz="1000" dirty="0" err="1">
                <a:latin typeface="Arial"/>
                <a:cs typeface="Arial"/>
              </a:rPr>
              <a:t>e-boks</a:t>
            </a:r>
            <a:r>
              <a:rPr lang="da-DK" sz="1000" dirty="0">
                <a:latin typeface="Arial"/>
                <a:cs typeface="Arial"/>
              </a:rPr>
              <a:t>, som skal tilrettes som del af projektet?</a:t>
            </a:r>
          </a:p>
        </p:txBody>
      </p:sp>
      <p:sp>
        <p:nvSpPr>
          <p:cNvPr id="21" name="Tekstfelt 20">
            <a:extLst>
              <a:ext uri="{FF2B5EF4-FFF2-40B4-BE49-F238E27FC236}">
                <a16:creationId xmlns:a16="http://schemas.microsoft.com/office/drawing/2014/main" id="{6679D842-7FAB-4836-B8BC-9BA980642AD0}"/>
              </a:ext>
            </a:extLst>
          </p:cNvPr>
          <p:cNvSpPr txBox="1"/>
          <p:nvPr/>
        </p:nvSpPr>
        <p:spPr>
          <a:xfrm>
            <a:off x="6611190" y="2553927"/>
            <a:ext cx="5040000" cy="216024"/>
          </a:xfrm>
          <a:prstGeom prst="rect">
            <a:avLst/>
          </a:prstGeom>
          <a:noFill/>
        </p:spPr>
        <p:txBody>
          <a:bodyPr wrap="square" lIns="0" tIns="0" rIns="0" bIns="0" rtlCol="0">
            <a:noAutofit/>
          </a:bodyPr>
          <a:lstStyle/>
          <a:p>
            <a:pPr>
              <a:lnSpc>
                <a:spcPct val="100000"/>
              </a:lnSpc>
              <a:spcBef>
                <a:spcPts val="1100"/>
              </a:spcBef>
            </a:pPr>
            <a:r>
              <a:rPr lang="da-DK" sz="1000" dirty="0"/>
              <a:t>Har I udpeget en dedikeret ressource til planlægning og håndtering af kommunikationsindsatsen? </a:t>
            </a:r>
          </a:p>
        </p:txBody>
      </p:sp>
      <p:graphicFrame>
        <p:nvGraphicFramePr>
          <p:cNvPr id="35" name="Tabel 26">
            <a:extLst>
              <a:ext uri="{FF2B5EF4-FFF2-40B4-BE49-F238E27FC236}">
                <a16:creationId xmlns:a16="http://schemas.microsoft.com/office/drawing/2014/main" id="{5C4FAFEF-A939-46D5-A18A-5E63856E2D62}"/>
              </a:ext>
            </a:extLst>
          </p:cNvPr>
          <p:cNvGraphicFramePr>
            <a:graphicFrameLocks noGrp="1"/>
          </p:cNvGraphicFramePr>
          <p:nvPr/>
        </p:nvGraphicFramePr>
        <p:xfrm>
          <a:off x="6314455" y="1430584"/>
          <a:ext cx="5193280" cy="274320"/>
        </p:xfrm>
        <a:graphic>
          <a:graphicData uri="http://schemas.openxmlformats.org/drawingml/2006/table">
            <a:tbl>
              <a:tblPr firstRow="1" bandRow="1">
                <a:tableStyleId>{5C22544A-7EE6-4342-B048-85BDC9FD1C3A}</a:tableStyleId>
              </a:tblPr>
              <a:tblGrid>
                <a:gridCol w="5193280">
                  <a:extLst>
                    <a:ext uri="{9D8B030D-6E8A-4147-A177-3AD203B41FA5}">
                      <a16:colId xmlns:a16="http://schemas.microsoft.com/office/drawing/2014/main" val="2062439059"/>
                    </a:ext>
                  </a:extLst>
                </a:gridCol>
              </a:tblGrid>
              <a:tr h="244800">
                <a:tc>
                  <a:txBody>
                    <a:bodyPr/>
                    <a:lstStyle/>
                    <a:p>
                      <a:r>
                        <a:rPr lang="da-DK" sz="1200" b="1" cap="none" spc="0" dirty="0">
                          <a:ln>
                            <a:noFill/>
                          </a:ln>
                          <a:solidFill>
                            <a:schemeClr val="tx1"/>
                          </a:solidFill>
                          <a:effectLst/>
                        </a:rPr>
                        <a:t>Refleksionsspørgsmål</a:t>
                      </a:r>
                      <a:endParaRPr lang="da-DK" sz="1000" b="1" cap="none" spc="0" dirty="0">
                        <a:ln>
                          <a:noFill/>
                        </a:ln>
                        <a:solidFill>
                          <a:schemeClr val="tx1"/>
                        </a:solidFill>
                        <a:effectLst/>
                      </a:endParaRP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685668"/>
                  </a:ext>
                </a:extLst>
              </a:tr>
            </a:tbl>
          </a:graphicData>
        </a:graphic>
      </p:graphicFrame>
      <p:sp>
        <p:nvSpPr>
          <p:cNvPr id="33" name="Ellipse 32">
            <a:extLst>
              <a:ext uri="{FF2B5EF4-FFF2-40B4-BE49-F238E27FC236}">
                <a16:creationId xmlns:a16="http://schemas.microsoft.com/office/drawing/2014/main" id="{49BA2CB0-8778-43FE-83D3-993E181763CE}"/>
              </a:ext>
            </a:extLst>
          </p:cNvPr>
          <p:cNvSpPr/>
          <p:nvPr/>
        </p:nvSpPr>
        <p:spPr bwMode="auto">
          <a:xfrm>
            <a:off x="6314455" y="2522397"/>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8" name="Ellipse 37">
            <a:extLst>
              <a:ext uri="{FF2B5EF4-FFF2-40B4-BE49-F238E27FC236}">
                <a16:creationId xmlns:a16="http://schemas.microsoft.com/office/drawing/2014/main" id="{7CA98289-48C0-416B-9651-3B92EC819394}"/>
              </a:ext>
            </a:extLst>
          </p:cNvPr>
          <p:cNvSpPr/>
          <p:nvPr/>
        </p:nvSpPr>
        <p:spPr bwMode="auto">
          <a:xfrm>
            <a:off x="6314455" y="2187777"/>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9" name="Ellipse 38">
            <a:extLst>
              <a:ext uri="{FF2B5EF4-FFF2-40B4-BE49-F238E27FC236}">
                <a16:creationId xmlns:a16="http://schemas.microsoft.com/office/drawing/2014/main" id="{22ECC237-5D07-4EE4-8F65-3ECC849339F3}"/>
              </a:ext>
            </a:extLst>
          </p:cNvPr>
          <p:cNvSpPr/>
          <p:nvPr/>
        </p:nvSpPr>
        <p:spPr bwMode="auto">
          <a:xfrm>
            <a:off x="6314455" y="1823500"/>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22" name="Rektangel 21">
            <a:extLst>
              <a:ext uri="{FF2B5EF4-FFF2-40B4-BE49-F238E27FC236}">
                <a16:creationId xmlns:a16="http://schemas.microsoft.com/office/drawing/2014/main" id="{21FE2D24-C2B7-4F92-BCEB-00918080FC27}"/>
              </a:ext>
            </a:extLst>
          </p:cNvPr>
          <p:cNvSpPr/>
          <p:nvPr/>
        </p:nvSpPr>
        <p:spPr bwMode="auto">
          <a:xfrm>
            <a:off x="619433" y="6341806"/>
            <a:ext cx="200374" cy="353284"/>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Tree>
    <p:extLst>
      <p:ext uri="{BB962C8B-B14F-4D97-AF65-F5344CB8AC3E}">
        <p14:creationId xmlns:p14="http://schemas.microsoft.com/office/powerpoint/2010/main" val="428406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11262D-576D-4E49-995A-C2E6485902E5}"/>
              </a:ext>
            </a:extLst>
          </p:cNvPr>
          <p:cNvSpPr>
            <a:spLocks noGrp="1"/>
          </p:cNvSpPr>
          <p:nvPr>
            <p:ph type="title"/>
          </p:nvPr>
        </p:nvSpPr>
        <p:spPr/>
        <p:txBody>
          <a:bodyPr/>
          <a:lstStyle/>
          <a:p>
            <a:r>
              <a:rPr lang="da-DK" dirty="0"/>
              <a:t>Emne 1: Organisering og roller på projektniveau</a:t>
            </a:r>
            <a:br>
              <a:rPr lang="da-DK" dirty="0"/>
            </a:br>
            <a:br>
              <a:rPr lang="da-DK" dirty="0"/>
            </a:br>
            <a:endParaRPr lang="da-DK" i="1" dirty="0"/>
          </a:p>
        </p:txBody>
      </p:sp>
      <p:graphicFrame>
        <p:nvGraphicFramePr>
          <p:cNvPr id="26" name="Tabel 26">
            <a:extLst>
              <a:ext uri="{FF2B5EF4-FFF2-40B4-BE49-F238E27FC236}">
                <a16:creationId xmlns:a16="http://schemas.microsoft.com/office/drawing/2014/main" id="{52D3866F-5086-4A9F-A466-711F3D53FA8E}"/>
              </a:ext>
            </a:extLst>
          </p:cNvPr>
          <p:cNvGraphicFramePr>
            <a:graphicFrameLocks noGrp="1"/>
          </p:cNvGraphicFramePr>
          <p:nvPr>
            <p:extLst>
              <p:ext uri="{D42A27DB-BD31-4B8C-83A1-F6EECF244321}">
                <p14:modId xmlns:p14="http://schemas.microsoft.com/office/powerpoint/2010/main" val="1842159646"/>
              </p:ext>
            </p:extLst>
          </p:nvPr>
        </p:nvGraphicFramePr>
        <p:xfrm>
          <a:off x="704851" y="1436112"/>
          <a:ext cx="5193280" cy="4480560"/>
        </p:xfrm>
        <a:graphic>
          <a:graphicData uri="http://schemas.openxmlformats.org/drawingml/2006/table">
            <a:tbl>
              <a:tblPr firstRow="1" bandRow="1">
                <a:tableStyleId>{5C22544A-7EE6-4342-B048-85BDC9FD1C3A}</a:tableStyleId>
              </a:tblPr>
              <a:tblGrid>
                <a:gridCol w="5193280">
                  <a:extLst>
                    <a:ext uri="{9D8B030D-6E8A-4147-A177-3AD203B41FA5}">
                      <a16:colId xmlns:a16="http://schemas.microsoft.com/office/drawing/2014/main" val="2062439059"/>
                    </a:ext>
                  </a:extLst>
                </a:gridCol>
              </a:tblGrid>
              <a:tr h="0">
                <a:tc>
                  <a:txBody>
                    <a:bodyPr/>
                    <a:lstStyle/>
                    <a:p>
                      <a:r>
                        <a:rPr lang="da-DK" sz="1200" b="1" cap="none" spc="0" dirty="0">
                          <a:ln>
                            <a:noFill/>
                          </a:ln>
                          <a:solidFill>
                            <a:schemeClr val="tx1"/>
                          </a:solidFill>
                          <a:effectLst/>
                        </a:rPr>
                        <a:t>Baggrund</a:t>
                      </a:r>
                      <a:endParaRPr lang="da-DK" sz="1000" b="1" cap="none" spc="0" dirty="0">
                        <a:ln>
                          <a:noFill/>
                        </a:ln>
                        <a:solidFill>
                          <a:schemeClr val="tx1"/>
                        </a:solidFill>
                        <a:effectLst/>
                      </a:endParaRP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685668"/>
                  </a:ext>
                </a:extLst>
              </a:tr>
              <a:tr h="2025678">
                <a:tc>
                  <a:txBody>
                    <a:bodyPr/>
                    <a:lstStyle/>
                    <a:p>
                      <a:r>
                        <a:rPr lang="da-DK" sz="1000" b="0" cap="none" spc="0" dirty="0">
                          <a:ln>
                            <a:noFill/>
                          </a:ln>
                          <a:solidFill>
                            <a:schemeClr val="tx1"/>
                          </a:solidFill>
                          <a:effectLst/>
                          <a:latin typeface="Arial (Tekst)"/>
                        </a:rPr>
                        <a:t>En god implementering forudsætter klar rolle- og ansvarsfordeling og dedikerede ressourcer, der kontinuerligt opbygger viden og erfaring med projektet. Der skal derfor træffes en række beslutninger om organisering og roller ifm. implementering</a:t>
                      </a:r>
                      <a:r>
                        <a:rPr lang="da-DK" sz="1000" b="0" cap="none" spc="0" baseline="0" dirty="0">
                          <a:ln>
                            <a:noFill/>
                          </a:ln>
                          <a:solidFill>
                            <a:schemeClr val="tx1"/>
                          </a:solidFill>
                          <a:effectLst/>
                          <a:latin typeface="Arial (Tekst)"/>
                        </a:rPr>
                        <a:t> af det nye Digital Post</a:t>
                      </a:r>
                      <a:r>
                        <a:rPr lang="da-DK" sz="1000" b="0" cap="none" spc="0" dirty="0">
                          <a:ln>
                            <a:noFill/>
                          </a:ln>
                          <a:solidFill>
                            <a:schemeClr val="tx1"/>
                          </a:solidFill>
                          <a:effectLst/>
                          <a:latin typeface="Arial (Tekst)"/>
                        </a:rPr>
                        <a:t>. Læs mere i opgavepakke 1, der præsenterer Digitaliseringsstyrelsens implementeringskoncept. </a:t>
                      </a:r>
                    </a:p>
                    <a:p>
                      <a:endParaRPr lang="da-DK" sz="1000" b="0" cap="none" spc="0" dirty="0">
                        <a:ln>
                          <a:noFill/>
                        </a:ln>
                        <a:solidFill>
                          <a:schemeClr val="tx1"/>
                        </a:solidFill>
                        <a:effectLst/>
                        <a:latin typeface="Arial (Tekst)"/>
                      </a:endParaRPr>
                    </a:p>
                    <a:p>
                      <a:r>
                        <a:rPr lang="da-DK" sz="1000" b="1" cap="none" spc="0" dirty="0">
                          <a:ln>
                            <a:noFill/>
                          </a:ln>
                          <a:solidFill>
                            <a:schemeClr val="tx1"/>
                          </a:solidFill>
                          <a:effectLst/>
                          <a:latin typeface="Arial (Tekst)"/>
                        </a:rPr>
                        <a:t>Udpegning af kontaktperson - </a:t>
                      </a:r>
                      <a:r>
                        <a:rPr lang="da-DK" sz="1000" b="0" cap="none" spc="0" dirty="0">
                          <a:ln>
                            <a:noFill/>
                          </a:ln>
                          <a:solidFill>
                            <a:schemeClr val="tx1"/>
                          </a:solidFill>
                          <a:effectLst/>
                          <a:latin typeface="Arial (Tekst)"/>
                        </a:rPr>
                        <a:t>Alle myndigheder skal udpege én primær kontaktperson, som vil være indgang for kommunikation mellem Digitaliseringsstyrelsen og den enkelte myndighed i implementeringsforløbet. Kommunikationen vil primært foregå i et digitalt opgavestyringsværktøj, </a:t>
                      </a:r>
                      <a:r>
                        <a:rPr lang="da-DK" sz="1000" b="0" cap="none" spc="0">
                          <a:ln>
                            <a:noFill/>
                          </a:ln>
                          <a:solidFill>
                            <a:schemeClr val="tx1"/>
                          </a:solidFill>
                          <a:effectLst/>
                          <a:latin typeface="Arial (Tekst)"/>
                        </a:rPr>
                        <a:t>Digitaliseringsstyrelsens Implementeringsoverblik.</a:t>
                      </a:r>
                      <a:endParaRPr lang="da-DK" sz="1000" b="0" cap="none" spc="0" dirty="0">
                        <a:ln>
                          <a:noFill/>
                        </a:ln>
                        <a:solidFill>
                          <a:schemeClr val="tx1"/>
                        </a:solidFill>
                        <a:effectLst/>
                        <a:latin typeface="Arial (Tekst)"/>
                      </a:endParaRPr>
                    </a:p>
                    <a:p>
                      <a:endParaRPr lang="da-DK" sz="1000" b="0" cap="none" spc="0" dirty="0">
                        <a:ln>
                          <a:noFill/>
                        </a:ln>
                        <a:solidFill>
                          <a:schemeClr val="tx1"/>
                        </a:solidFill>
                        <a:effectLst/>
                        <a:latin typeface="Arial (Tekst)"/>
                      </a:endParaRPr>
                    </a:p>
                    <a:p>
                      <a:r>
                        <a:rPr lang="da-DK" sz="1000" b="1" kern="1200" cap="none" spc="0" dirty="0">
                          <a:ln>
                            <a:noFill/>
                          </a:ln>
                          <a:solidFill>
                            <a:schemeClr val="tx1"/>
                          </a:solidFill>
                          <a:effectLst/>
                          <a:latin typeface="Arial (Tekst)"/>
                          <a:ea typeface="+mn-ea"/>
                          <a:cs typeface="+mn-cs"/>
                        </a:rPr>
                        <a:t>Etablering af lokal projekt governance - </a:t>
                      </a:r>
                      <a:r>
                        <a:rPr lang="da-DK" sz="1000" b="0" kern="1200" cap="none" spc="0" dirty="0">
                          <a:ln>
                            <a:noFill/>
                          </a:ln>
                          <a:solidFill>
                            <a:schemeClr val="tx1"/>
                          </a:solidFill>
                          <a:effectLst/>
                          <a:latin typeface="Arial (Tekst)"/>
                          <a:ea typeface="+mn-ea"/>
                          <a:cs typeface="+mn-cs"/>
                        </a:rPr>
                        <a:t>Det er op til den enkelte myndighed at beslutte scope for projektet, økonomiske rammer og den lokale projekt governance, der skal understøtte implementeringsopgaven og sikre, at myndighedens leverancer i implementerings-perioden færdiggøres rettidigt. </a:t>
                      </a:r>
                      <a:r>
                        <a:rPr lang="da-DK" sz="1000" b="0" cap="none" spc="0" dirty="0">
                          <a:ln>
                            <a:noFill/>
                          </a:ln>
                          <a:solidFill>
                            <a:schemeClr val="tx1"/>
                          </a:solidFill>
                          <a:effectLst/>
                          <a:latin typeface="Arial (Tekst)"/>
                        </a:rPr>
                        <a:t>Afhængig af implementeringsopgavens omfang og kompleksitet hos jer, kan det være relevant at etablere en implementeringsgruppe eller projektteam, nedsætte en styregruppe og udpege ansvarlige for de enkelte implementeringsområder. </a:t>
                      </a:r>
                    </a:p>
                    <a:p>
                      <a:endParaRPr lang="da-DK" sz="1000" b="0" cap="none" spc="0" dirty="0">
                        <a:ln>
                          <a:noFill/>
                        </a:ln>
                        <a:solidFill>
                          <a:schemeClr val="tx1"/>
                        </a:solidFill>
                        <a:effectLst/>
                        <a:latin typeface="Arial (Tekst)"/>
                      </a:endParaRPr>
                    </a:p>
                    <a:p>
                      <a:r>
                        <a:rPr lang="da-DK" sz="1000" b="1" cap="none" spc="0" dirty="0">
                          <a:ln>
                            <a:noFill/>
                          </a:ln>
                          <a:solidFill>
                            <a:schemeClr val="tx1"/>
                          </a:solidFill>
                          <a:effectLst/>
                          <a:latin typeface="Arial (Tekst)"/>
                        </a:rPr>
                        <a:t>Fremtidig governance for digital post - </a:t>
                      </a:r>
                      <a:r>
                        <a:rPr lang="da-DK" sz="1000" b="0" cap="none" spc="0" dirty="0">
                          <a:ln>
                            <a:noFill/>
                          </a:ln>
                          <a:solidFill>
                            <a:schemeClr val="tx1"/>
                          </a:solidFill>
                          <a:effectLst/>
                          <a:latin typeface="Arial (Tekst)"/>
                        </a:rPr>
                        <a:t>Derudover kan myndigheden med fordel tage stilling til fremtidig governance. Det bør som minimum kortlægges, </a:t>
                      </a:r>
                      <a:r>
                        <a:rPr lang="da-DK" sz="1000" dirty="0">
                          <a:latin typeface="Arial (Tekst)"/>
                        </a:rPr>
                        <a:t>hvem der ejer hvilke afsender- og modtagersystemer og kan træffe beslutninger ift. ændringer af disse. Ligesom det bør besluttes, hvordan der sikres involvering af systemejere i implementeringsopgaven. Det vil også være væsentligt at beslutte organisering ift. drift og vedligehold. Metoden RACI kan være anvendelig i den forbindelse.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1" cap="none" spc="0" dirty="0">
                        <a:ln>
                          <a:noFill/>
                        </a:ln>
                        <a:solidFill>
                          <a:schemeClr val="tx1"/>
                        </a:solidFill>
                        <a:effectLst/>
                        <a:latin typeface="Arial (Tek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cap="none" spc="0" dirty="0">
                        <a:ln>
                          <a:noFill/>
                        </a:ln>
                        <a:solidFill>
                          <a:schemeClr val="tx1"/>
                        </a:solidFill>
                        <a:effectLst/>
                        <a:latin typeface="Arial (Tekst)"/>
                      </a:endParaRPr>
                    </a:p>
                  </a:txBody>
                  <a:tcPr>
                    <a:lnL w="12700" cmpd="sng">
                      <a:noFill/>
                    </a:lnL>
                    <a:lnR w="12700" cmpd="sng">
                      <a:noFill/>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037998"/>
                  </a:ext>
                </a:extLst>
              </a:tr>
            </a:tbl>
          </a:graphicData>
        </a:graphic>
      </p:graphicFrame>
      <p:graphicFrame>
        <p:nvGraphicFramePr>
          <p:cNvPr id="28" name="Tabel 26">
            <a:extLst>
              <a:ext uri="{FF2B5EF4-FFF2-40B4-BE49-F238E27FC236}">
                <a16:creationId xmlns:a16="http://schemas.microsoft.com/office/drawing/2014/main" id="{E4F78708-3F16-41D3-9C8E-2D04611308FD}"/>
              </a:ext>
            </a:extLst>
          </p:cNvPr>
          <p:cNvGraphicFramePr>
            <a:graphicFrameLocks noGrp="1"/>
          </p:cNvGraphicFramePr>
          <p:nvPr>
            <p:extLst>
              <p:ext uri="{D42A27DB-BD31-4B8C-83A1-F6EECF244321}">
                <p14:modId xmlns:p14="http://schemas.microsoft.com/office/powerpoint/2010/main" val="4170202893"/>
              </p:ext>
            </p:extLst>
          </p:nvPr>
        </p:nvGraphicFramePr>
        <p:xfrm>
          <a:off x="6314455" y="4259991"/>
          <a:ext cx="5193280" cy="1143129"/>
        </p:xfrm>
        <a:graphic>
          <a:graphicData uri="http://schemas.openxmlformats.org/drawingml/2006/table">
            <a:tbl>
              <a:tblPr firstRow="1" bandRow="1">
                <a:tableStyleId>{5C22544A-7EE6-4342-B048-85BDC9FD1C3A}</a:tableStyleId>
              </a:tblPr>
              <a:tblGrid>
                <a:gridCol w="5193280">
                  <a:extLst>
                    <a:ext uri="{9D8B030D-6E8A-4147-A177-3AD203B41FA5}">
                      <a16:colId xmlns:a16="http://schemas.microsoft.com/office/drawing/2014/main" val="2062439059"/>
                    </a:ext>
                  </a:extLst>
                </a:gridCol>
              </a:tblGrid>
              <a:tr h="289689">
                <a:tc>
                  <a:txBody>
                    <a:bodyPr/>
                    <a:lstStyle/>
                    <a:p>
                      <a:pPr marL="0" indent="0">
                        <a:buFont typeface="Arial" panose="020B0604020202020204" pitchFamily="34" charset="0"/>
                        <a:buNone/>
                      </a:pPr>
                      <a:r>
                        <a:rPr lang="da-DK" sz="1200" b="1" cap="none" spc="0" dirty="0">
                          <a:ln>
                            <a:noFill/>
                          </a:ln>
                          <a:solidFill>
                            <a:schemeClr val="bg1"/>
                          </a:solidFill>
                          <a:effectLst/>
                        </a:rPr>
                        <a:t>Beslutninger</a:t>
                      </a: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44454058"/>
                  </a:ext>
                </a:extLst>
              </a:tr>
              <a:tr h="753192">
                <a:tc>
                  <a:txBody>
                    <a:bodyPr/>
                    <a:lstStyle/>
                    <a:p>
                      <a:pPr marL="171450" indent="-171450">
                        <a:buFont typeface="Arial" panose="020B0604020202020204" pitchFamily="34" charset="0"/>
                        <a:buChar char="•"/>
                      </a:pPr>
                      <a:r>
                        <a:rPr lang="da-DK" sz="1000" b="0" cap="none" spc="0" dirty="0">
                          <a:ln>
                            <a:noFill/>
                          </a:ln>
                          <a:solidFill>
                            <a:schemeClr val="bg1"/>
                          </a:solidFill>
                          <a:effectLst/>
                        </a:rPr>
                        <a:t>Udpegning af kontaktperson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b="0" cap="none" spc="0" dirty="0">
                          <a:ln>
                            <a:noFill/>
                          </a:ln>
                          <a:solidFill>
                            <a:schemeClr val="bg1"/>
                          </a:solidFill>
                          <a:effectLst/>
                        </a:rPr>
                        <a:t>Etablering af lokal projekt governance, herunder økonomiske rammer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b="0" cap="none" spc="0" dirty="0">
                          <a:ln>
                            <a:noFill/>
                          </a:ln>
                          <a:solidFill>
                            <a:schemeClr val="bg1"/>
                          </a:solidFill>
                          <a:effectLst/>
                        </a:rPr>
                        <a:t>Udpegning af systemejere for modtager- og afsendersystemer </a:t>
                      </a:r>
                      <a:endParaRPr lang="da-DK" sz="1000" b="0" cap="none" spc="0" dirty="0">
                        <a:ln>
                          <a:noFill/>
                        </a:ln>
                        <a:solidFill>
                          <a:srgbClr val="FFFF00"/>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b="0" cap="none" spc="0" dirty="0">
                          <a:ln>
                            <a:noFill/>
                          </a:ln>
                          <a:solidFill>
                            <a:schemeClr val="bg1"/>
                          </a:solidFill>
                          <a:effectLst/>
                        </a:rPr>
                        <a:t>Organisering mht. drift og vedligehold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b="0" cap="none" spc="0" dirty="0">
                          <a:ln>
                            <a:noFill/>
                          </a:ln>
                          <a:solidFill>
                            <a:schemeClr val="bg1"/>
                          </a:solidFill>
                          <a:effectLst/>
                        </a:rPr>
                        <a:t>Evt. stillingtagen til  fremtidig governance for digital post</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188037998"/>
                  </a:ext>
                </a:extLst>
              </a:tr>
            </a:tbl>
          </a:graphicData>
        </a:graphic>
      </p:graphicFrame>
      <p:graphicFrame>
        <p:nvGraphicFramePr>
          <p:cNvPr id="27" name="Tabel 26">
            <a:extLst>
              <a:ext uri="{FF2B5EF4-FFF2-40B4-BE49-F238E27FC236}">
                <a16:creationId xmlns:a16="http://schemas.microsoft.com/office/drawing/2014/main" id="{8E80BBE5-C6F8-410A-8924-5C2C6F869090}"/>
              </a:ext>
            </a:extLst>
          </p:cNvPr>
          <p:cNvGraphicFramePr>
            <a:graphicFrameLocks noGrp="1"/>
          </p:cNvGraphicFramePr>
          <p:nvPr>
            <p:extLst>
              <p:ext uri="{D42A27DB-BD31-4B8C-83A1-F6EECF244321}">
                <p14:modId xmlns:p14="http://schemas.microsoft.com/office/powerpoint/2010/main" val="647512488"/>
              </p:ext>
            </p:extLst>
          </p:nvPr>
        </p:nvGraphicFramePr>
        <p:xfrm>
          <a:off x="6293869" y="5569699"/>
          <a:ext cx="5193280" cy="588267"/>
        </p:xfrm>
        <a:graphic>
          <a:graphicData uri="http://schemas.openxmlformats.org/drawingml/2006/table">
            <a:tbl>
              <a:tblPr firstRow="1" bandRow="1">
                <a:tableStyleId>{5C22544A-7EE6-4342-B048-85BDC9FD1C3A}</a:tableStyleId>
              </a:tblPr>
              <a:tblGrid>
                <a:gridCol w="2596640">
                  <a:extLst>
                    <a:ext uri="{9D8B030D-6E8A-4147-A177-3AD203B41FA5}">
                      <a16:colId xmlns:a16="http://schemas.microsoft.com/office/drawing/2014/main" val="2062439059"/>
                    </a:ext>
                  </a:extLst>
                </a:gridCol>
                <a:gridCol w="2596640">
                  <a:extLst>
                    <a:ext uri="{9D8B030D-6E8A-4147-A177-3AD203B41FA5}">
                      <a16:colId xmlns:a16="http://schemas.microsoft.com/office/drawing/2014/main" val="821900373"/>
                    </a:ext>
                  </a:extLst>
                </a:gridCol>
              </a:tblGrid>
              <a:tr h="0">
                <a:tc>
                  <a:txBody>
                    <a:bodyPr/>
                    <a:lstStyle/>
                    <a:p>
                      <a:r>
                        <a:rPr lang="da-DK" sz="1200" b="1" u="none" cap="none" spc="0" dirty="0">
                          <a:ln>
                            <a:noFill/>
                          </a:ln>
                          <a:solidFill>
                            <a:schemeClr val="tx1"/>
                          </a:solidFill>
                          <a:effectLst/>
                        </a:rPr>
                        <a:t>Opgavepakke med beslutning</a:t>
                      </a:r>
                    </a:p>
                  </a:txBody>
                  <a:tcPr>
                    <a:lnL w="12700" cmpd="sng">
                      <a:noFill/>
                    </a:lnL>
                    <a:lnR w="12700" cap="flat" cmpd="sng" algn="ctr">
                      <a:solidFill>
                        <a:schemeClr val="tx2"/>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200" b="1" u="none" cap="none" spc="0" dirty="0">
                          <a:ln>
                            <a:noFill/>
                          </a:ln>
                          <a:solidFill>
                            <a:schemeClr val="tx1"/>
                          </a:solidFill>
                          <a:effectLst/>
                        </a:rPr>
                        <a:t>Øvrige afhængigheder</a:t>
                      </a:r>
                    </a:p>
                  </a:txBody>
                  <a:tcPr>
                    <a:lnL w="12700" cap="flat" cmpd="sng" algn="ctr">
                      <a:solidFill>
                        <a:schemeClr val="tx2"/>
                      </a:solid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685668"/>
                  </a:ext>
                </a:extLst>
              </a:tr>
              <a:tr h="313947">
                <a:tc>
                  <a:txBody>
                    <a:bodyPr/>
                    <a:lstStyle/>
                    <a:p>
                      <a:r>
                        <a:rPr lang="da-DK" sz="1000" b="0" i="0" u="none" cap="none" spc="0" dirty="0">
                          <a:ln>
                            <a:noFill/>
                          </a:ln>
                          <a:solidFill>
                            <a:schemeClr val="tx1"/>
                          </a:solidFill>
                          <a:effectLst/>
                        </a:rPr>
                        <a:t>Opgavepakke 1 – Implementeringsopstart</a:t>
                      </a:r>
                    </a:p>
                  </a:txBody>
                  <a:tcPr>
                    <a:lnL w="12700" cmpd="sng">
                      <a:noFill/>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0" cap="none" spc="0" dirty="0">
                          <a:ln>
                            <a:noFill/>
                          </a:ln>
                          <a:solidFill>
                            <a:schemeClr val="tx1"/>
                          </a:solidFill>
                          <a:effectLst/>
                        </a:rPr>
                        <a:t>Opgavepakke 0 – Kommunikation</a:t>
                      </a:r>
                    </a:p>
                  </a:txBody>
                  <a:tcPr>
                    <a:lnL w="12700" cap="flat" cmpd="sng" algn="ctr">
                      <a:solidFill>
                        <a:schemeClr val="tx2"/>
                      </a:solidFill>
                      <a:prstDash val="solid"/>
                      <a:round/>
                      <a:headEnd type="none" w="med" len="med"/>
                      <a:tailEnd type="none" w="med" len="med"/>
                    </a:lnL>
                    <a:lnR w="12700" cmpd="sng">
                      <a:noFill/>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037998"/>
                  </a:ext>
                </a:extLst>
              </a:tr>
            </a:tbl>
          </a:graphicData>
        </a:graphic>
      </p:graphicFrame>
      <p:sp>
        <p:nvSpPr>
          <p:cNvPr id="14" name="Tekstfelt 13">
            <a:extLst>
              <a:ext uri="{FF2B5EF4-FFF2-40B4-BE49-F238E27FC236}">
                <a16:creationId xmlns:a16="http://schemas.microsoft.com/office/drawing/2014/main" id="{842607C8-8DEE-42C6-A6D4-81E90CDBDAFA}"/>
              </a:ext>
            </a:extLst>
          </p:cNvPr>
          <p:cNvSpPr txBox="1"/>
          <p:nvPr/>
        </p:nvSpPr>
        <p:spPr>
          <a:xfrm>
            <a:off x="6611190" y="1847131"/>
            <a:ext cx="4887841" cy="216024"/>
          </a:xfrm>
          <a:prstGeom prst="rect">
            <a:avLst/>
          </a:prstGeom>
          <a:noFill/>
        </p:spPr>
        <p:txBody>
          <a:bodyPr wrap="square" lIns="0" tIns="0" rIns="0" bIns="0" rtlCol="0">
            <a:noAutofit/>
          </a:bodyPr>
          <a:lstStyle/>
          <a:p>
            <a:pPr>
              <a:lnSpc>
                <a:spcPct val="100000"/>
              </a:lnSpc>
              <a:spcBef>
                <a:spcPts val="1100"/>
              </a:spcBef>
            </a:pPr>
            <a:r>
              <a:rPr lang="da-DK" sz="1000" dirty="0"/>
              <a:t>Hvem skal være kontaktperson? </a:t>
            </a:r>
          </a:p>
        </p:txBody>
      </p:sp>
      <p:sp>
        <p:nvSpPr>
          <p:cNvPr id="18" name="Tekstfelt 17">
            <a:extLst>
              <a:ext uri="{FF2B5EF4-FFF2-40B4-BE49-F238E27FC236}">
                <a16:creationId xmlns:a16="http://schemas.microsoft.com/office/drawing/2014/main" id="{5566E524-8080-490C-ABEE-D1C78D1A1EAE}"/>
              </a:ext>
            </a:extLst>
          </p:cNvPr>
          <p:cNvSpPr txBox="1"/>
          <p:nvPr/>
        </p:nvSpPr>
        <p:spPr>
          <a:xfrm>
            <a:off x="6614268" y="2126268"/>
            <a:ext cx="4887841" cy="216024"/>
          </a:xfrm>
          <a:prstGeom prst="rect">
            <a:avLst/>
          </a:prstGeom>
          <a:noFill/>
        </p:spPr>
        <p:txBody>
          <a:bodyPr wrap="square" lIns="0" tIns="0" rIns="0" bIns="0" rtlCol="0">
            <a:noAutofit/>
          </a:bodyPr>
          <a:lstStyle/>
          <a:p>
            <a:pPr>
              <a:lnSpc>
                <a:spcPct val="100000"/>
              </a:lnSpc>
              <a:spcBef>
                <a:spcPts val="1100"/>
              </a:spcBef>
            </a:pPr>
            <a:r>
              <a:rPr lang="da-DK" sz="1000" dirty="0"/>
              <a:t>Hvor er mandat ift. økonomiske beslutninger vedr. tilpasning af afsender- og modtagersystemer forankret i organisationen?</a:t>
            </a:r>
            <a:r>
              <a:rPr lang="da-DK" sz="1000" dirty="0">
                <a:solidFill>
                  <a:srgbClr val="FF0000"/>
                </a:solidFill>
              </a:rPr>
              <a:t> </a:t>
            </a:r>
          </a:p>
        </p:txBody>
      </p:sp>
      <p:sp>
        <p:nvSpPr>
          <p:cNvPr id="21" name="Tekstfelt 20">
            <a:extLst>
              <a:ext uri="{FF2B5EF4-FFF2-40B4-BE49-F238E27FC236}">
                <a16:creationId xmlns:a16="http://schemas.microsoft.com/office/drawing/2014/main" id="{6679D842-7FAB-4836-B8BC-9BA980642AD0}"/>
              </a:ext>
            </a:extLst>
          </p:cNvPr>
          <p:cNvSpPr txBox="1"/>
          <p:nvPr/>
        </p:nvSpPr>
        <p:spPr>
          <a:xfrm>
            <a:off x="6611190" y="2553927"/>
            <a:ext cx="5040000" cy="216024"/>
          </a:xfrm>
          <a:prstGeom prst="rect">
            <a:avLst/>
          </a:prstGeom>
          <a:noFill/>
        </p:spPr>
        <p:txBody>
          <a:bodyPr wrap="square" lIns="0" tIns="0" rIns="0" bIns="0" rtlCol="0">
            <a:noAutofit/>
          </a:bodyPr>
          <a:lstStyle/>
          <a:p>
            <a:pPr>
              <a:lnSpc>
                <a:spcPct val="100000"/>
              </a:lnSpc>
              <a:spcBef>
                <a:spcPts val="1100"/>
              </a:spcBef>
            </a:pPr>
            <a:r>
              <a:rPr lang="da-DK" sz="1000" dirty="0"/>
              <a:t>Hvilken projektorganisering er relevant hos jer (projektgruppe, styregruppe, mv.)?</a:t>
            </a:r>
          </a:p>
        </p:txBody>
      </p:sp>
      <p:sp>
        <p:nvSpPr>
          <p:cNvPr id="24" name="Tekstfelt 23">
            <a:extLst>
              <a:ext uri="{FF2B5EF4-FFF2-40B4-BE49-F238E27FC236}">
                <a16:creationId xmlns:a16="http://schemas.microsoft.com/office/drawing/2014/main" id="{42BF9542-7BB0-44C2-9091-B745DC98F285}"/>
              </a:ext>
            </a:extLst>
          </p:cNvPr>
          <p:cNvSpPr txBox="1"/>
          <p:nvPr/>
        </p:nvSpPr>
        <p:spPr>
          <a:xfrm>
            <a:off x="6611190" y="2873989"/>
            <a:ext cx="4887841" cy="216024"/>
          </a:xfrm>
          <a:prstGeom prst="rect">
            <a:avLst/>
          </a:prstGeom>
          <a:noFill/>
        </p:spPr>
        <p:txBody>
          <a:bodyPr wrap="square" lIns="0" tIns="0" rIns="0" bIns="0" rtlCol="0">
            <a:noAutofit/>
          </a:bodyPr>
          <a:lstStyle/>
          <a:p>
            <a:pPr>
              <a:lnSpc>
                <a:spcPct val="100000"/>
              </a:lnSpc>
              <a:spcBef>
                <a:spcPts val="1100"/>
              </a:spcBef>
            </a:pPr>
            <a:r>
              <a:rPr lang="da-DK" sz="1000" dirty="0"/>
              <a:t>Hvilke kompetencer er relevante for implementeringsopgaven? Har I dem?</a:t>
            </a:r>
          </a:p>
          <a:p>
            <a:pPr>
              <a:lnSpc>
                <a:spcPct val="100000"/>
              </a:lnSpc>
              <a:spcBef>
                <a:spcPts val="1100"/>
              </a:spcBef>
            </a:pPr>
            <a:endParaRPr lang="da-DK" sz="1000" dirty="0"/>
          </a:p>
        </p:txBody>
      </p:sp>
      <p:sp>
        <p:nvSpPr>
          <p:cNvPr id="30" name="Tekstfelt 29">
            <a:extLst>
              <a:ext uri="{FF2B5EF4-FFF2-40B4-BE49-F238E27FC236}">
                <a16:creationId xmlns:a16="http://schemas.microsoft.com/office/drawing/2014/main" id="{3CEACDA8-3518-40B9-9A2F-92D7F89FDA36}"/>
              </a:ext>
            </a:extLst>
          </p:cNvPr>
          <p:cNvSpPr txBox="1"/>
          <p:nvPr/>
        </p:nvSpPr>
        <p:spPr>
          <a:xfrm>
            <a:off x="6611190" y="3156839"/>
            <a:ext cx="4887841" cy="216024"/>
          </a:xfrm>
          <a:prstGeom prst="rect">
            <a:avLst/>
          </a:prstGeom>
          <a:noFill/>
        </p:spPr>
        <p:txBody>
          <a:bodyPr wrap="square" lIns="0" tIns="0" rIns="0" bIns="0" rtlCol="0">
            <a:noAutofit/>
          </a:bodyPr>
          <a:lstStyle/>
          <a:p>
            <a:pPr>
              <a:lnSpc>
                <a:spcPct val="100000"/>
              </a:lnSpc>
              <a:spcBef>
                <a:spcPts val="1100"/>
              </a:spcBef>
            </a:pPr>
            <a:r>
              <a:rPr lang="da-DK" sz="1000" dirty="0"/>
              <a:t>Foruden kontaktpersonen, hvem skal have adgang til opgavestyringsværktøjet og med hvilket formål?</a:t>
            </a:r>
          </a:p>
        </p:txBody>
      </p:sp>
      <p:sp>
        <p:nvSpPr>
          <p:cNvPr id="32" name="Tekstfelt 31">
            <a:extLst>
              <a:ext uri="{FF2B5EF4-FFF2-40B4-BE49-F238E27FC236}">
                <a16:creationId xmlns:a16="http://schemas.microsoft.com/office/drawing/2014/main" id="{0D92B79C-64AD-4166-8755-275748284512}"/>
              </a:ext>
            </a:extLst>
          </p:cNvPr>
          <p:cNvSpPr txBox="1"/>
          <p:nvPr/>
        </p:nvSpPr>
        <p:spPr>
          <a:xfrm>
            <a:off x="6611190" y="3523301"/>
            <a:ext cx="4887841" cy="216024"/>
          </a:xfrm>
          <a:prstGeom prst="rect">
            <a:avLst/>
          </a:prstGeom>
          <a:noFill/>
        </p:spPr>
        <p:txBody>
          <a:bodyPr wrap="square" lIns="0" tIns="0" rIns="0" bIns="0" rtlCol="0">
            <a:noAutofit/>
          </a:bodyPr>
          <a:lstStyle/>
          <a:p>
            <a:pPr>
              <a:lnSpc>
                <a:spcPct val="100000"/>
              </a:lnSpc>
              <a:spcBef>
                <a:spcPts val="1100"/>
              </a:spcBef>
            </a:pPr>
            <a:r>
              <a:rPr lang="da-DK" sz="1000" dirty="0"/>
              <a:t>Hvem har ansvar for hvilke modtager-/afsendersystemer i implementeringsperioden og fremadrettet?</a:t>
            </a:r>
          </a:p>
        </p:txBody>
      </p:sp>
      <p:graphicFrame>
        <p:nvGraphicFramePr>
          <p:cNvPr id="35" name="Tabel 26">
            <a:extLst>
              <a:ext uri="{FF2B5EF4-FFF2-40B4-BE49-F238E27FC236}">
                <a16:creationId xmlns:a16="http://schemas.microsoft.com/office/drawing/2014/main" id="{5C4FAFEF-A939-46D5-A18A-5E63856E2D62}"/>
              </a:ext>
            </a:extLst>
          </p:cNvPr>
          <p:cNvGraphicFramePr>
            <a:graphicFrameLocks noGrp="1"/>
          </p:cNvGraphicFramePr>
          <p:nvPr>
            <p:extLst>
              <p:ext uri="{D42A27DB-BD31-4B8C-83A1-F6EECF244321}">
                <p14:modId xmlns:p14="http://schemas.microsoft.com/office/powerpoint/2010/main" val="655118913"/>
              </p:ext>
            </p:extLst>
          </p:nvPr>
        </p:nvGraphicFramePr>
        <p:xfrm>
          <a:off x="6314455" y="1430584"/>
          <a:ext cx="5193280" cy="274320"/>
        </p:xfrm>
        <a:graphic>
          <a:graphicData uri="http://schemas.openxmlformats.org/drawingml/2006/table">
            <a:tbl>
              <a:tblPr firstRow="1" bandRow="1">
                <a:tableStyleId>{5C22544A-7EE6-4342-B048-85BDC9FD1C3A}</a:tableStyleId>
              </a:tblPr>
              <a:tblGrid>
                <a:gridCol w="5193280">
                  <a:extLst>
                    <a:ext uri="{9D8B030D-6E8A-4147-A177-3AD203B41FA5}">
                      <a16:colId xmlns:a16="http://schemas.microsoft.com/office/drawing/2014/main" val="2062439059"/>
                    </a:ext>
                  </a:extLst>
                </a:gridCol>
              </a:tblGrid>
              <a:tr h="244800">
                <a:tc>
                  <a:txBody>
                    <a:bodyPr/>
                    <a:lstStyle/>
                    <a:p>
                      <a:r>
                        <a:rPr lang="da-DK" sz="1200" b="1" cap="none" spc="0" dirty="0">
                          <a:ln>
                            <a:noFill/>
                          </a:ln>
                          <a:solidFill>
                            <a:schemeClr val="tx1"/>
                          </a:solidFill>
                          <a:effectLst/>
                        </a:rPr>
                        <a:t>Refleksionsspørgsmål</a:t>
                      </a:r>
                      <a:endParaRPr lang="da-DK" sz="1000" b="1" cap="none" spc="0" dirty="0">
                        <a:ln>
                          <a:noFill/>
                        </a:ln>
                        <a:solidFill>
                          <a:schemeClr val="tx1"/>
                        </a:solidFill>
                        <a:effectLst/>
                      </a:endParaRP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685668"/>
                  </a:ext>
                </a:extLst>
              </a:tr>
            </a:tbl>
          </a:graphicData>
        </a:graphic>
      </p:graphicFrame>
      <p:sp>
        <p:nvSpPr>
          <p:cNvPr id="33" name="Ellipse 32">
            <a:extLst>
              <a:ext uri="{FF2B5EF4-FFF2-40B4-BE49-F238E27FC236}">
                <a16:creationId xmlns:a16="http://schemas.microsoft.com/office/drawing/2014/main" id="{49BA2CB0-8778-43FE-83D3-993E181763CE}"/>
              </a:ext>
            </a:extLst>
          </p:cNvPr>
          <p:cNvSpPr/>
          <p:nvPr/>
        </p:nvSpPr>
        <p:spPr bwMode="auto">
          <a:xfrm>
            <a:off x="6314455" y="2522397"/>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4" name="Ellipse 33">
            <a:extLst>
              <a:ext uri="{FF2B5EF4-FFF2-40B4-BE49-F238E27FC236}">
                <a16:creationId xmlns:a16="http://schemas.microsoft.com/office/drawing/2014/main" id="{828226FA-37BB-4411-9664-18505EFEA874}"/>
              </a:ext>
            </a:extLst>
          </p:cNvPr>
          <p:cNvSpPr/>
          <p:nvPr/>
        </p:nvSpPr>
        <p:spPr bwMode="auto">
          <a:xfrm>
            <a:off x="6309469" y="3533154"/>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6" name="Ellipse 35">
            <a:extLst>
              <a:ext uri="{FF2B5EF4-FFF2-40B4-BE49-F238E27FC236}">
                <a16:creationId xmlns:a16="http://schemas.microsoft.com/office/drawing/2014/main" id="{351BC5C0-276B-4840-A5ED-A0DC2CC43FFC}"/>
              </a:ext>
            </a:extLst>
          </p:cNvPr>
          <p:cNvSpPr/>
          <p:nvPr/>
        </p:nvSpPr>
        <p:spPr bwMode="auto">
          <a:xfrm>
            <a:off x="6309469" y="3160011"/>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7" name="Ellipse 36">
            <a:extLst>
              <a:ext uri="{FF2B5EF4-FFF2-40B4-BE49-F238E27FC236}">
                <a16:creationId xmlns:a16="http://schemas.microsoft.com/office/drawing/2014/main" id="{791D8404-2836-4B9E-B3CD-C4522B749ACA}"/>
              </a:ext>
            </a:extLst>
          </p:cNvPr>
          <p:cNvSpPr/>
          <p:nvPr/>
        </p:nvSpPr>
        <p:spPr bwMode="auto">
          <a:xfrm>
            <a:off x="6309469" y="2841204"/>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8" name="Ellipse 37">
            <a:extLst>
              <a:ext uri="{FF2B5EF4-FFF2-40B4-BE49-F238E27FC236}">
                <a16:creationId xmlns:a16="http://schemas.microsoft.com/office/drawing/2014/main" id="{7CA98289-48C0-416B-9651-3B92EC819394}"/>
              </a:ext>
            </a:extLst>
          </p:cNvPr>
          <p:cNvSpPr/>
          <p:nvPr/>
        </p:nvSpPr>
        <p:spPr bwMode="auto">
          <a:xfrm>
            <a:off x="6315640" y="2165153"/>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9" name="Ellipse 38">
            <a:extLst>
              <a:ext uri="{FF2B5EF4-FFF2-40B4-BE49-F238E27FC236}">
                <a16:creationId xmlns:a16="http://schemas.microsoft.com/office/drawing/2014/main" id="{22ECC237-5D07-4EE4-8F65-3ECC849339F3}"/>
              </a:ext>
            </a:extLst>
          </p:cNvPr>
          <p:cNvSpPr/>
          <p:nvPr/>
        </p:nvSpPr>
        <p:spPr bwMode="auto">
          <a:xfrm>
            <a:off x="6314455" y="1823500"/>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22" name="Rektangel 21">
            <a:extLst>
              <a:ext uri="{FF2B5EF4-FFF2-40B4-BE49-F238E27FC236}">
                <a16:creationId xmlns:a16="http://schemas.microsoft.com/office/drawing/2014/main" id="{21FE2D24-C2B7-4F92-BCEB-00918080FC27}"/>
              </a:ext>
            </a:extLst>
          </p:cNvPr>
          <p:cNvSpPr/>
          <p:nvPr/>
        </p:nvSpPr>
        <p:spPr bwMode="auto">
          <a:xfrm>
            <a:off x="619433" y="6341806"/>
            <a:ext cx="200374" cy="353284"/>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44" name="Tekstfelt 43">
            <a:extLst>
              <a:ext uri="{FF2B5EF4-FFF2-40B4-BE49-F238E27FC236}">
                <a16:creationId xmlns:a16="http://schemas.microsoft.com/office/drawing/2014/main" id="{3563CAE5-E2D1-476A-BBB7-5EC2CD21F527}"/>
              </a:ext>
            </a:extLst>
          </p:cNvPr>
          <p:cNvSpPr txBox="1"/>
          <p:nvPr/>
        </p:nvSpPr>
        <p:spPr>
          <a:xfrm>
            <a:off x="6619893" y="3910083"/>
            <a:ext cx="4896000" cy="216024"/>
          </a:xfrm>
          <a:prstGeom prst="rect">
            <a:avLst/>
          </a:prstGeom>
          <a:noFill/>
        </p:spPr>
        <p:txBody>
          <a:bodyPr wrap="square" lIns="0" tIns="0" rIns="0" bIns="0" rtlCol="0">
            <a:noAutofit/>
          </a:bodyPr>
          <a:lstStyle/>
          <a:p>
            <a:pPr>
              <a:lnSpc>
                <a:spcPct val="100000"/>
              </a:lnSpc>
              <a:spcBef>
                <a:spcPts val="1100"/>
              </a:spcBef>
            </a:pPr>
            <a:r>
              <a:rPr lang="da-DK" sz="1000" dirty="0"/>
              <a:t>Hvordan vil I håndtere den interne kommunikation om </a:t>
            </a:r>
            <a:r>
              <a:rPr lang="da-DK" sz="1000" dirty="0" err="1"/>
              <a:t>NgDP</a:t>
            </a:r>
            <a:r>
              <a:rPr lang="da-DK" sz="1000" dirty="0"/>
              <a:t>-implementeringsprojektet? </a:t>
            </a:r>
          </a:p>
        </p:txBody>
      </p:sp>
      <p:sp>
        <p:nvSpPr>
          <p:cNvPr id="45" name="Ellipse 44">
            <a:extLst>
              <a:ext uri="{FF2B5EF4-FFF2-40B4-BE49-F238E27FC236}">
                <a16:creationId xmlns:a16="http://schemas.microsoft.com/office/drawing/2014/main" id="{FBF258D6-C6C1-4979-A2AD-F727F48EFF97}"/>
              </a:ext>
            </a:extLst>
          </p:cNvPr>
          <p:cNvSpPr/>
          <p:nvPr/>
        </p:nvSpPr>
        <p:spPr bwMode="auto">
          <a:xfrm>
            <a:off x="6318173" y="3899616"/>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Tree>
    <p:extLst>
      <p:ext uri="{BB962C8B-B14F-4D97-AF65-F5344CB8AC3E}">
        <p14:creationId xmlns:p14="http://schemas.microsoft.com/office/powerpoint/2010/main" val="301012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ktangel 39">
            <a:extLst>
              <a:ext uri="{FF2B5EF4-FFF2-40B4-BE49-F238E27FC236}">
                <a16:creationId xmlns:a16="http://schemas.microsoft.com/office/drawing/2014/main" id="{2FE219A6-AA9C-4B2E-94EE-CA223BF98AC6}"/>
              </a:ext>
            </a:extLst>
          </p:cNvPr>
          <p:cNvSpPr/>
          <p:nvPr/>
        </p:nvSpPr>
        <p:spPr bwMode="auto">
          <a:xfrm>
            <a:off x="9311148" y="6062014"/>
            <a:ext cx="2517058" cy="463323"/>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2" name="Titel 1">
            <a:extLst>
              <a:ext uri="{FF2B5EF4-FFF2-40B4-BE49-F238E27FC236}">
                <a16:creationId xmlns:a16="http://schemas.microsoft.com/office/drawing/2014/main" id="{8511262D-576D-4E49-995A-C2E6485902E5}"/>
              </a:ext>
            </a:extLst>
          </p:cNvPr>
          <p:cNvSpPr>
            <a:spLocks noGrp="1"/>
          </p:cNvSpPr>
          <p:nvPr>
            <p:ph type="title"/>
          </p:nvPr>
        </p:nvSpPr>
        <p:spPr/>
        <p:txBody>
          <a:bodyPr/>
          <a:lstStyle/>
          <a:p>
            <a:r>
              <a:rPr lang="da-DK" dirty="0"/>
              <a:t>Emne 2: Ambitioner og scope for arbejdet med det nye meddelelsesformat MeMo</a:t>
            </a:r>
          </a:p>
        </p:txBody>
      </p:sp>
      <p:graphicFrame>
        <p:nvGraphicFramePr>
          <p:cNvPr id="26" name="Tabel 26">
            <a:extLst>
              <a:ext uri="{FF2B5EF4-FFF2-40B4-BE49-F238E27FC236}">
                <a16:creationId xmlns:a16="http://schemas.microsoft.com/office/drawing/2014/main" id="{52D3866F-5086-4A9F-A466-711F3D53FA8E}"/>
              </a:ext>
            </a:extLst>
          </p:cNvPr>
          <p:cNvGraphicFramePr>
            <a:graphicFrameLocks noGrp="1"/>
          </p:cNvGraphicFramePr>
          <p:nvPr>
            <p:extLst>
              <p:ext uri="{D42A27DB-BD31-4B8C-83A1-F6EECF244321}">
                <p14:modId xmlns:p14="http://schemas.microsoft.com/office/powerpoint/2010/main" val="1812266255"/>
              </p:ext>
            </p:extLst>
          </p:nvPr>
        </p:nvGraphicFramePr>
        <p:xfrm>
          <a:off x="704851" y="1436112"/>
          <a:ext cx="5193280" cy="5242560"/>
        </p:xfrm>
        <a:graphic>
          <a:graphicData uri="http://schemas.openxmlformats.org/drawingml/2006/table">
            <a:tbl>
              <a:tblPr firstRow="1" bandRow="1">
                <a:tableStyleId>{5C22544A-7EE6-4342-B048-85BDC9FD1C3A}</a:tableStyleId>
              </a:tblPr>
              <a:tblGrid>
                <a:gridCol w="5193280">
                  <a:extLst>
                    <a:ext uri="{9D8B030D-6E8A-4147-A177-3AD203B41FA5}">
                      <a16:colId xmlns:a16="http://schemas.microsoft.com/office/drawing/2014/main" val="2062439059"/>
                    </a:ext>
                  </a:extLst>
                </a:gridCol>
              </a:tblGrid>
              <a:tr h="0">
                <a:tc>
                  <a:txBody>
                    <a:bodyPr/>
                    <a:lstStyle/>
                    <a:p>
                      <a:r>
                        <a:rPr lang="da-DK" sz="1200" b="1" cap="none" spc="0" dirty="0">
                          <a:ln>
                            <a:noFill/>
                          </a:ln>
                          <a:solidFill>
                            <a:schemeClr val="tx1"/>
                          </a:solidFill>
                          <a:effectLst/>
                        </a:rPr>
                        <a:t>Baggrund</a:t>
                      </a: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685668"/>
                  </a:ext>
                </a:extLst>
              </a:tr>
              <a:tr h="2025678">
                <a:tc>
                  <a:txBody>
                    <a:bodyPr/>
                    <a:lstStyle/>
                    <a:p>
                      <a:r>
                        <a:rPr lang="da-DK" sz="1000" b="0" cap="none" spc="0" dirty="0">
                          <a:ln>
                            <a:noFill/>
                          </a:ln>
                          <a:solidFill>
                            <a:schemeClr val="tx1"/>
                          </a:solidFill>
                          <a:effectLst/>
                        </a:rPr>
                        <a:t>Digital Post-løsningen kommer med en række muligheder for øge kvaliteten i sagsbehandling og reducere omkostninger, men mulighederne kræver en indsats af den enkelte myndighed. I den forbindelse skal myndigheden beslutte ambitionsniveau, scope og strategi for ibrugtagning af den nye løsning og de nye funktioner, herunder særligt det nye meddelelsesformat, MeMo. Se bilag 1 i slutningen af præsentationen, der illustrerer ambitionsniveauer ift. MeMo.</a:t>
                      </a:r>
                    </a:p>
                    <a:p>
                      <a:endParaRPr lang="da-DK" sz="1000" b="0" cap="none" spc="0" dirty="0">
                        <a:ln>
                          <a:noFill/>
                        </a:ln>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000" b="1" cap="none" spc="0" dirty="0">
                          <a:ln>
                            <a:noFill/>
                          </a:ln>
                          <a:solidFill>
                            <a:schemeClr val="tx1"/>
                          </a:solidFill>
                          <a:effectLst/>
                        </a:rPr>
                        <a:t>Hvad er MeMo? </a:t>
                      </a:r>
                      <a:r>
                        <a:rPr lang="da-DK" sz="1000" b="0" cap="none" spc="0" dirty="0">
                          <a:ln>
                            <a:noFill/>
                          </a:ln>
                          <a:solidFill>
                            <a:schemeClr val="tx1"/>
                          </a:solidFill>
                          <a:effectLst/>
                        </a:rPr>
                        <a:t>MeMo er en ny måde at pakke posten ind på og giver mulighed for at fremhæve den vigtigste information for modtageren med opmærkninger, fx tidsfrister, indkaldelser og links. Myndigheden skal kunne modtage post i MeMo ved go-live, mens afsendersystemer skal understøtte MeMo senest to år efter go live. Læs mere om MeMo </a:t>
                      </a:r>
                      <a:r>
                        <a:rPr lang="da-DK" sz="1000" b="0" cap="none" spc="0" dirty="0">
                          <a:ln>
                            <a:noFill/>
                          </a:ln>
                          <a:solidFill>
                            <a:schemeClr val="tx1"/>
                          </a:solidFill>
                          <a:effectLst/>
                          <a:hlinkClick r:id="rId3"/>
                        </a:rPr>
                        <a:t>her</a:t>
                      </a:r>
                      <a:r>
                        <a:rPr lang="da-DK" sz="1000" b="0" cap="none" spc="0" dirty="0">
                          <a:ln>
                            <a:noFill/>
                          </a:ln>
                          <a:solidFill>
                            <a:schemeClr val="tx1"/>
                          </a:solidFill>
                          <a:effectLst/>
                        </a:rPr>
                        <a:t>, i opgavepakke 0 og 2 samt i bilag 3 og 4.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000" b="0" cap="none" spc="0" dirty="0">
                        <a:ln>
                          <a:noFill/>
                        </a:ln>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000" b="1" cap="none" spc="0" dirty="0">
                          <a:ln>
                            <a:noFill/>
                          </a:ln>
                          <a:solidFill>
                            <a:schemeClr val="tx1"/>
                          </a:solidFill>
                          <a:effectLst/>
                        </a:rPr>
                        <a:t>Hvad kan MeMo bruges til? </a:t>
                      </a:r>
                      <a:r>
                        <a:rPr lang="da-DK" sz="1000" b="0" cap="none" spc="0" dirty="0">
                          <a:ln>
                            <a:noFill/>
                          </a:ln>
                          <a:solidFill>
                            <a:schemeClr val="tx1"/>
                          </a:solidFill>
                          <a:effectLst/>
                        </a:rPr>
                        <a:t>Det er Digitaliseringsstyrelsens klare anbefaling, at myndighederne kommer i gang med MeMo, idet mange gevinster ved den nye Digital Post-løsning høstes 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b="0" cap="none" spc="0" dirty="0">
                          <a:ln>
                            <a:noFill/>
                          </a:ln>
                          <a:solidFill>
                            <a:schemeClr val="tx1"/>
                          </a:solidFill>
                          <a:effectLst/>
                        </a:rPr>
                        <a:t>Som afsender </a:t>
                      </a:r>
                      <a:r>
                        <a:rPr lang="da-DK" sz="1000" b="0" cap="none" spc="0" baseline="0" dirty="0">
                          <a:ln>
                            <a:noFill/>
                          </a:ln>
                          <a:solidFill>
                            <a:schemeClr val="tx1"/>
                          </a:solidFill>
                          <a:effectLst/>
                        </a:rPr>
                        <a:t>bidrager opmærkninger til at borgere og virksomheder nemmere kan reagere på vigtige deadlines eller aftaler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b="0" cap="none" spc="0" baseline="0" dirty="0">
                          <a:ln>
                            <a:noFill/>
                          </a:ln>
                          <a:solidFill>
                            <a:schemeClr val="tx1"/>
                          </a:solidFill>
                          <a:effectLst/>
                        </a:rPr>
                        <a:t>Som modtager bidrager opmærkninger til at </a:t>
                      </a:r>
                      <a:r>
                        <a:rPr lang="da-DK" sz="1000" b="0" cap="none" spc="0" dirty="0">
                          <a:ln>
                            <a:noFill/>
                          </a:ln>
                          <a:solidFill>
                            <a:schemeClr val="tx1"/>
                          </a:solidFill>
                          <a:effectLst/>
                        </a:rPr>
                        <a:t>posten håndteres mere effektivt og sikkert, fx med automatisk journalisering og fordeling og bedre overblik og statistik. </a:t>
                      </a:r>
                    </a:p>
                    <a:p>
                      <a:pPr marL="171450" indent="-171450">
                        <a:buFont typeface="Arial" panose="020B0604020202020204" pitchFamily="34" charset="0"/>
                        <a:buChar char="•"/>
                      </a:pPr>
                      <a:endParaRPr lang="da-DK" sz="1000" b="0" cap="none" spc="0" baseline="0" dirty="0">
                        <a:ln>
                          <a:noFill/>
                        </a:ln>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000" b="1" cap="none" spc="0" dirty="0">
                          <a:ln>
                            <a:noFill/>
                          </a:ln>
                          <a:solidFill>
                            <a:schemeClr val="tx1"/>
                          </a:solidFill>
                          <a:effectLst/>
                        </a:rPr>
                        <a:t>Hvordan kommer vi i gang?</a:t>
                      </a:r>
                      <a:r>
                        <a:rPr lang="da-DK" sz="1000" b="0" cap="none" spc="0" dirty="0">
                          <a:ln>
                            <a:noFill/>
                          </a:ln>
                          <a:solidFill>
                            <a:schemeClr val="tx1"/>
                          </a:solidFill>
                          <a:effectLst/>
                        </a:rPr>
                        <a:t> I opgavepakke 2 præsenteres et konkret forslag til fremgangsmåde for arbejdet med </a:t>
                      </a:r>
                      <a:r>
                        <a:rPr lang="da-DK" sz="1000" b="0" cap="none" spc="0" dirty="0" err="1">
                          <a:ln>
                            <a:noFill/>
                          </a:ln>
                          <a:solidFill>
                            <a:schemeClr val="tx1"/>
                          </a:solidFill>
                          <a:effectLst/>
                        </a:rPr>
                        <a:t>MeMo</a:t>
                      </a:r>
                      <a:r>
                        <a:rPr lang="da-DK" sz="1000" b="0" cap="none" spc="0" dirty="0">
                          <a:ln>
                            <a:noFill/>
                          </a:ln>
                          <a:solidFill>
                            <a:schemeClr val="tx1"/>
                          </a:solidFill>
                          <a:effectLst/>
                        </a:rPr>
                        <a:t>. Det indebærer bl.a. potentialeafdækning, indsamling og analyse af breve, udvælgelse og evt. prioritering af breve og opmærkning af de udvalgte breve. </a:t>
                      </a:r>
                      <a:r>
                        <a:rPr lang="da-DK" sz="1000" b="0" i="0" cap="none" spc="0" dirty="0">
                          <a:ln>
                            <a:noFill/>
                          </a:ln>
                          <a:solidFill>
                            <a:schemeClr val="tx1"/>
                          </a:solidFill>
                          <a:effectLst/>
                        </a:rPr>
                        <a:t>I kan overveje om MeMo skal testes i et </a:t>
                      </a:r>
                      <a:r>
                        <a:rPr lang="da-DK" sz="1000" b="1" i="0" cap="none" spc="0" dirty="0">
                          <a:ln>
                            <a:noFill/>
                          </a:ln>
                          <a:solidFill>
                            <a:schemeClr val="tx1"/>
                          </a:solidFill>
                          <a:effectLst/>
                        </a:rPr>
                        <a:t>pilotforløb</a:t>
                      </a:r>
                      <a:r>
                        <a:rPr lang="da-DK" sz="1000" b="0" i="0" cap="none" spc="0" dirty="0">
                          <a:ln>
                            <a:noFill/>
                          </a:ln>
                          <a:solidFill>
                            <a:schemeClr val="tx1"/>
                          </a:solidFill>
                          <a:effectLst/>
                        </a:rPr>
                        <a:t>, fx på område-, afdelings- eller brevniveau. Et pilotforløb kan hjælpe jer med at få konkretiseret, hvad mulighederne ift. jeres konkrete kontekst er, og det vil også være lettere at få resten af organisationen med, hvis nogen allerede er i gang. </a:t>
                      </a:r>
                    </a:p>
                    <a:p>
                      <a:endParaRPr lang="da-DK" sz="1000" b="0" cap="none" spc="0" dirty="0">
                        <a:ln>
                          <a:noFill/>
                        </a:ln>
                        <a:solidFill>
                          <a:schemeClr val="tx1"/>
                        </a:solidFill>
                        <a:effectLst/>
                      </a:endParaRPr>
                    </a:p>
                    <a:p>
                      <a:r>
                        <a:rPr lang="da-DK" sz="1000" b="0" cap="none" spc="0" dirty="0">
                          <a:ln>
                            <a:noFill/>
                          </a:ln>
                          <a:solidFill>
                            <a:schemeClr val="tx1"/>
                          </a:solidFill>
                          <a:effectLst/>
                        </a:rPr>
                        <a:t>Endeligt vil det være hensigtsmæssigt at designe et </a:t>
                      </a:r>
                      <a:r>
                        <a:rPr lang="da-DK" sz="1000" b="0" i="1" cap="none" spc="0" dirty="0">
                          <a:ln>
                            <a:noFill/>
                          </a:ln>
                          <a:solidFill>
                            <a:schemeClr val="tx1"/>
                          </a:solidFill>
                          <a:effectLst/>
                        </a:rPr>
                        <a:t>roadmap</a:t>
                      </a:r>
                      <a:r>
                        <a:rPr lang="da-DK" sz="1000" b="0" cap="none" spc="0" dirty="0">
                          <a:ln>
                            <a:noFill/>
                          </a:ln>
                          <a:solidFill>
                            <a:schemeClr val="tx1"/>
                          </a:solidFill>
                          <a:effectLst/>
                        </a:rPr>
                        <a:t> og planer for overgangen til den nye løsning; kortsigtet mod 2021, langsigtet mod 2023 og fremadrettet. </a:t>
                      </a:r>
                    </a:p>
                    <a:p>
                      <a:endParaRPr lang="da-DK" sz="1000" b="0" cap="none" spc="0" dirty="0">
                        <a:ln>
                          <a:noFill/>
                        </a:ln>
                        <a:solidFill>
                          <a:schemeClr val="tx1"/>
                        </a:solidFill>
                        <a:effectLst/>
                      </a:endParaRPr>
                    </a:p>
                  </a:txBody>
                  <a:tcPr>
                    <a:lnL w="12700" cmpd="sng">
                      <a:noFill/>
                    </a:lnL>
                    <a:lnR w="12700" cmpd="sng">
                      <a:noFill/>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037998"/>
                  </a:ext>
                </a:extLst>
              </a:tr>
            </a:tbl>
          </a:graphicData>
        </a:graphic>
      </p:graphicFrame>
      <p:graphicFrame>
        <p:nvGraphicFramePr>
          <p:cNvPr id="28" name="Tabel 26">
            <a:extLst>
              <a:ext uri="{FF2B5EF4-FFF2-40B4-BE49-F238E27FC236}">
                <a16:creationId xmlns:a16="http://schemas.microsoft.com/office/drawing/2014/main" id="{E4F78708-3F16-41D3-9C8E-2D04611308FD}"/>
              </a:ext>
            </a:extLst>
          </p:cNvPr>
          <p:cNvGraphicFramePr>
            <a:graphicFrameLocks noGrp="1"/>
          </p:cNvGraphicFramePr>
          <p:nvPr>
            <p:extLst>
              <p:ext uri="{D42A27DB-BD31-4B8C-83A1-F6EECF244321}">
                <p14:modId xmlns:p14="http://schemas.microsoft.com/office/powerpoint/2010/main" val="2875453918"/>
              </p:ext>
            </p:extLst>
          </p:nvPr>
        </p:nvGraphicFramePr>
        <p:xfrm>
          <a:off x="6293869" y="4113160"/>
          <a:ext cx="5193280" cy="1143129"/>
        </p:xfrm>
        <a:graphic>
          <a:graphicData uri="http://schemas.openxmlformats.org/drawingml/2006/table">
            <a:tbl>
              <a:tblPr firstRow="1" bandRow="1">
                <a:tableStyleId>{5C22544A-7EE6-4342-B048-85BDC9FD1C3A}</a:tableStyleId>
              </a:tblPr>
              <a:tblGrid>
                <a:gridCol w="5193280">
                  <a:extLst>
                    <a:ext uri="{9D8B030D-6E8A-4147-A177-3AD203B41FA5}">
                      <a16:colId xmlns:a16="http://schemas.microsoft.com/office/drawing/2014/main" val="2062439059"/>
                    </a:ext>
                  </a:extLst>
                </a:gridCol>
              </a:tblGrid>
              <a:tr h="289689">
                <a:tc>
                  <a:txBody>
                    <a:bodyPr/>
                    <a:lstStyle/>
                    <a:p>
                      <a:pPr marL="0" indent="0">
                        <a:buFont typeface="Arial" panose="020B0604020202020204" pitchFamily="34" charset="0"/>
                        <a:buNone/>
                      </a:pPr>
                      <a:r>
                        <a:rPr lang="da-DK" sz="1200" b="1" cap="none" spc="0" dirty="0">
                          <a:ln>
                            <a:noFill/>
                          </a:ln>
                          <a:solidFill>
                            <a:schemeClr val="bg1"/>
                          </a:solidFill>
                          <a:effectLst/>
                        </a:rPr>
                        <a:t>Beslutninger</a:t>
                      </a: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44454058"/>
                  </a:ext>
                </a:extLst>
              </a:tr>
              <a:tr h="753192">
                <a:tc>
                  <a:txBody>
                    <a:bodyPr/>
                    <a:lstStyle/>
                    <a:p>
                      <a:pPr marL="171450" indent="-171450">
                        <a:buFont typeface="Arial" panose="020B0604020202020204" pitchFamily="34" charset="0"/>
                        <a:buChar char="•"/>
                      </a:pPr>
                      <a:r>
                        <a:rPr lang="da-DK" sz="1000" b="0" cap="none" spc="0" dirty="0">
                          <a:ln>
                            <a:noFill/>
                          </a:ln>
                          <a:solidFill>
                            <a:schemeClr val="bg1"/>
                          </a:solidFill>
                          <a:effectLst/>
                        </a:rPr>
                        <a:t>Ambitionsniveau og scope for arbejdet med MeMo (hvilke systemer, hvilke breve, hvordan og hvornår)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b="0" i="1" cap="none" spc="0" dirty="0">
                          <a:ln>
                            <a:noFill/>
                          </a:ln>
                          <a:solidFill>
                            <a:schemeClr val="bg1"/>
                          </a:solidFill>
                          <a:effectLst/>
                        </a:rPr>
                        <a:t>Roadmap</a:t>
                      </a:r>
                      <a:r>
                        <a:rPr lang="da-DK" sz="1000" b="0" cap="none" spc="0" dirty="0">
                          <a:ln>
                            <a:noFill/>
                          </a:ln>
                          <a:solidFill>
                            <a:schemeClr val="bg1"/>
                          </a:solidFill>
                          <a:effectLst/>
                        </a:rPr>
                        <a:t> og planer for overgangen til den nye løsning; kortsigtet mod 2021, langsigtet mod 2023 og fremadrettet. </a:t>
                      </a:r>
                    </a:p>
                    <a:p>
                      <a:pPr marL="171450" indent="-171450">
                        <a:buFont typeface="Arial" panose="020B0604020202020204" pitchFamily="34" charset="0"/>
                        <a:buChar char="•"/>
                      </a:pPr>
                      <a:r>
                        <a:rPr lang="da-DK" sz="1000" b="0" cap="none" spc="0" dirty="0">
                          <a:ln>
                            <a:noFill/>
                          </a:ln>
                          <a:solidFill>
                            <a:schemeClr val="bg1"/>
                          </a:solidFill>
                          <a:effectLst/>
                        </a:rPr>
                        <a:t>Evt. samarbejde med myndigheder, der sender meget post til jeres myndighed </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188037998"/>
                  </a:ext>
                </a:extLst>
              </a:tr>
            </a:tbl>
          </a:graphicData>
        </a:graphic>
      </p:graphicFrame>
      <p:grpSp>
        <p:nvGrpSpPr>
          <p:cNvPr id="15" name="Gruppe 14">
            <a:extLst>
              <a:ext uri="{FF2B5EF4-FFF2-40B4-BE49-F238E27FC236}">
                <a16:creationId xmlns:a16="http://schemas.microsoft.com/office/drawing/2014/main" id="{B351B286-1D13-43AC-B0B1-2D7A057C0EC0}"/>
              </a:ext>
            </a:extLst>
          </p:cNvPr>
          <p:cNvGrpSpPr/>
          <p:nvPr/>
        </p:nvGrpSpPr>
        <p:grpSpPr>
          <a:xfrm>
            <a:off x="6312224" y="1792231"/>
            <a:ext cx="5184576" cy="237549"/>
            <a:chOff x="839416" y="4149080"/>
            <a:chExt cx="5184576" cy="237549"/>
          </a:xfrm>
        </p:grpSpPr>
        <p:sp>
          <p:nvSpPr>
            <p:cNvPr id="13" name="Ellipse 12">
              <a:extLst>
                <a:ext uri="{FF2B5EF4-FFF2-40B4-BE49-F238E27FC236}">
                  <a16:creationId xmlns:a16="http://schemas.microsoft.com/office/drawing/2014/main" id="{32C011AF-EA5E-4BD7-A72C-7CD7BDDAE54F}"/>
                </a:ext>
              </a:extLst>
            </p:cNvPr>
            <p:cNvSpPr/>
            <p:nvPr/>
          </p:nvSpPr>
          <p:spPr bwMode="auto">
            <a:xfrm>
              <a:off x="839416" y="4149080"/>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14" name="Tekstfelt 13">
              <a:extLst>
                <a:ext uri="{FF2B5EF4-FFF2-40B4-BE49-F238E27FC236}">
                  <a16:creationId xmlns:a16="http://schemas.microsoft.com/office/drawing/2014/main" id="{842607C8-8DEE-42C6-A6D4-81E90CDBDAFA}"/>
                </a:ext>
              </a:extLst>
            </p:cNvPr>
            <p:cNvSpPr txBox="1"/>
            <p:nvPr/>
          </p:nvSpPr>
          <p:spPr>
            <a:xfrm>
              <a:off x="1136151" y="4170605"/>
              <a:ext cx="4887841" cy="216024"/>
            </a:xfrm>
            <a:prstGeom prst="rect">
              <a:avLst/>
            </a:prstGeom>
            <a:noFill/>
          </p:spPr>
          <p:txBody>
            <a:bodyPr wrap="square" lIns="0" tIns="0" rIns="0" bIns="0" rtlCol="0">
              <a:noAutofit/>
            </a:bodyPr>
            <a:lstStyle/>
            <a:p>
              <a:pPr>
                <a:lnSpc>
                  <a:spcPct val="100000"/>
                </a:lnSpc>
                <a:spcBef>
                  <a:spcPts val="1100"/>
                </a:spcBef>
              </a:pPr>
              <a:r>
                <a:rPr lang="da-DK" sz="1000" dirty="0"/>
                <a:t>Hvordan kan MeMo bidrage til jeres strategiske mål ift. sagsbehandling og brugeroplevelse?</a:t>
              </a:r>
            </a:p>
          </p:txBody>
        </p:sp>
      </p:grpSp>
      <p:grpSp>
        <p:nvGrpSpPr>
          <p:cNvPr id="19" name="Gruppe 18">
            <a:extLst>
              <a:ext uri="{FF2B5EF4-FFF2-40B4-BE49-F238E27FC236}">
                <a16:creationId xmlns:a16="http://schemas.microsoft.com/office/drawing/2014/main" id="{D90436CE-0643-4DB7-A6E0-01709B8802E6}"/>
              </a:ext>
            </a:extLst>
          </p:cNvPr>
          <p:cNvGrpSpPr/>
          <p:nvPr/>
        </p:nvGrpSpPr>
        <p:grpSpPr>
          <a:xfrm>
            <a:off x="6312224" y="2152311"/>
            <a:ext cx="5184963" cy="241563"/>
            <a:chOff x="839416" y="3932754"/>
            <a:chExt cx="5184963" cy="241563"/>
          </a:xfrm>
        </p:grpSpPr>
        <p:sp>
          <p:nvSpPr>
            <p:cNvPr id="20" name="Ellipse 19">
              <a:extLst>
                <a:ext uri="{FF2B5EF4-FFF2-40B4-BE49-F238E27FC236}">
                  <a16:creationId xmlns:a16="http://schemas.microsoft.com/office/drawing/2014/main" id="{5406F63C-9C71-487B-8829-40AD93BC73D9}"/>
                </a:ext>
              </a:extLst>
            </p:cNvPr>
            <p:cNvSpPr/>
            <p:nvPr/>
          </p:nvSpPr>
          <p:spPr bwMode="auto">
            <a:xfrm>
              <a:off x="839416" y="3932754"/>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21" name="Tekstfelt 20">
              <a:extLst>
                <a:ext uri="{FF2B5EF4-FFF2-40B4-BE49-F238E27FC236}">
                  <a16:creationId xmlns:a16="http://schemas.microsoft.com/office/drawing/2014/main" id="{6679D842-7FAB-4836-B8BC-9BA980642AD0}"/>
                </a:ext>
              </a:extLst>
            </p:cNvPr>
            <p:cNvSpPr txBox="1"/>
            <p:nvPr/>
          </p:nvSpPr>
          <p:spPr>
            <a:xfrm>
              <a:off x="1136538" y="3958293"/>
              <a:ext cx="4887841" cy="216024"/>
            </a:xfrm>
            <a:prstGeom prst="rect">
              <a:avLst/>
            </a:prstGeom>
            <a:noFill/>
          </p:spPr>
          <p:txBody>
            <a:bodyPr wrap="square" lIns="0" tIns="0" rIns="0" bIns="0" rtlCol="0">
              <a:noAutofit/>
            </a:bodyPr>
            <a:lstStyle/>
            <a:p>
              <a:pPr>
                <a:lnSpc>
                  <a:spcPct val="100000"/>
                </a:lnSpc>
                <a:spcBef>
                  <a:spcPts val="1100"/>
                </a:spcBef>
              </a:pPr>
              <a:r>
                <a:rPr lang="da-DK" sz="1000" dirty="0"/>
                <a:t>Giver MeMo anledning til at gentænke jeres kontaktstrategi?  </a:t>
              </a:r>
            </a:p>
          </p:txBody>
        </p:sp>
      </p:grpSp>
      <p:grpSp>
        <p:nvGrpSpPr>
          <p:cNvPr id="7" name="Gruppe 6">
            <a:extLst>
              <a:ext uri="{FF2B5EF4-FFF2-40B4-BE49-F238E27FC236}">
                <a16:creationId xmlns:a16="http://schemas.microsoft.com/office/drawing/2014/main" id="{1A75E0C6-FC7C-4F3E-BAFC-0FEB68420380}"/>
              </a:ext>
            </a:extLst>
          </p:cNvPr>
          <p:cNvGrpSpPr/>
          <p:nvPr/>
        </p:nvGrpSpPr>
        <p:grpSpPr>
          <a:xfrm>
            <a:off x="6312224" y="2792915"/>
            <a:ext cx="5184576" cy="247331"/>
            <a:chOff x="6314455" y="2684640"/>
            <a:chExt cx="5184576" cy="247331"/>
          </a:xfrm>
        </p:grpSpPr>
        <p:sp>
          <p:nvSpPr>
            <p:cNvPr id="29" name="Ellipse 28">
              <a:extLst>
                <a:ext uri="{FF2B5EF4-FFF2-40B4-BE49-F238E27FC236}">
                  <a16:creationId xmlns:a16="http://schemas.microsoft.com/office/drawing/2014/main" id="{DE049242-D866-42B2-94CD-E9F0F4F6AF60}"/>
                </a:ext>
              </a:extLst>
            </p:cNvPr>
            <p:cNvSpPr/>
            <p:nvPr/>
          </p:nvSpPr>
          <p:spPr bwMode="auto">
            <a:xfrm>
              <a:off x="6314455" y="2715947"/>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0" name="Tekstfelt 29">
              <a:extLst>
                <a:ext uri="{FF2B5EF4-FFF2-40B4-BE49-F238E27FC236}">
                  <a16:creationId xmlns:a16="http://schemas.microsoft.com/office/drawing/2014/main" id="{3CEACDA8-3518-40B9-9A2F-92D7F89FDA36}"/>
                </a:ext>
              </a:extLst>
            </p:cNvPr>
            <p:cNvSpPr txBox="1"/>
            <p:nvPr/>
          </p:nvSpPr>
          <p:spPr>
            <a:xfrm>
              <a:off x="6611190" y="2684640"/>
              <a:ext cx="4887841" cy="216024"/>
            </a:xfrm>
            <a:prstGeom prst="rect">
              <a:avLst/>
            </a:prstGeom>
            <a:noFill/>
          </p:spPr>
          <p:txBody>
            <a:bodyPr wrap="square" lIns="0" tIns="0" rIns="0" bIns="0" rtlCol="0">
              <a:noAutofit/>
            </a:bodyPr>
            <a:lstStyle/>
            <a:p>
              <a:pPr>
                <a:lnSpc>
                  <a:spcPct val="100000"/>
                </a:lnSpc>
                <a:spcBef>
                  <a:spcPts val="1100"/>
                </a:spcBef>
              </a:pPr>
              <a:r>
                <a:rPr lang="da-DK" sz="1000" dirty="0"/>
                <a:t>Hvilke arbejdsprocesser kan optimeres med MeMo (fx ift. journalisering, postsortering, GDPR mv.)?</a:t>
              </a:r>
            </a:p>
          </p:txBody>
        </p:sp>
      </p:grpSp>
      <p:grpSp>
        <p:nvGrpSpPr>
          <p:cNvPr id="8" name="Gruppe 7">
            <a:extLst>
              <a:ext uri="{FF2B5EF4-FFF2-40B4-BE49-F238E27FC236}">
                <a16:creationId xmlns:a16="http://schemas.microsoft.com/office/drawing/2014/main" id="{41E89B0D-E0F3-43D8-9AE9-1250F586414E}"/>
              </a:ext>
            </a:extLst>
          </p:cNvPr>
          <p:cNvGrpSpPr/>
          <p:nvPr/>
        </p:nvGrpSpPr>
        <p:grpSpPr>
          <a:xfrm>
            <a:off x="6312224" y="3136543"/>
            <a:ext cx="5184576" cy="249110"/>
            <a:chOff x="6314455" y="3037808"/>
            <a:chExt cx="5184576" cy="249110"/>
          </a:xfrm>
        </p:grpSpPr>
        <p:sp>
          <p:nvSpPr>
            <p:cNvPr id="31" name="Ellipse 30">
              <a:extLst>
                <a:ext uri="{FF2B5EF4-FFF2-40B4-BE49-F238E27FC236}">
                  <a16:creationId xmlns:a16="http://schemas.microsoft.com/office/drawing/2014/main" id="{EA450C5B-8A6F-4DAF-B897-BD58A1A3F802}"/>
                </a:ext>
              </a:extLst>
            </p:cNvPr>
            <p:cNvSpPr/>
            <p:nvPr/>
          </p:nvSpPr>
          <p:spPr bwMode="auto">
            <a:xfrm>
              <a:off x="6314455" y="3037808"/>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2" name="Tekstfelt 31">
              <a:extLst>
                <a:ext uri="{FF2B5EF4-FFF2-40B4-BE49-F238E27FC236}">
                  <a16:creationId xmlns:a16="http://schemas.microsoft.com/office/drawing/2014/main" id="{0D92B79C-64AD-4166-8755-275748284512}"/>
                </a:ext>
              </a:extLst>
            </p:cNvPr>
            <p:cNvSpPr txBox="1"/>
            <p:nvPr/>
          </p:nvSpPr>
          <p:spPr>
            <a:xfrm>
              <a:off x="6611190" y="3070894"/>
              <a:ext cx="4887841" cy="216024"/>
            </a:xfrm>
            <a:prstGeom prst="rect">
              <a:avLst/>
            </a:prstGeom>
            <a:noFill/>
          </p:spPr>
          <p:txBody>
            <a:bodyPr wrap="square" lIns="0" tIns="0" rIns="0" bIns="0" rtlCol="0">
              <a:noAutofit/>
            </a:bodyPr>
            <a:lstStyle/>
            <a:p>
              <a:pPr>
                <a:lnSpc>
                  <a:spcPct val="100000"/>
                </a:lnSpc>
                <a:spcBef>
                  <a:spcPts val="1100"/>
                </a:spcBef>
              </a:pPr>
              <a:r>
                <a:rPr lang="da-DK" sz="1000"/>
                <a:t>Skal alle afdelinger/forretningsområder igangsætte arbejdet med MeMo?</a:t>
              </a:r>
            </a:p>
          </p:txBody>
        </p:sp>
      </p:grpSp>
      <p:grpSp>
        <p:nvGrpSpPr>
          <p:cNvPr id="9" name="Gruppe 8">
            <a:extLst>
              <a:ext uri="{FF2B5EF4-FFF2-40B4-BE49-F238E27FC236}">
                <a16:creationId xmlns:a16="http://schemas.microsoft.com/office/drawing/2014/main" id="{D4070537-3C26-44BD-9CEF-424FBD6C5EE8}"/>
              </a:ext>
            </a:extLst>
          </p:cNvPr>
          <p:cNvGrpSpPr/>
          <p:nvPr/>
        </p:nvGrpSpPr>
        <p:grpSpPr>
          <a:xfrm>
            <a:off x="6312224" y="2424053"/>
            <a:ext cx="5187394" cy="253989"/>
            <a:chOff x="6311637" y="3342556"/>
            <a:chExt cx="5187394" cy="253989"/>
          </a:xfrm>
        </p:grpSpPr>
        <p:sp>
          <p:nvSpPr>
            <p:cNvPr id="33" name="Ellipse 32">
              <a:extLst>
                <a:ext uri="{FF2B5EF4-FFF2-40B4-BE49-F238E27FC236}">
                  <a16:creationId xmlns:a16="http://schemas.microsoft.com/office/drawing/2014/main" id="{779F8CFD-EC03-4A8F-8278-370132B1CE01}"/>
                </a:ext>
              </a:extLst>
            </p:cNvPr>
            <p:cNvSpPr/>
            <p:nvPr/>
          </p:nvSpPr>
          <p:spPr bwMode="auto">
            <a:xfrm>
              <a:off x="6311637" y="3380521"/>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4" name="Tekstfelt 33">
              <a:extLst>
                <a:ext uri="{FF2B5EF4-FFF2-40B4-BE49-F238E27FC236}">
                  <a16:creationId xmlns:a16="http://schemas.microsoft.com/office/drawing/2014/main" id="{E79F7CCC-D9FC-43E5-945C-5088C7011645}"/>
                </a:ext>
              </a:extLst>
            </p:cNvPr>
            <p:cNvSpPr txBox="1"/>
            <p:nvPr/>
          </p:nvSpPr>
          <p:spPr>
            <a:xfrm>
              <a:off x="6611190" y="3342556"/>
              <a:ext cx="4887841" cy="216024"/>
            </a:xfrm>
            <a:prstGeom prst="rect">
              <a:avLst/>
            </a:prstGeom>
            <a:noFill/>
          </p:spPr>
          <p:txBody>
            <a:bodyPr wrap="square" lIns="0" tIns="0" rIns="0" bIns="0" rtlCol="0">
              <a:noAutofit/>
            </a:bodyPr>
            <a:lstStyle/>
            <a:p>
              <a:pPr>
                <a:lnSpc>
                  <a:spcPct val="100000"/>
                </a:lnSpc>
                <a:spcBef>
                  <a:spcPts val="1100"/>
                </a:spcBef>
              </a:pPr>
              <a:r>
                <a:rPr lang="da-DK" sz="1000" dirty="0"/>
                <a:t>Hvilke henvendelser fra henholdsvis borgere, virksomheder og andre myndigheder kan optimeres med MeMo? </a:t>
              </a:r>
            </a:p>
          </p:txBody>
        </p:sp>
      </p:grpSp>
      <p:grpSp>
        <p:nvGrpSpPr>
          <p:cNvPr id="23" name="Gruppe 22">
            <a:extLst>
              <a:ext uri="{FF2B5EF4-FFF2-40B4-BE49-F238E27FC236}">
                <a16:creationId xmlns:a16="http://schemas.microsoft.com/office/drawing/2014/main" id="{3EDBFE5C-9F14-41CB-868C-EDE238CDDBDB}"/>
              </a:ext>
            </a:extLst>
          </p:cNvPr>
          <p:cNvGrpSpPr/>
          <p:nvPr/>
        </p:nvGrpSpPr>
        <p:grpSpPr>
          <a:xfrm>
            <a:off x="6312224" y="3421895"/>
            <a:ext cx="5184576" cy="253039"/>
            <a:chOff x="6311637" y="3337933"/>
            <a:chExt cx="5184576" cy="253039"/>
          </a:xfrm>
        </p:grpSpPr>
        <p:sp>
          <p:nvSpPr>
            <p:cNvPr id="24" name="Ellipse 23">
              <a:extLst>
                <a:ext uri="{FF2B5EF4-FFF2-40B4-BE49-F238E27FC236}">
                  <a16:creationId xmlns:a16="http://schemas.microsoft.com/office/drawing/2014/main" id="{8D82E650-BB76-42FF-88D0-1B57B5EA62B1}"/>
                </a:ext>
              </a:extLst>
            </p:cNvPr>
            <p:cNvSpPr/>
            <p:nvPr/>
          </p:nvSpPr>
          <p:spPr bwMode="auto">
            <a:xfrm>
              <a:off x="6311637" y="3337933"/>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25" name="Tekstfelt 24">
              <a:extLst>
                <a:ext uri="{FF2B5EF4-FFF2-40B4-BE49-F238E27FC236}">
                  <a16:creationId xmlns:a16="http://schemas.microsoft.com/office/drawing/2014/main" id="{BBD8B15D-9F40-4668-942C-A1A317884CE7}"/>
                </a:ext>
              </a:extLst>
            </p:cNvPr>
            <p:cNvSpPr txBox="1"/>
            <p:nvPr/>
          </p:nvSpPr>
          <p:spPr>
            <a:xfrm>
              <a:off x="6608372" y="3374948"/>
              <a:ext cx="4887841" cy="216024"/>
            </a:xfrm>
            <a:prstGeom prst="rect">
              <a:avLst/>
            </a:prstGeom>
            <a:noFill/>
          </p:spPr>
          <p:txBody>
            <a:bodyPr wrap="square" lIns="0" tIns="0" rIns="0" bIns="0" rtlCol="0">
              <a:noAutofit/>
            </a:bodyPr>
            <a:lstStyle/>
            <a:p>
              <a:pPr>
                <a:lnSpc>
                  <a:spcPct val="100000"/>
                </a:lnSpc>
                <a:spcBef>
                  <a:spcPts val="1100"/>
                </a:spcBef>
              </a:pPr>
              <a:r>
                <a:rPr lang="da-DK" sz="1000"/>
                <a:t>Hvilket system, brevtype, afdeling eller område er oplagt som MeMo pilotprojekt?</a:t>
              </a:r>
            </a:p>
          </p:txBody>
        </p:sp>
      </p:grpSp>
      <p:graphicFrame>
        <p:nvGraphicFramePr>
          <p:cNvPr id="35" name="Tabel 26">
            <a:extLst>
              <a:ext uri="{FF2B5EF4-FFF2-40B4-BE49-F238E27FC236}">
                <a16:creationId xmlns:a16="http://schemas.microsoft.com/office/drawing/2014/main" id="{544B5F3D-7D39-4585-ADB1-683F619F46A3}"/>
              </a:ext>
            </a:extLst>
          </p:cNvPr>
          <p:cNvGraphicFramePr>
            <a:graphicFrameLocks noGrp="1"/>
          </p:cNvGraphicFramePr>
          <p:nvPr>
            <p:extLst>
              <p:ext uri="{D42A27DB-BD31-4B8C-83A1-F6EECF244321}">
                <p14:modId xmlns:p14="http://schemas.microsoft.com/office/powerpoint/2010/main" val="2462009483"/>
              </p:ext>
            </p:extLst>
          </p:nvPr>
        </p:nvGraphicFramePr>
        <p:xfrm>
          <a:off x="6312224" y="1433489"/>
          <a:ext cx="5193280" cy="274320"/>
        </p:xfrm>
        <a:graphic>
          <a:graphicData uri="http://schemas.openxmlformats.org/drawingml/2006/table">
            <a:tbl>
              <a:tblPr firstRow="1" bandRow="1">
                <a:tableStyleId>{5C22544A-7EE6-4342-B048-85BDC9FD1C3A}</a:tableStyleId>
              </a:tblPr>
              <a:tblGrid>
                <a:gridCol w="5193280">
                  <a:extLst>
                    <a:ext uri="{9D8B030D-6E8A-4147-A177-3AD203B41FA5}">
                      <a16:colId xmlns:a16="http://schemas.microsoft.com/office/drawing/2014/main" val="2062439059"/>
                    </a:ext>
                  </a:extLst>
                </a:gridCol>
              </a:tblGrid>
              <a:tr h="244800">
                <a:tc>
                  <a:txBody>
                    <a:bodyPr/>
                    <a:lstStyle/>
                    <a:p>
                      <a:r>
                        <a:rPr lang="da-DK" sz="1200" b="1" cap="none" spc="0" dirty="0">
                          <a:ln>
                            <a:noFill/>
                          </a:ln>
                          <a:solidFill>
                            <a:schemeClr val="tx1"/>
                          </a:solidFill>
                          <a:effectLst/>
                        </a:rPr>
                        <a:t>Refleksionsspørgsmål</a:t>
                      </a: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685668"/>
                  </a:ext>
                </a:extLst>
              </a:tr>
            </a:tbl>
          </a:graphicData>
        </a:graphic>
      </p:graphicFrame>
      <p:graphicFrame>
        <p:nvGraphicFramePr>
          <p:cNvPr id="36" name="Tabel 35">
            <a:extLst>
              <a:ext uri="{FF2B5EF4-FFF2-40B4-BE49-F238E27FC236}">
                <a16:creationId xmlns:a16="http://schemas.microsoft.com/office/drawing/2014/main" id="{0DD4F1CA-7E7B-4BA7-BE14-17B879D0DEA7}"/>
              </a:ext>
            </a:extLst>
          </p:cNvPr>
          <p:cNvGraphicFramePr>
            <a:graphicFrameLocks noGrp="1"/>
          </p:cNvGraphicFramePr>
          <p:nvPr>
            <p:extLst>
              <p:ext uri="{D42A27DB-BD31-4B8C-83A1-F6EECF244321}">
                <p14:modId xmlns:p14="http://schemas.microsoft.com/office/powerpoint/2010/main" val="282515287"/>
              </p:ext>
            </p:extLst>
          </p:nvPr>
        </p:nvGraphicFramePr>
        <p:xfrm>
          <a:off x="6293869" y="5344516"/>
          <a:ext cx="5193280" cy="822960"/>
        </p:xfrm>
        <a:graphic>
          <a:graphicData uri="http://schemas.openxmlformats.org/drawingml/2006/table">
            <a:tbl>
              <a:tblPr firstRow="1" bandRow="1">
                <a:tableStyleId>{5C22544A-7EE6-4342-B048-85BDC9FD1C3A}</a:tableStyleId>
              </a:tblPr>
              <a:tblGrid>
                <a:gridCol w="2596640">
                  <a:extLst>
                    <a:ext uri="{9D8B030D-6E8A-4147-A177-3AD203B41FA5}">
                      <a16:colId xmlns:a16="http://schemas.microsoft.com/office/drawing/2014/main" val="2062439059"/>
                    </a:ext>
                  </a:extLst>
                </a:gridCol>
                <a:gridCol w="2596640">
                  <a:extLst>
                    <a:ext uri="{9D8B030D-6E8A-4147-A177-3AD203B41FA5}">
                      <a16:colId xmlns:a16="http://schemas.microsoft.com/office/drawing/2014/main" val="821900373"/>
                    </a:ext>
                  </a:extLst>
                </a:gridCol>
              </a:tblGrid>
              <a:tr h="0">
                <a:tc>
                  <a:txBody>
                    <a:bodyPr/>
                    <a:lstStyle/>
                    <a:p>
                      <a:r>
                        <a:rPr lang="da-DK" sz="1200" b="1" u="none" cap="none" spc="0" dirty="0">
                          <a:ln>
                            <a:noFill/>
                          </a:ln>
                          <a:solidFill>
                            <a:schemeClr val="tx1"/>
                          </a:solidFill>
                          <a:effectLst/>
                        </a:rPr>
                        <a:t>Opgavepakke med beslutning</a:t>
                      </a:r>
                    </a:p>
                  </a:txBody>
                  <a:tcPr>
                    <a:lnL w="12700" cmpd="sng">
                      <a:noFill/>
                    </a:lnL>
                    <a:lnR w="12700" cap="flat" cmpd="sng" algn="ctr">
                      <a:solidFill>
                        <a:schemeClr val="tx2"/>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200" b="1" u="none" cap="none" spc="0" dirty="0">
                          <a:ln>
                            <a:noFill/>
                          </a:ln>
                          <a:solidFill>
                            <a:schemeClr val="tx1"/>
                          </a:solidFill>
                          <a:effectLst/>
                        </a:rPr>
                        <a:t>Øvrige afhængigheder</a:t>
                      </a:r>
                    </a:p>
                  </a:txBody>
                  <a:tcPr>
                    <a:lnL w="12700" cap="flat" cmpd="sng" algn="ctr">
                      <a:solidFill>
                        <a:schemeClr val="tx2"/>
                      </a:solid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685668"/>
                  </a:ext>
                </a:extLst>
              </a:tr>
              <a:tr h="313947">
                <a:tc>
                  <a:txBody>
                    <a:bodyPr/>
                    <a:lstStyle/>
                    <a:p>
                      <a:r>
                        <a:rPr lang="da-DK" sz="1000" b="0" u="none" cap="none" spc="0" dirty="0">
                          <a:ln>
                            <a:noFill/>
                          </a:ln>
                          <a:solidFill>
                            <a:schemeClr val="tx1"/>
                          </a:solidFill>
                          <a:effectLst/>
                        </a:rPr>
                        <a:t>Opgavepakke 2 – Potentiale og opmærkning med MeMo</a:t>
                      </a:r>
                    </a:p>
                  </a:txBody>
                  <a:tcPr>
                    <a:lnL w="12700" cmpd="sng">
                      <a:noFill/>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000" b="0" cap="none" spc="0" dirty="0">
                          <a:ln>
                            <a:noFill/>
                          </a:ln>
                          <a:solidFill>
                            <a:schemeClr val="tx1"/>
                          </a:solidFill>
                          <a:effectLst/>
                        </a:rPr>
                        <a:t>Opgavepakke 0 – Kommunikation</a:t>
                      </a:r>
                    </a:p>
                    <a:p>
                      <a:r>
                        <a:rPr lang="da-DK" sz="1000" b="0" cap="none" spc="0" dirty="0">
                          <a:ln>
                            <a:noFill/>
                          </a:ln>
                          <a:solidFill>
                            <a:schemeClr val="tx1"/>
                          </a:solidFill>
                          <a:effectLst/>
                        </a:rPr>
                        <a:t>Opgavepakke 3 – Afsendersystemer</a:t>
                      </a:r>
                    </a:p>
                    <a:p>
                      <a:r>
                        <a:rPr lang="da-DK" sz="1000" b="0" cap="none" spc="0" dirty="0">
                          <a:ln>
                            <a:noFill/>
                          </a:ln>
                          <a:solidFill>
                            <a:schemeClr val="tx1"/>
                          </a:solidFill>
                          <a:effectLst/>
                        </a:rPr>
                        <a:t>Opgavepakke 4 – Modtagersystemer</a:t>
                      </a:r>
                    </a:p>
                  </a:txBody>
                  <a:tcPr>
                    <a:lnL w="12700" cap="flat" cmpd="sng" algn="ctr">
                      <a:solidFill>
                        <a:schemeClr val="tx2"/>
                      </a:solidFill>
                      <a:prstDash val="solid"/>
                      <a:round/>
                      <a:headEnd type="none" w="med" len="med"/>
                      <a:tailEnd type="none" w="med" len="med"/>
                    </a:lnL>
                    <a:lnR w="12700" cmpd="sng">
                      <a:noFill/>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8037998"/>
                  </a:ext>
                </a:extLst>
              </a:tr>
            </a:tbl>
          </a:graphicData>
        </a:graphic>
      </p:graphicFrame>
      <p:sp>
        <p:nvSpPr>
          <p:cNvPr id="27" name="Rektangel 26">
            <a:extLst>
              <a:ext uri="{FF2B5EF4-FFF2-40B4-BE49-F238E27FC236}">
                <a16:creationId xmlns:a16="http://schemas.microsoft.com/office/drawing/2014/main" id="{0D8435B5-0CB1-4DC8-935F-144BBED982D6}"/>
              </a:ext>
            </a:extLst>
          </p:cNvPr>
          <p:cNvSpPr/>
          <p:nvPr/>
        </p:nvSpPr>
        <p:spPr bwMode="auto">
          <a:xfrm>
            <a:off x="619433" y="6341806"/>
            <a:ext cx="158333" cy="353284"/>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grpSp>
        <p:nvGrpSpPr>
          <p:cNvPr id="37" name="Gruppe 36">
            <a:extLst>
              <a:ext uri="{FF2B5EF4-FFF2-40B4-BE49-F238E27FC236}">
                <a16:creationId xmlns:a16="http://schemas.microsoft.com/office/drawing/2014/main" id="{FE87072F-3358-4B1C-AF43-CB6B19A93C14}"/>
              </a:ext>
            </a:extLst>
          </p:cNvPr>
          <p:cNvGrpSpPr/>
          <p:nvPr/>
        </p:nvGrpSpPr>
        <p:grpSpPr>
          <a:xfrm>
            <a:off x="6312224" y="3743529"/>
            <a:ext cx="5184576" cy="219649"/>
            <a:chOff x="6311637" y="3374948"/>
            <a:chExt cx="5184576" cy="219649"/>
          </a:xfrm>
        </p:grpSpPr>
        <p:sp>
          <p:nvSpPr>
            <p:cNvPr id="38" name="Ellipse 37">
              <a:extLst>
                <a:ext uri="{FF2B5EF4-FFF2-40B4-BE49-F238E27FC236}">
                  <a16:creationId xmlns:a16="http://schemas.microsoft.com/office/drawing/2014/main" id="{DC9E4CF3-B40C-4833-A4C3-E3620E3E9355}"/>
                </a:ext>
              </a:extLst>
            </p:cNvPr>
            <p:cNvSpPr/>
            <p:nvPr/>
          </p:nvSpPr>
          <p:spPr bwMode="auto">
            <a:xfrm>
              <a:off x="6311637" y="3378573"/>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dirty="0">
                <a:ln>
                  <a:noFill/>
                </a:ln>
                <a:solidFill>
                  <a:schemeClr val="bg1"/>
                </a:solidFill>
                <a:effectLst/>
                <a:latin typeface="Arial" charset="0"/>
              </a:endParaRPr>
            </a:p>
          </p:txBody>
        </p:sp>
        <p:sp>
          <p:nvSpPr>
            <p:cNvPr id="39" name="Tekstfelt 38">
              <a:extLst>
                <a:ext uri="{FF2B5EF4-FFF2-40B4-BE49-F238E27FC236}">
                  <a16:creationId xmlns:a16="http://schemas.microsoft.com/office/drawing/2014/main" id="{78F82F6A-A5FB-4378-A206-17A78D5B8AEA}"/>
                </a:ext>
              </a:extLst>
            </p:cNvPr>
            <p:cNvSpPr txBox="1"/>
            <p:nvPr/>
          </p:nvSpPr>
          <p:spPr>
            <a:xfrm>
              <a:off x="6608372" y="3374948"/>
              <a:ext cx="4887841" cy="216024"/>
            </a:xfrm>
            <a:prstGeom prst="rect">
              <a:avLst/>
            </a:prstGeom>
            <a:noFill/>
          </p:spPr>
          <p:txBody>
            <a:bodyPr wrap="square" lIns="0" tIns="0" rIns="0" bIns="0" rtlCol="0">
              <a:noAutofit/>
            </a:bodyPr>
            <a:lstStyle/>
            <a:p>
              <a:pPr>
                <a:lnSpc>
                  <a:spcPct val="100000"/>
                </a:lnSpc>
                <a:spcBef>
                  <a:spcPts val="1100"/>
                </a:spcBef>
              </a:pPr>
              <a:r>
                <a:rPr lang="da-DK" sz="1000" dirty="0"/>
                <a:t>Hvornår er udbygget MeMo at foretrække fremfor fx selvbetjeningsløsninger, og omvendt?</a:t>
              </a:r>
            </a:p>
          </p:txBody>
        </p:sp>
      </p:grpSp>
    </p:spTree>
    <p:extLst>
      <p:ext uri="{BB962C8B-B14F-4D97-AF65-F5344CB8AC3E}">
        <p14:creationId xmlns:p14="http://schemas.microsoft.com/office/powerpoint/2010/main" val="1880708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ktangel 39">
            <a:extLst>
              <a:ext uri="{FF2B5EF4-FFF2-40B4-BE49-F238E27FC236}">
                <a16:creationId xmlns:a16="http://schemas.microsoft.com/office/drawing/2014/main" id="{757CC5E6-8F63-48AA-8DD2-BD35317B6F76}"/>
              </a:ext>
            </a:extLst>
          </p:cNvPr>
          <p:cNvSpPr/>
          <p:nvPr/>
        </p:nvSpPr>
        <p:spPr bwMode="auto">
          <a:xfrm>
            <a:off x="9311148" y="6072174"/>
            <a:ext cx="2517058" cy="463323"/>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2" name="Titel 1">
            <a:extLst>
              <a:ext uri="{FF2B5EF4-FFF2-40B4-BE49-F238E27FC236}">
                <a16:creationId xmlns:a16="http://schemas.microsoft.com/office/drawing/2014/main" id="{8511262D-576D-4E49-995A-C2E6485902E5}"/>
              </a:ext>
            </a:extLst>
          </p:cNvPr>
          <p:cNvSpPr>
            <a:spLocks noGrp="1"/>
          </p:cNvSpPr>
          <p:nvPr>
            <p:ph type="title"/>
          </p:nvPr>
        </p:nvSpPr>
        <p:spPr/>
        <p:txBody>
          <a:bodyPr/>
          <a:lstStyle/>
          <a:p>
            <a:r>
              <a:rPr lang="da-DK" dirty="0"/>
              <a:t>Emne 3: Systemarkitektur</a:t>
            </a:r>
          </a:p>
        </p:txBody>
      </p:sp>
      <p:graphicFrame>
        <p:nvGraphicFramePr>
          <p:cNvPr id="26" name="Tabel 26">
            <a:extLst>
              <a:ext uri="{FF2B5EF4-FFF2-40B4-BE49-F238E27FC236}">
                <a16:creationId xmlns:a16="http://schemas.microsoft.com/office/drawing/2014/main" id="{52D3866F-5086-4A9F-A466-711F3D53FA8E}"/>
              </a:ext>
            </a:extLst>
          </p:cNvPr>
          <p:cNvGraphicFramePr>
            <a:graphicFrameLocks noGrp="1"/>
          </p:cNvGraphicFramePr>
          <p:nvPr>
            <p:extLst>
              <p:ext uri="{D42A27DB-BD31-4B8C-83A1-F6EECF244321}">
                <p14:modId xmlns:p14="http://schemas.microsoft.com/office/powerpoint/2010/main" val="3272994964"/>
              </p:ext>
            </p:extLst>
          </p:nvPr>
        </p:nvGraphicFramePr>
        <p:xfrm>
          <a:off x="704851" y="1436112"/>
          <a:ext cx="5193280" cy="4937760"/>
        </p:xfrm>
        <a:graphic>
          <a:graphicData uri="http://schemas.openxmlformats.org/drawingml/2006/table">
            <a:tbl>
              <a:tblPr firstRow="1" bandRow="1">
                <a:tableStyleId>{5C22544A-7EE6-4342-B048-85BDC9FD1C3A}</a:tableStyleId>
              </a:tblPr>
              <a:tblGrid>
                <a:gridCol w="5193280">
                  <a:extLst>
                    <a:ext uri="{9D8B030D-6E8A-4147-A177-3AD203B41FA5}">
                      <a16:colId xmlns:a16="http://schemas.microsoft.com/office/drawing/2014/main" val="2062439059"/>
                    </a:ext>
                  </a:extLst>
                </a:gridCol>
              </a:tblGrid>
              <a:tr h="0">
                <a:tc>
                  <a:txBody>
                    <a:bodyPr/>
                    <a:lstStyle/>
                    <a:p>
                      <a:r>
                        <a:rPr lang="da-DK" sz="1200" b="1" cap="none" spc="0" dirty="0">
                          <a:ln>
                            <a:noFill/>
                          </a:ln>
                          <a:solidFill>
                            <a:schemeClr val="tx1"/>
                          </a:solidFill>
                          <a:effectLst/>
                        </a:rPr>
                        <a:t>Baggrund</a:t>
                      </a: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685668"/>
                  </a:ext>
                </a:extLst>
              </a:tr>
              <a:tr h="2025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0" cap="none" spc="0" dirty="0">
                          <a:ln>
                            <a:noFill/>
                          </a:ln>
                          <a:solidFill>
                            <a:schemeClr val="tx1"/>
                          </a:solidFill>
                          <a:effectLst/>
                        </a:rPr>
                        <a:t>Der er en række minimumskrav for at kunne overgå til den nye Digital Post-løsning. I kan læse mere om minimumskravene på digst.dk/</a:t>
                      </a:r>
                      <a:r>
                        <a:rPr lang="da-DK" sz="1000" b="0" cap="none" spc="0" dirty="0" err="1">
                          <a:ln>
                            <a:noFill/>
                          </a:ln>
                          <a:solidFill>
                            <a:schemeClr val="tx1"/>
                          </a:solidFill>
                          <a:effectLst/>
                        </a:rPr>
                        <a:t>ngdp</a:t>
                      </a:r>
                      <a:r>
                        <a:rPr lang="da-DK" sz="1000" b="0" cap="none" spc="0" dirty="0">
                          <a:ln>
                            <a:noFill/>
                          </a:ln>
                          <a:solidFill>
                            <a:schemeClr val="tx1"/>
                          </a:solidFill>
                          <a:effectLst/>
                        </a:rPr>
                        <a:t> og i bilag 2, der indeholder de overordnede minimumskrav.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cap="none" spc="0" dirty="0">
                        <a:ln>
                          <a:noFill/>
                        </a:ln>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cap="none" spc="0" dirty="0">
                          <a:ln>
                            <a:noFill/>
                          </a:ln>
                          <a:solidFill>
                            <a:schemeClr val="tx1"/>
                          </a:solidFill>
                          <a:effectLst/>
                        </a:rPr>
                        <a:t>Nuværende systemarkitektur - </a:t>
                      </a:r>
                      <a:r>
                        <a:rPr lang="da-DK" sz="1000" b="0" cap="none" spc="0" dirty="0">
                          <a:ln>
                            <a:noFill/>
                          </a:ln>
                          <a:solidFill>
                            <a:schemeClr val="tx1"/>
                          </a:solidFill>
                          <a:effectLst/>
                        </a:rPr>
                        <a:t>Kortlægning af jeres systemarkitektur er en afgørende opgave for at kunne opfylde minimumskrav og klargøre jeres afsender- og modtagersystemer til opsætning og ibrugtagning af den nye løsning. I opgavepakke 3 og 4 præsenteres et forslag til fremgangsmåde for kortlægning (og evt. re-design) af henholdsvis afsender- og modtagersystemer.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cap="none" spc="0" dirty="0">
                        <a:ln>
                          <a:noFill/>
                        </a:ln>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cap="none" spc="0" dirty="0">
                          <a:ln>
                            <a:noFill/>
                          </a:ln>
                          <a:solidFill>
                            <a:schemeClr val="tx1"/>
                          </a:solidFill>
                          <a:effectLst/>
                        </a:rPr>
                        <a:t>Fremtidig systemarkitektur - </a:t>
                      </a:r>
                      <a:r>
                        <a:rPr lang="da-DK" sz="1000" b="0" cap="none" spc="0" dirty="0">
                          <a:ln>
                            <a:noFill/>
                          </a:ln>
                          <a:solidFill>
                            <a:schemeClr val="tx1"/>
                          </a:solidFill>
                          <a:effectLst/>
                        </a:rPr>
                        <a:t>Et væsentligt output fra kortlægningen af jeres systemer er solid indsigt i hvilke systemmæssige ændringer, I skal implementere, for at blive klar til den nye løsning. Det handler fx om valg af interfaces, protokoller, integrationer mv.</a:t>
                      </a:r>
                      <a:r>
                        <a:rPr lang="da-DK" sz="1000" b="0" cap="none" spc="0" dirty="0">
                          <a:ln>
                            <a:noFill/>
                          </a:ln>
                          <a:solidFill>
                            <a:srgbClr val="FF0000"/>
                          </a:solidFill>
                          <a:effectLst/>
                        </a:rPr>
                        <a:t> </a:t>
                      </a:r>
                      <a:r>
                        <a:rPr lang="da-DK" sz="1000" b="0" cap="none" spc="0" dirty="0">
                          <a:ln>
                            <a:noFill/>
                          </a:ln>
                          <a:solidFill>
                            <a:schemeClr val="tx1"/>
                          </a:solidFill>
                          <a:effectLst/>
                        </a:rPr>
                        <a:t>I forlængelse af kortlægningen, foreligger et arbejde med at designe jeres fremtidige systemarkitektur.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cap="none" spc="0" dirty="0">
                        <a:ln>
                          <a:noFill/>
                        </a:ln>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cap="none" spc="0" dirty="0">
                          <a:ln>
                            <a:noFill/>
                          </a:ln>
                          <a:solidFill>
                            <a:schemeClr val="tx1"/>
                          </a:solidFill>
                          <a:effectLst/>
                        </a:rPr>
                        <a:t>Muligheder for generel optimering? </a:t>
                      </a:r>
                      <a:r>
                        <a:rPr lang="da-DK" sz="1000" b="0" cap="none" spc="0" dirty="0">
                          <a:ln>
                            <a:noFill/>
                          </a:ln>
                          <a:solidFill>
                            <a:schemeClr val="tx1"/>
                          </a:solidFill>
                          <a:effectLst/>
                        </a:rPr>
                        <a:t>I kan overveje, om I vil bruge anledningen til gå i gang med en generel optimering og forenkling af jeres systemarkitektur. </a:t>
                      </a:r>
                      <a:r>
                        <a:rPr lang="da-DK" sz="1000" b="0" i="0" cap="none" spc="0" dirty="0">
                          <a:ln>
                            <a:noFill/>
                          </a:ln>
                          <a:solidFill>
                            <a:schemeClr val="tx1"/>
                          </a:solidFill>
                          <a:effectLst/>
                        </a:rPr>
                        <a:t>Her kunne forhold som fx automatisering, </a:t>
                      </a:r>
                      <a:r>
                        <a:rPr lang="da-DK" sz="1000" b="0" i="0" cap="none" spc="0" dirty="0" err="1">
                          <a:ln>
                            <a:noFill/>
                          </a:ln>
                          <a:solidFill>
                            <a:schemeClr val="tx1"/>
                          </a:solidFill>
                          <a:effectLst/>
                        </a:rPr>
                        <a:t>Robotic</a:t>
                      </a:r>
                      <a:r>
                        <a:rPr lang="da-DK" sz="1000" b="0" i="0" cap="none" spc="0" dirty="0">
                          <a:ln>
                            <a:noFill/>
                          </a:ln>
                          <a:solidFill>
                            <a:schemeClr val="tx1"/>
                          </a:solidFill>
                          <a:effectLst/>
                        </a:rPr>
                        <a:t> Proces Automation (RPA), input management, integrationsplatforme, GDPR</a:t>
                      </a:r>
                      <a:r>
                        <a:rPr lang="da-DK" sz="1000" b="0" cap="none" spc="0" dirty="0">
                          <a:ln>
                            <a:noFill/>
                          </a:ln>
                          <a:solidFill>
                            <a:schemeClr val="tx1"/>
                          </a:solidFill>
                          <a:effectLst/>
                        </a:rPr>
                        <a:t>, Privacy by design og lignende være relevant at indtænke i strategi og planer for omlægningen. Har myndigheden systemer, der skal i udbud (og som er relateret til Digital Post), se desuden vejledning om kravtekster til udbud, </a:t>
                      </a:r>
                      <a:r>
                        <a:rPr lang="da-DK" sz="1000" b="0" cap="none" spc="0" dirty="0">
                          <a:ln>
                            <a:noFill/>
                          </a:ln>
                          <a:solidFill>
                            <a:schemeClr val="tx1"/>
                          </a:solidFill>
                          <a:effectLst/>
                          <a:hlinkClick r:id="rId3"/>
                        </a:rPr>
                        <a:t>her</a:t>
                      </a:r>
                      <a:r>
                        <a:rPr lang="da-DK" sz="1000" b="0" cap="none" spc="0" dirty="0">
                          <a:ln>
                            <a:noFill/>
                          </a:ln>
                          <a:solidFill>
                            <a:schemeClr val="tx1"/>
                          </a:solidFill>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cap="none" spc="0" dirty="0">
                        <a:ln>
                          <a:noFill/>
                        </a:ln>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0" cap="none" spc="0" dirty="0">
                          <a:ln>
                            <a:noFill/>
                          </a:ln>
                          <a:solidFill>
                            <a:schemeClr val="tx1"/>
                          </a:solidFill>
                          <a:effectLst/>
                        </a:rPr>
                        <a:t>På baggrund af jeres overvejelser og analyser skal I træffe beslutning om scope for omlægning af modtager- og afsendersystemer. </a:t>
                      </a:r>
                      <a:r>
                        <a:rPr lang="da-DK" sz="1000" b="0" i="0" cap="none" spc="0" dirty="0">
                          <a:ln>
                            <a:noFill/>
                          </a:ln>
                          <a:solidFill>
                            <a:schemeClr val="tx1"/>
                          </a:solidFill>
                          <a:effectLst/>
                        </a:rPr>
                        <a:t>K</a:t>
                      </a:r>
                      <a:r>
                        <a:rPr lang="da-DK" sz="1000" b="0" cap="none" spc="0" dirty="0">
                          <a:ln>
                            <a:noFill/>
                          </a:ln>
                          <a:solidFill>
                            <a:schemeClr val="tx1"/>
                          </a:solidFill>
                          <a:effectLst/>
                        </a:rPr>
                        <a:t>ortsigtet mod 2021, langsigtet mod 2023 og fremadrettet. Det vil også være relevant at udarbejde strategi, </a:t>
                      </a:r>
                      <a:r>
                        <a:rPr lang="da-DK" sz="1000" b="0" i="1" cap="none" spc="0" dirty="0" err="1">
                          <a:ln>
                            <a:noFill/>
                          </a:ln>
                          <a:solidFill>
                            <a:schemeClr val="tx1"/>
                          </a:solidFill>
                          <a:effectLst/>
                        </a:rPr>
                        <a:t>roadmap</a:t>
                      </a:r>
                      <a:r>
                        <a:rPr lang="da-DK" sz="1000" b="0" cap="none" spc="0" dirty="0">
                          <a:ln>
                            <a:noFill/>
                          </a:ln>
                          <a:solidFill>
                            <a:schemeClr val="tx1"/>
                          </a:solidFill>
                          <a:effectLst/>
                        </a:rPr>
                        <a:t> og planer for </a:t>
                      </a:r>
                      <a:r>
                        <a:rPr lang="da-DK" sz="1000" b="0" strike="noStrike" cap="none" spc="0" dirty="0">
                          <a:ln>
                            <a:noFill/>
                          </a:ln>
                          <a:solidFill>
                            <a:schemeClr val="tx1"/>
                          </a:solidFill>
                          <a:effectLst/>
                        </a:rPr>
                        <a:t>omlægningen, herunder håndtering af </a:t>
                      </a:r>
                      <a:r>
                        <a:rPr lang="da-DK" sz="1000" b="0" i="1" strike="noStrike" cap="none" spc="0" dirty="0">
                          <a:ln>
                            <a:noFill/>
                          </a:ln>
                          <a:solidFill>
                            <a:schemeClr val="tx1"/>
                          </a:solidFill>
                          <a:effectLst/>
                        </a:rPr>
                        <a:t>teknisk gæld </a:t>
                      </a:r>
                      <a:r>
                        <a:rPr lang="da-DK" sz="1000" b="0" i="0" strike="noStrike" cap="none" spc="0" dirty="0">
                          <a:ln>
                            <a:noFill/>
                          </a:ln>
                          <a:solidFill>
                            <a:schemeClr val="tx1"/>
                          </a:solidFill>
                          <a:effectLst/>
                        </a:rPr>
                        <a:t>eller</a:t>
                      </a:r>
                      <a:r>
                        <a:rPr lang="da-DK" sz="1000" b="0" i="1" strike="noStrike" cap="none" spc="0" dirty="0">
                          <a:ln>
                            <a:noFill/>
                          </a:ln>
                          <a:solidFill>
                            <a:schemeClr val="tx1"/>
                          </a:solidFill>
                          <a:effectLst/>
                        </a:rPr>
                        <a:t> udskudt vedligehold</a:t>
                      </a:r>
                      <a:r>
                        <a:rPr lang="da-DK" sz="1000" b="0" i="0" strike="noStrike" cap="none" spc="0" dirty="0">
                          <a:ln>
                            <a:noFill/>
                          </a:ln>
                          <a:solidFill>
                            <a:schemeClr val="tx1"/>
                          </a:solidFill>
                          <a:effectLst/>
                        </a:rPr>
                        <a:t> i overgangsperioden. </a:t>
                      </a:r>
                      <a:endParaRPr lang="da-DK" sz="1000" b="0" strike="noStrike" cap="none" spc="0" dirty="0">
                        <a:ln>
                          <a:noFill/>
                        </a:ln>
                        <a:solidFill>
                          <a:schemeClr val="tx1"/>
                        </a:solidFill>
                        <a:effectLst/>
                      </a:endParaRPr>
                    </a:p>
                    <a:p>
                      <a:endParaRPr lang="da-DK" sz="1000" b="0" cap="none" spc="0" dirty="0">
                        <a:ln>
                          <a:noFill/>
                        </a:ln>
                        <a:solidFill>
                          <a:schemeClr val="tx1"/>
                        </a:solidFill>
                        <a:effectLst/>
                      </a:endParaRPr>
                    </a:p>
                    <a:p>
                      <a:endParaRPr lang="da-DK" sz="1000" b="0" cap="none" spc="0" dirty="0">
                        <a:ln>
                          <a:noFill/>
                        </a:ln>
                        <a:solidFill>
                          <a:schemeClr val="tx1"/>
                        </a:solidFill>
                        <a:effectLst/>
                      </a:endParaRPr>
                    </a:p>
                  </a:txBody>
                  <a:tcPr>
                    <a:lnL w="12700" cmpd="sng">
                      <a:noFill/>
                    </a:lnL>
                    <a:lnR w="12700" cmpd="sng">
                      <a:noFill/>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037998"/>
                  </a:ext>
                </a:extLst>
              </a:tr>
            </a:tbl>
          </a:graphicData>
        </a:graphic>
      </p:graphicFrame>
      <p:graphicFrame>
        <p:nvGraphicFramePr>
          <p:cNvPr id="28" name="Tabel 26">
            <a:extLst>
              <a:ext uri="{FF2B5EF4-FFF2-40B4-BE49-F238E27FC236}">
                <a16:creationId xmlns:a16="http://schemas.microsoft.com/office/drawing/2014/main" id="{E4F78708-3F16-41D3-9C8E-2D04611308FD}"/>
              </a:ext>
            </a:extLst>
          </p:cNvPr>
          <p:cNvGraphicFramePr>
            <a:graphicFrameLocks noGrp="1"/>
          </p:cNvGraphicFramePr>
          <p:nvPr>
            <p:extLst>
              <p:ext uri="{D42A27DB-BD31-4B8C-83A1-F6EECF244321}">
                <p14:modId xmlns:p14="http://schemas.microsoft.com/office/powerpoint/2010/main" val="1367409079"/>
              </p:ext>
            </p:extLst>
          </p:nvPr>
        </p:nvGraphicFramePr>
        <p:xfrm>
          <a:off x="6293671" y="4493919"/>
          <a:ext cx="5193280" cy="1042881"/>
        </p:xfrm>
        <a:graphic>
          <a:graphicData uri="http://schemas.openxmlformats.org/drawingml/2006/table">
            <a:tbl>
              <a:tblPr firstRow="1" bandRow="1">
                <a:tableStyleId>{5C22544A-7EE6-4342-B048-85BDC9FD1C3A}</a:tableStyleId>
              </a:tblPr>
              <a:tblGrid>
                <a:gridCol w="5193280">
                  <a:extLst>
                    <a:ext uri="{9D8B030D-6E8A-4147-A177-3AD203B41FA5}">
                      <a16:colId xmlns:a16="http://schemas.microsoft.com/office/drawing/2014/main" val="2062439059"/>
                    </a:ext>
                  </a:extLst>
                </a:gridCol>
              </a:tblGrid>
              <a:tr h="289689">
                <a:tc>
                  <a:txBody>
                    <a:bodyPr/>
                    <a:lstStyle/>
                    <a:p>
                      <a:pPr marL="0" indent="0">
                        <a:buFont typeface="Arial" panose="020B0604020202020204" pitchFamily="34" charset="0"/>
                        <a:buNone/>
                      </a:pPr>
                      <a:r>
                        <a:rPr lang="da-DK" sz="1200" b="1" cap="none" spc="0" dirty="0">
                          <a:ln>
                            <a:noFill/>
                          </a:ln>
                          <a:solidFill>
                            <a:schemeClr val="bg1"/>
                          </a:solidFill>
                          <a:effectLst/>
                        </a:rPr>
                        <a:t>Beslutninger</a:t>
                      </a: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44454058"/>
                  </a:ext>
                </a:extLst>
              </a:tr>
              <a:tr h="753192">
                <a:tc>
                  <a:txBody>
                    <a:bodyPr/>
                    <a:lstStyle/>
                    <a:p>
                      <a:pPr marL="171450" indent="-171450">
                        <a:buFont typeface="Arial" panose="020B0604020202020204" pitchFamily="34" charset="0"/>
                        <a:buChar char="•"/>
                      </a:pPr>
                      <a:r>
                        <a:rPr lang="da-DK" sz="1000" b="0" cap="none" spc="0" dirty="0">
                          <a:ln>
                            <a:noFill/>
                          </a:ln>
                          <a:solidFill>
                            <a:schemeClr val="bg1"/>
                          </a:solidFill>
                          <a:effectLst/>
                        </a:rPr>
                        <a:t>Scope for omlægning af modtager- og afsendersystemer</a:t>
                      </a:r>
                    </a:p>
                    <a:p>
                      <a:pPr marL="171450" indent="-171450">
                        <a:buFont typeface="Arial" panose="020B0604020202020204" pitchFamily="34" charset="0"/>
                        <a:buChar char="•"/>
                      </a:pPr>
                      <a:r>
                        <a:rPr lang="da-DK" sz="1000" b="0" cap="none" spc="0" dirty="0">
                          <a:ln>
                            <a:noFill/>
                          </a:ln>
                          <a:solidFill>
                            <a:schemeClr val="bg1"/>
                          </a:solidFill>
                          <a:effectLst/>
                        </a:rPr>
                        <a:t>Strategi, </a:t>
                      </a:r>
                      <a:r>
                        <a:rPr lang="da-DK" sz="1000" b="0" cap="none" spc="0" dirty="0" err="1">
                          <a:ln>
                            <a:noFill/>
                          </a:ln>
                          <a:solidFill>
                            <a:schemeClr val="bg1"/>
                          </a:solidFill>
                          <a:effectLst/>
                        </a:rPr>
                        <a:t>roadmap</a:t>
                      </a:r>
                      <a:r>
                        <a:rPr lang="da-DK" sz="1000" b="0" cap="none" spc="0" dirty="0">
                          <a:ln>
                            <a:noFill/>
                          </a:ln>
                          <a:solidFill>
                            <a:schemeClr val="bg1"/>
                          </a:solidFill>
                          <a:effectLst/>
                        </a:rPr>
                        <a:t> og planer for omlægning af samlet systemarkitektur</a:t>
                      </a:r>
                    </a:p>
                    <a:p>
                      <a:pPr marL="171450" indent="-171450">
                        <a:buFont typeface="Arial" panose="020B0604020202020204" pitchFamily="34" charset="0"/>
                        <a:buChar char="•"/>
                      </a:pPr>
                      <a:r>
                        <a:rPr lang="da-DK" sz="1000" b="0" cap="none" spc="0" dirty="0">
                          <a:ln>
                            <a:noFill/>
                          </a:ln>
                          <a:solidFill>
                            <a:schemeClr val="bg1"/>
                          </a:solidFill>
                          <a:effectLst/>
                        </a:rPr>
                        <a:t>Evt. scope og strategi for samarbejde med andre myndigheder ift. leverandørdialog</a:t>
                      </a:r>
                    </a:p>
                    <a:p>
                      <a:pPr marL="171450" indent="-171450">
                        <a:buFont typeface="Arial" panose="020B0604020202020204" pitchFamily="34" charset="0"/>
                        <a:buChar char="•"/>
                      </a:pPr>
                      <a:r>
                        <a:rPr lang="da-DK" sz="1000" b="0" cap="none" spc="0" dirty="0">
                          <a:ln>
                            <a:noFill/>
                          </a:ln>
                          <a:solidFill>
                            <a:schemeClr val="bg1"/>
                          </a:solidFill>
                          <a:effectLst/>
                        </a:rPr>
                        <a:t>Evt. scope for involvering af leverandører</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188037998"/>
                  </a:ext>
                </a:extLst>
              </a:tr>
            </a:tbl>
          </a:graphicData>
        </a:graphic>
      </p:graphicFrame>
      <p:grpSp>
        <p:nvGrpSpPr>
          <p:cNvPr id="15" name="Gruppe 14">
            <a:extLst>
              <a:ext uri="{FF2B5EF4-FFF2-40B4-BE49-F238E27FC236}">
                <a16:creationId xmlns:a16="http://schemas.microsoft.com/office/drawing/2014/main" id="{B351B286-1D13-43AC-B0B1-2D7A057C0EC0}"/>
              </a:ext>
            </a:extLst>
          </p:cNvPr>
          <p:cNvGrpSpPr/>
          <p:nvPr/>
        </p:nvGrpSpPr>
        <p:grpSpPr>
          <a:xfrm>
            <a:off x="6293671" y="1829902"/>
            <a:ext cx="5184576" cy="237549"/>
            <a:chOff x="839416" y="4149080"/>
            <a:chExt cx="5184576" cy="237549"/>
          </a:xfrm>
        </p:grpSpPr>
        <p:sp>
          <p:nvSpPr>
            <p:cNvPr id="13" name="Ellipse 12">
              <a:extLst>
                <a:ext uri="{FF2B5EF4-FFF2-40B4-BE49-F238E27FC236}">
                  <a16:creationId xmlns:a16="http://schemas.microsoft.com/office/drawing/2014/main" id="{32C011AF-EA5E-4BD7-A72C-7CD7BDDAE54F}"/>
                </a:ext>
              </a:extLst>
            </p:cNvPr>
            <p:cNvSpPr/>
            <p:nvPr/>
          </p:nvSpPr>
          <p:spPr bwMode="auto">
            <a:xfrm>
              <a:off x="839416" y="4149080"/>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14" name="Tekstfelt 13">
              <a:extLst>
                <a:ext uri="{FF2B5EF4-FFF2-40B4-BE49-F238E27FC236}">
                  <a16:creationId xmlns:a16="http://schemas.microsoft.com/office/drawing/2014/main" id="{842607C8-8DEE-42C6-A6D4-81E90CDBDAFA}"/>
                </a:ext>
              </a:extLst>
            </p:cNvPr>
            <p:cNvSpPr txBox="1"/>
            <p:nvPr/>
          </p:nvSpPr>
          <p:spPr>
            <a:xfrm>
              <a:off x="1136151" y="4170605"/>
              <a:ext cx="4887841" cy="216024"/>
            </a:xfrm>
            <a:prstGeom prst="rect">
              <a:avLst/>
            </a:prstGeom>
            <a:noFill/>
          </p:spPr>
          <p:txBody>
            <a:bodyPr wrap="square" lIns="0" tIns="0" rIns="0" bIns="0" rtlCol="0">
              <a:noAutofit/>
            </a:bodyPr>
            <a:lstStyle/>
            <a:p>
              <a:pPr>
                <a:lnSpc>
                  <a:spcPct val="100000"/>
                </a:lnSpc>
                <a:spcBef>
                  <a:spcPts val="1100"/>
                </a:spcBef>
              </a:pPr>
              <a:r>
                <a:rPr lang="da-DK" sz="1000" dirty="0"/>
                <a:t>Giver den nye løsning anledning til generel optimering af jeres systemarkitektur?</a:t>
              </a:r>
            </a:p>
          </p:txBody>
        </p:sp>
      </p:grpSp>
      <p:grpSp>
        <p:nvGrpSpPr>
          <p:cNvPr id="19" name="Gruppe 18">
            <a:extLst>
              <a:ext uri="{FF2B5EF4-FFF2-40B4-BE49-F238E27FC236}">
                <a16:creationId xmlns:a16="http://schemas.microsoft.com/office/drawing/2014/main" id="{D90436CE-0643-4DB7-A6E0-01709B8802E6}"/>
              </a:ext>
            </a:extLst>
          </p:cNvPr>
          <p:cNvGrpSpPr/>
          <p:nvPr/>
        </p:nvGrpSpPr>
        <p:grpSpPr>
          <a:xfrm>
            <a:off x="6293671" y="2094993"/>
            <a:ext cx="5184576" cy="237689"/>
            <a:chOff x="839416" y="3932355"/>
            <a:chExt cx="5184576" cy="237689"/>
          </a:xfrm>
        </p:grpSpPr>
        <p:sp>
          <p:nvSpPr>
            <p:cNvPr id="20" name="Ellipse 19">
              <a:extLst>
                <a:ext uri="{FF2B5EF4-FFF2-40B4-BE49-F238E27FC236}">
                  <a16:creationId xmlns:a16="http://schemas.microsoft.com/office/drawing/2014/main" id="{5406F63C-9C71-487B-8829-40AD93BC73D9}"/>
                </a:ext>
              </a:extLst>
            </p:cNvPr>
            <p:cNvSpPr/>
            <p:nvPr/>
          </p:nvSpPr>
          <p:spPr bwMode="auto">
            <a:xfrm>
              <a:off x="839416" y="3954020"/>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21" name="Tekstfelt 20">
              <a:extLst>
                <a:ext uri="{FF2B5EF4-FFF2-40B4-BE49-F238E27FC236}">
                  <a16:creationId xmlns:a16="http://schemas.microsoft.com/office/drawing/2014/main" id="{6679D842-7FAB-4836-B8BC-9BA980642AD0}"/>
                </a:ext>
              </a:extLst>
            </p:cNvPr>
            <p:cNvSpPr txBox="1"/>
            <p:nvPr/>
          </p:nvSpPr>
          <p:spPr>
            <a:xfrm>
              <a:off x="1136151" y="3932355"/>
              <a:ext cx="4887841" cy="216024"/>
            </a:xfrm>
            <a:prstGeom prst="rect">
              <a:avLst/>
            </a:prstGeom>
            <a:noFill/>
          </p:spPr>
          <p:txBody>
            <a:bodyPr wrap="square" lIns="0" tIns="0" rIns="0" bIns="0" rtlCol="0">
              <a:noAutofit/>
            </a:bodyPr>
            <a:lstStyle/>
            <a:p>
              <a:pPr>
                <a:lnSpc>
                  <a:spcPct val="100000"/>
                </a:lnSpc>
                <a:spcBef>
                  <a:spcPts val="1100"/>
                </a:spcBef>
              </a:pPr>
              <a:r>
                <a:rPr lang="da-DK" sz="1000" dirty="0"/>
                <a:t>Hvilke opsætnings- og udviklingstiltag skal I igangsætte for at kunne efterleve minimumskrav til modtager- og afsendersystemer?</a:t>
              </a:r>
            </a:p>
          </p:txBody>
        </p:sp>
      </p:grpSp>
      <p:grpSp>
        <p:nvGrpSpPr>
          <p:cNvPr id="3" name="Gruppe 2">
            <a:extLst>
              <a:ext uri="{FF2B5EF4-FFF2-40B4-BE49-F238E27FC236}">
                <a16:creationId xmlns:a16="http://schemas.microsoft.com/office/drawing/2014/main" id="{111EFD46-1498-4E74-B241-0277A84A1BA1}"/>
              </a:ext>
            </a:extLst>
          </p:cNvPr>
          <p:cNvGrpSpPr/>
          <p:nvPr/>
        </p:nvGrpSpPr>
        <p:grpSpPr>
          <a:xfrm>
            <a:off x="6293671" y="2819800"/>
            <a:ext cx="5184575" cy="226534"/>
            <a:chOff x="6293671" y="2949322"/>
            <a:chExt cx="5184575" cy="226534"/>
          </a:xfrm>
        </p:grpSpPr>
        <p:sp>
          <p:nvSpPr>
            <p:cNvPr id="29" name="Ellipse 28">
              <a:extLst>
                <a:ext uri="{FF2B5EF4-FFF2-40B4-BE49-F238E27FC236}">
                  <a16:creationId xmlns:a16="http://schemas.microsoft.com/office/drawing/2014/main" id="{DE049242-D866-42B2-94CD-E9F0F4F6AF60}"/>
                </a:ext>
              </a:extLst>
            </p:cNvPr>
            <p:cNvSpPr/>
            <p:nvPr/>
          </p:nvSpPr>
          <p:spPr bwMode="auto">
            <a:xfrm>
              <a:off x="6293671" y="2959832"/>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0" name="Tekstfelt 29">
              <a:extLst>
                <a:ext uri="{FF2B5EF4-FFF2-40B4-BE49-F238E27FC236}">
                  <a16:creationId xmlns:a16="http://schemas.microsoft.com/office/drawing/2014/main" id="{3CEACDA8-3518-40B9-9A2F-92D7F89FDA36}"/>
                </a:ext>
              </a:extLst>
            </p:cNvPr>
            <p:cNvSpPr txBox="1"/>
            <p:nvPr/>
          </p:nvSpPr>
          <p:spPr>
            <a:xfrm>
              <a:off x="6590405" y="2949322"/>
              <a:ext cx="4887841" cy="216024"/>
            </a:xfrm>
            <a:prstGeom prst="rect">
              <a:avLst/>
            </a:prstGeom>
            <a:noFill/>
          </p:spPr>
          <p:txBody>
            <a:bodyPr wrap="square" lIns="0" tIns="0" rIns="0" bIns="0" rtlCol="0">
              <a:noAutofit/>
            </a:bodyPr>
            <a:lstStyle/>
            <a:p>
              <a:pPr>
                <a:lnSpc>
                  <a:spcPct val="100000"/>
                </a:lnSpc>
                <a:spcBef>
                  <a:spcPts val="1100"/>
                </a:spcBef>
              </a:pPr>
              <a:r>
                <a:rPr lang="da-DK" sz="1000" dirty="0"/>
                <a:t>Hvilke opsætnings- og udviklingstiltag skal I igangsætte for at optimere og forenkle jeres systemarkitektur? </a:t>
              </a:r>
            </a:p>
          </p:txBody>
        </p:sp>
      </p:grpSp>
      <p:grpSp>
        <p:nvGrpSpPr>
          <p:cNvPr id="8" name="Gruppe 7">
            <a:extLst>
              <a:ext uri="{FF2B5EF4-FFF2-40B4-BE49-F238E27FC236}">
                <a16:creationId xmlns:a16="http://schemas.microsoft.com/office/drawing/2014/main" id="{41E89B0D-E0F3-43D8-9AE9-1250F586414E}"/>
              </a:ext>
            </a:extLst>
          </p:cNvPr>
          <p:cNvGrpSpPr/>
          <p:nvPr/>
        </p:nvGrpSpPr>
        <p:grpSpPr>
          <a:xfrm>
            <a:off x="6293671" y="3545843"/>
            <a:ext cx="5184576" cy="249110"/>
            <a:chOff x="6314455" y="3112239"/>
            <a:chExt cx="5184576" cy="249110"/>
          </a:xfrm>
        </p:grpSpPr>
        <p:sp>
          <p:nvSpPr>
            <p:cNvPr id="31" name="Ellipse 30">
              <a:extLst>
                <a:ext uri="{FF2B5EF4-FFF2-40B4-BE49-F238E27FC236}">
                  <a16:creationId xmlns:a16="http://schemas.microsoft.com/office/drawing/2014/main" id="{EA450C5B-8A6F-4DAF-B897-BD58A1A3F802}"/>
                </a:ext>
              </a:extLst>
            </p:cNvPr>
            <p:cNvSpPr/>
            <p:nvPr/>
          </p:nvSpPr>
          <p:spPr bwMode="auto">
            <a:xfrm>
              <a:off x="6314455" y="3112239"/>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2" name="Tekstfelt 31">
              <a:extLst>
                <a:ext uri="{FF2B5EF4-FFF2-40B4-BE49-F238E27FC236}">
                  <a16:creationId xmlns:a16="http://schemas.microsoft.com/office/drawing/2014/main" id="{0D92B79C-64AD-4166-8755-275748284512}"/>
                </a:ext>
              </a:extLst>
            </p:cNvPr>
            <p:cNvSpPr txBox="1"/>
            <p:nvPr/>
          </p:nvSpPr>
          <p:spPr>
            <a:xfrm>
              <a:off x="6611190" y="3145325"/>
              <a:ext cx="4887841" cy="216024"/>
            </a:xfrm>
            <a:prstGeom prst="rect">
              <a:avLst/>
            </a:prstGeom>
            <a:noFill/>
          </p:spPr>
          <p:txBody>
            <a:bodyPr wrap="square" lIns="0" tIns="0" rIns="0" bIns="0" rtlCol="0">
              <a:noAutofit/>
            </a:bodyPr>
            <a:lstStyle/>
            <a:p>
              <a:pPr>
                <a:lnSpc>
                  <a:spcPct val="100000"/>
                </a:lnSpc>
                <a:spcBef>
                  <a:spcPts val="1100"/>
                </a:spcBef>
              </a:pPr>
              <a:r>
                <a:rPr lang="da-DK" sz="1000" dirty="0"/>
                <a:t>I hvilken grad skal jeres leverandører inddrages i omlægningsarbejdet?</a:t>
              </a:r>
            </a:p>
          </p:txBody>
        </p:sp>
      </p:grpSp>
      <p:grpSp>
        <p:nvGrpSpPr>
          <p:cNvPr id="9" name="Gruppe 8">
            <a:extLst>
              <a:ext uri="{FF2B5EF4-FFF2-40B4-BE49-F238E27FC236}">
                <a16:creationId xmlns:a16="http://schemas.microsoft.com/office/drawing/2014/main" id="{D4070537-3C26-44BD-9CEF-424FBD6C5EE8}"/>
              </a:ext>
            </a:extLst>
          </p:cNvPr>
          <p:cNvGrpSpPr/>
          <p:nvPr/>
        </p:nvGrpSpPr>
        <p:grpSpPr>
          <a:xfrm>
            <a:off x="6293671" y="2460920"/>
            <a:ext cx="5187394" cy="221561"/>
            <a:chOff x="6311637" y="3432318"/>
            <a:chExt cx="5187394" cy="221561"/>
          </a:xfrm>
        </p:grpSpPr>
        <p:sp>
          <p:nvSpPr>
            <p:cNvPr id="33" name="Ellipse 32">
              <a:extLst>
                <a:ext uri="{FF2B5EF4-FFF2-40B4-BE49-F238E27FC236}">
                  <a16:creationId xmlns:a16="http://schemas.microsoft.com/office/drawing/2014/main" id="{779F8CFD-EC03-4A8F-8278-370132B1CE01}"/>
                </a:ext>
              </a:extLst>
            </p:cNvPr>
            <p:cNvSpPr/>
            <p:nvPr/>
          </p:nvSpPr>
          <p:spPr bwMode="auto">
            <a:xfrm>
              <a:off x="6311637" y="3437855"/>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4" name="Tekstfelt 33">
              <a:extLst>
                <a:ext uri="{FF2B5EF4-FFF2-40B4-BE49-F238E27FC236}">
                  <a16:creationId xmlns:a16="http://schemas.microsoft.com/office/drawing/2014/main" id="{E79F7CCC-D9FC-43E5-945C-5088C7011645}"/>
                </a:ext>
              </a:extLst>
            </p:cNvPr>
            <p:cNvSpPr txBox="1"/>
            <p:nvPr/>
          </p:nvSpPr>
          <p:spPr>
            <a:xfrm>
              <a:off x="6611190" y="3432318"/>
              <a:ext cx="4887841" cy="216024"/>
            </a:xfrm>
            <a:prstGeom prst="rect">
              <a:avLst/>
            </a:prstGeom>
            <a:noFill/>
          </p:spPr>
          <p:txBody>
            <a:bodyPr wrap="square" lIns="0" tIns="0" rIns="0" bIns="0" rtlCol="0">
              <a:noAutofit/>
            </a:bodyPr>
            <a:lstStyle/>
            <a:p>
              <a:pPr>
                <a:lnSpc>
                  <a:spcPct val="100000"/>
                </a:lnSpc>
                <a:spcBef>
                  <a:spcPts val="1100"/>
                </a:spcBef>
              </a:pPr>
              <a:r>
                <a:rPr lang="da-DK" sz="1000" dirty="0"/>
                <a:t>Hvilke opsætnings- og udviklingstiltag skal I igangsætte for at kunne ibrugtage muligheder og gevinster i den nye Digital Post-løsning?</a:t>
              </a:r>
            </a:p>
          </p:txBody>
        </p:sp>
      </p:grpSp>
      <p:grpSp>
        <p:nvGrpSpPr>
          <p:cNvPr id="23" name="Gruppe 22">
            <a:extLst>
              <a:ext uri="{FF2B5EF4-FFF2-40B4-BE49-F238E27FC236}">
                <a16:creationId xmlns:a16="http://schemas.microsoft.com/office/drawing/2014/main" id="{3EDBFE5C-9F14-41CB-868C-EDE238CDDBDB}"/>
              </a:ext>
            </a:extLst>
          </p:cNvPr>
          <p:cNvGrpSpPr/>
          <p:nvPr/>
        </p:nvGrpSpPr>
        <p:grpSpPr>
          <a:xfrm>
            <a:off x="6293671" y="4171280"/>
            <a:ext cx="5187394" cy="254211"/>
            <a:chOff x="6311637" y="3338138"/>
            <a:chExt cx="5187394" cy="254211"/>
          </a:xfrm>
        </p:grpSpPr>
        <p:sp>
          <p:nvSpPr>
            <p:cNvPr id="24" name="Ellipse 23">
              <a:extLst>
                <a:ext uri="{FF2B5EF4-FFF2-40B4-BE49-F238E27FC236}">
                  <a16:creationId xmlns:a16="http://schemas.microsoft.com/office/drawing/2014/main" id="{8D82E650-BB76-42FF-88D0-1B57B5EA62B1}"/>
                </a:ext>
              </a:extLst>
            </p:cNvPr>
            <p:cNvSpPr/>
            <p:nvPr/>
          </p:nvSpPr>
          <p:spPr bwMode="auto">
            <a:xfrm>
              <a:off x="6311637" y="3338138"/>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25" name="Tekstfelt 24">
              <a:extLst>
                <a:ext uri="{FF2B5EF4-FFF2-40B4-BE49-F238E27FC236}">
                  <a16:creationId xmlns:a16="http://schemas.microsoft.com/office/drawing/2014/main" id="{BBD8B15D-9F40-4668-942C-A1A317884CE7}"/>
                </a:ext>
              </a:extLst>
            </p:cNvPr>
            <p:cNvSpPr txBox="1"/>
            <p:nvPr/>
          </p:nvSpPr>
          <p:spPr>
            <a:xfrm>
              <a:off x="6611190" y="3376325"/>
              <a:ext cx="4887841" cy="216024"/>
            </a:xfrm>
            <a:prstGeom prst="rect">
              <a:avLst/>
            </a:prstGeom>
            <a:noFill/>
          </p:spPr>
          <p:txBody>
            <a:bodyPr wrap="square" lIns="0" tIns="0" rIns="0" bIns="0" rtlCol="0">
              <a:noAutofit/>
            </a:bodyPr>
            <a:lstStyle/>
            <a:p>
              <a:pPr>
                <a:lnSpc>
                  <a:spcPct val="100000"/>
                </a:lnSpc>
                <a:spcBef>
                  <a:spcPts val="1100"/>
                </a:spcBef>
              </a:pPr>
              <a:r>
                <a:rPr lang="da-DK" sz="1000" dirty="0"/>
                <a:t>Kan samarbejde med andre myndigheder være relevant ift. eventuel leverandørdialog?</a:t>
              </a:r>
            </a:p>
          </p:txBody>
        </p:sp>
      </p:grpSp>
      <p:graphicFrame>
        <p:nvGraphicFramePr>
          <p:cNvPr id="35" name="Tabel 26">
            <a:extLst>
              <a:ext uri="{FF2B5EF4-FFF2-40B4-BE49-F238E27FC236}">
                <a16:creationId xmlns:a16="http://schemas.microsoft.com/office/drawing/2014/main" id="{1E3A054D-B40F-43AD-90D3-8553F7AEA67F}"/>
              </a:ext>
            </a:extLst>
          </p:cNvPr>
          <p:cNvGraphicFramePr>
            <a:graphicFrameLocks noGrp="1"/>
          </p:cNvGraphicFramePr>
          <p:nvPr>
            <p:extLst>
              <p:ext uri="{D42A27DB-BD31-4B8C-83A1-F6EECF244321}">
                <p14:modId xmlns:p14="http://schemas.microsoft.com/office/powerpoint/2010/main" val="1547604933"/>
              </p:ext>
            </p:extLst>
          </p:nvPr>
        </p:nvGraphicFramePr>
        <p:xfrm>
          <a:off x="6293671" y="1441471"/>
          <a:ext cx="5193280" cy="274320"/>
        </p:xfrm>
        <a:graphic>
          <a:graphicData uri="http://schemas.openxmlformats.org/drawingml/2006/table">
            <a:tbl>
              <a:tblPr firstRow="1" bandRow="1">
                <a:tableStyleId>{5C22544A-7EE6-4342-B048-85BDC9FD1C3A}</a:tableStyleId>
              </a:tblPr>
              <a:tblGrid>
                <a:gridCol w="5193280">
                  <a:extLst>
                    <a:ext uri="{9D8B030D-6E8A-4147-A177-3AD203B41FA5}">
                      <a16:colId xmlns:a16="http://schemas.microsoft.com/office/drawing/2014/main" val="2062439059"/>
                    </a:ext>
                  </a:extLst>
                </a:gridCol>
              </a:tblGrid>
              <a:tr h="244800">
                <a:tc>
                  <a:txBody>
                    <a:bodyPr/>
                    <a:lstStyle/>
                    <a:p>
                      <a:r>
                        <a:rPr lang="da-DK" sz="1200" b="1" cap="none" spc="0" dirty="0">
                          <a:ln>
                            <a:noFill/>
                          </a:ln>
                          <a:solidFill>
                            <a:schemeClr val="tx1"/>
                          </a:solidFill>
                          <a:effectLst/>
                        </a:rPr>
                        <a:t>Refleksionsspørgsmål</a:t>
                      </a: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685668"/>
                  </a:ext>
                </a:extLst>
              </a:tr>
            </a:tbl>
          </a:graphicData>
        </a:graphic>
      </p:graphicFrame>
      <p:graphicFrame>
        <p:nvGraphicFramePr>
          <p:cNvPr id="36" name="Tabel 35">
            <a:extLst>
              <a:ext uri="{FF2B5EF4-FFF2-40B4-BE49-F238E27FC236}">
                <a16:creationId xmlns:a16="http://schemas.microsoft.com/office/drawing/2014/main" id="{85F6914B-35DD-4804-AA85-FDEF5C801822}"/>
              </a:ext>
            </a:extLst>
          </p:cNvPr>
          <p:cNvGraphicFramePr>
            <a:graphicFrameLocks noGrp="1"/>
          </p:cNvGraphicFramePr>
          <p:nvPr>
            <p:extLst>
              <p:ext uri="{D42A27DB-BD31-4B8C-83A1-F6EECF244321}">
                <p14:modId xmlns:p14="http://schemas.microsoft.com/office/powerpoint/2010/main" val="35617344"/>
              </p:ext>
            </p:extLst>
          </p:nvPr>
        </p:nvGraphicFramePr>
        <p:xfrm>
          <a:off x="6293671" y="5649422"/>
          <a:ext cx="5193280" cy="822960"/>
        </p:xfrm>
        <a:graphic>
          <a:graphicData uri="http://schemas.openxmlformats.org/drawingml/2006/table">
            <a:tbl>
              <a:tblPr firstRow="1" bandRow="1">
                <a:tableStyleId>{5C22544A-7EE6-4342-B048-85BDC9FD1C3A}</a:tableStyleId>
              </a:tblPr>
              <a:tblGrid>
                <a:gridCol w="2596640">
                  <a:extLst>
                    <a:ext uri="{9D8B030D-6E8A-4147-A177-3AD203B41FA5}">
                      <a16:colId xmlns:a16="http://schemas.microsoft.com/office/drawing/2014/main" val="2062439059"/>
                    </a:ext>
                  </a:extLst>
                </a:gridCol>
                <a:gridCol w="2596640">
                  <a:extLst>
                    <a:ext uri="{9D8B030D-6E8A-4147-A177-3AD203B41FA5}">
                      <a16:colId xmlns:a16="http://schemas.microsoft.com/office/drawing/2014/main" val="821900373"/>
                    </a:ext>
                  </a:extLst>
                </a:gridCol>
              </a:tblGrid>
              <a:tr h="0">
                <a:tc>
                  <a:txBody>
                    <a:bodyPr/>
                    <a:lstStyle/>
                    <a:p>
                      <a:r>
                        <a:rPr lang="da-DK" sz="1200" b="1" u="none" cap="none" spc="0" dirty="0">
                          <a:ln>
                            <a:noFill/>
                          </a:ln>
                          <a:solidFill>
                            <a:schemeClr val="tx1"/>
                          </a:solidFill>
                          <a:effectLst/>
                        </a:rPr>
                        <a:t>Opgavepakke med beslutning</a:t>
                      </a:r>
                    </a:p>
                  </a:txBody>
                  <a:tcPr>
                    <a:lnL w="12700" cmpd="sng">
                      <a:noFill/>
                    </a:lnL>
                    <a:lnR w="12700" cap="flat" cmpd="sng" algn="ctr">
                      <a:solidFill>
                        <a:schemeClr val="tx2"/>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200" b="1" u="none" cap="none" spc="0" dirty="0">
                          <a:ln>
                            <a:noFill/>
                          </a:ln>
                          <a:solidFill>
                            <a:schemeClr val="tx1"/>
                          </a:solidFill>
                          <a:effectLst/>
                        </a:rPr>
                        <a:t>Øvrige afhængigheder</a:t>
                      </a:r>
                    </a:p>
                  </a:txBody>
                  <a:tcPr>
                    <a:lnL w="12700" cap="flat" cmpd="sng" algn="ctr">
                      <a:solidFill>
                        <a:schemeClr val="tx2"/>
                      </a:solid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685668"/>
                  </a:ext>
                </a:extLst>
              </a:tr>
              <a:tr h="313947">
                <a:tc>
                  <a:txBody>
                    <a:bodyPr/>
                    <a:lstStyle/>
                    <a:p>
                      <a:r>
                        <a:rPr lang="da-DK" sz="1000" b="0" u="none" cap="none" spc="0" dirty="0">
                          <a:ln>
                            <a:noFill/>
                          </a:ln>
                          <a:solidFill>
                            <a:schemeClr val="tx1"/>
                          </a:solidFill>
                          <a:effectLst/>
                        </a:rPr>
                        <a:t>Opgavepakke 3 – Afsendersystemer</a:t>
                      </a:r>
                    </a:p>
                    <a:p>
                      <a:r>
                        <a:rPr lang="da-DK" sz="1000" b="0" u="none" cap="none" spc="0" dirty="0">
                          <a:ln>
                            <a:noFill/>
                          </a:ln>
                          <a:solidFill>
                            <a:schemeClr val="tx1"/>
                          </a:solidFill>
                          <a:effectLst/>
                        </a:rPr>
                        <a:t>Opgavepakke 4 – Modtagersystemer</a:t>
                      </a:r>
                    </a:p>
                  </a:txBody>
                  <a:tcPr>
                    <a:lnL w="12700" cmpd="sng">
                      <a:noFill/>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0" cap="none" spc="0" dirty="0">
                          <a:ln>
                            <a:noFill/>
                          </a:ln>
                          <a:solidFill>
                            <a:schemeClr val="tx1"/>
                          </a:solidFill>
                          <a:effectLst/>
                        </a:rPr>
                        <a:t>Opgavepakke 2 – Potentiale og opmærkning med MeMo</a:t>
                      </a:r>
                    </a:p>
                    <a:p>
                      <a:r>
                        <a:rPr lang="da-DK" sz="1000" b="0" cap="none" spc="0" dirty="0">
                          <a:ln>
                            <a:noFill/>
                          </a:ln>
                          <a:solidFill>
                            <a:schemeClr val="tx1"/>
                          </a:solidFill>
                          <a:effectLst/>
                        </a:rPr>
                        <a:t>Opgavepakke 7 – Opsætning og tilslutning</a:t>
                      </a:r>
                    </a:p>
                  </a:txBody>
                  <a:tcPr>
                    <a:lnL w="12700" cap="flat" cmpd="sng" algn="ctr">
                      <a:solidFill>
                        <a:schemeClr val="tx2"/>
                      </a:solidFill>
                      <a:prstDash val="solid"/>
                      <a:round/>
                      <a:headEnd type="none" w="med" len="med"/>
                      <a:tailEnd type="none" w="med" len="med"/>
                    </a:lnL>
                    <a:lnR w="12700" cmpd="sng">
                      <a:noFill/>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037998"/>
                  </a:ext>
                </a:extLst>
              </a:tr>
            </a:tbl>
          </a:graphicData>
        </a:graphic>
      </p:graphicFrame>
      <p:sp>
        <p:nvSpPr>
          <p:cNvPr id="27" name="Rektangel 26">
            <a:extLst>
              <a:ext uri="{FF2B5EF4-FFF2-40B4-BE49-F238E27FC236}">
                <a16:creationId xmlns:a16="http://schemas.microsoft.com/office/drawing/2014/main" id="{C008A486-07DB-4C77-A2CA-FFF0FE06B402}"/>
              </a:ext>
            </a:extLst>
          </p:cNvPr>
          <p:cNvSpPr/>
          <p:nvPr/>
        </p:nvSpPr>
        <p:spPr bwMode="auto">
          <a:xfrm>
            <a:off x="619433" y="6341806"/>
            <a:ext cx="200374" cy="353284"/>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grpSp>
        <p:nvGrpSpPr>
          <p:cNvPr id="37" name="Gruppe 36">
            <a:extLst>
              <a:ext uri="{FF2B5EF4-FFF2-40B4-BE49-F238E27FC236}">
                <a16:creationId xmlns:a16="http://schemas.microsoft.com/office/drawing/2014/main" id="{119D5918-7EBD-4B3A-9E9C-959231045A45}"/>
              </a:ext>
            </a:extLst>
          </p:cNvPr>
          <p:cNvGrpSpPr/>
          <p:nvPr/>
        </p:nvGrpSpPr>
        <p:grpSpPr>
          <a:xfrm>
            <a:off x="6290852" y="3827453"/>
            <a:ext cx="5187394" cy="224715"/>
            <a:chOff x="6311637" y="3338138"/>
            <a:chExt cx="5187394" cy="224715"/>
          </a:xfrm>
        </p:grpSpPr>
        <p:sp>
          <p:nvSpPr>
            <p:cNvPr id="38" name="Ellipse 37">
              <a:extLst>
                <a:ext uri="{FF2B5EF4-FFF2-40B4-BE49-F238E27FC236}">
                  <a16:creationId xmlns:a16="http://schemas.microsoft.com/office/drawing/2014/main" id="{2C6883E3-DEBF-4C9E-8F68-3F68C8B99FE0}"/>
                </a:ext>
              </a:extLst>
            </p:cNvPr>
            <p:cNvSpPr/>
            <p:nvPr/>
          </p:nvSpPr>
          <p:spPr bwMode="auto">
            <a:xfrm>
              <a:off x="6311637" y="3338138"/>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9" name="Tekstfelt 38">
              <a:extLst>
                <a:ext uri="{FF2B5EF4-FFF2-40B4-BE49-F238E27FC236}">
                  <a16:creationId xmlns:a16="http://schemas.microsoft.com/office/drawing/2014/main" id="{7EDD7C6B-58DD-4675-BA90-3F45454CF2F0}"/>
                </a:ext>
              </a:extLst>
            </p:cNvPr>
            <p:cNvSpPr txBox="1"/>
            <p:nvPr/>
          </p:nvSpPr>
          <p:spPr>
            <a:xfrm>
              <a:off x="6611190" y="3346829"/>
              <a:ext cx="4887841" cy="216024"/>
            </a:xfrm>
            <a:prstGeom prst="rect">
              <a:avLst/>
            </a:prstGeom>
            <a:noFill/>
          </p:spPr>
          <p:txBody>
            <a:bodyPr wrap="square" lIns="0" tIns="0" rIns="0" bIns="0" rtlCol="0">
              <a:noAutofit/>
            </a:bodyPr>
            <a:lstStyle/>
            <a:p>
              <a:pPr>
                <a:lnSpc>
                  <a:spcPct val="100000"/>
                </a:lnSpc>
                <a:spcBef>
                  <a:spcPts val="1100"/>
                </a:spcBef>
              </a:pPr>
              <a:r>
                <a:rPr lang="da-DK" sz="1000" dirty="0"/>
                <a:t>Hvilke muligheder giver jeres nuværende kontrakter for tilpasning af systemer? Og hvor har I behov for tilkøb eller nye aftaler?</a:t>
              </a:r>
            </a:p>
          </p:txBody>
        </p:sp>
      </p:grpSp>
      <p:grpSp>
        <p:nvGrpSpPr>
          <p:cNvPr id="41" name="Gruppe 40">
            <a:extLst>
              <a:ext uri="{FF2B5EF4-FFF2-40B4-BE49-F238E27FC236}">
                <a16:creationId xmlns:a16="http://schemas.microsoft.com/office/drawing/2014/main" id="{36C6C204-8B30-4EFB-97AC-FAF7EE9FAD6E}"/>
              </a:ext>
            </a:extLst>
          </p:cNvPr>
          <p:cNvGrpSpPr/>
          <p:nvPr/>
        </p:nvGrpSpPr>
        <p:grpSpPr>
          <a:xfrm>
            <a:off x="6290852" y="3185366"/>
            <a:ext cx="5187393" cy="226862"/>
            <a:chOff x="6293671" y="2948994"/>
            <a:chExt cx="5187393" cy="226862"/>
          </a:xfrm>
        </p:grpSpPr>
        <p:sp>
          <p:nvSpPr>
            <p:cNvPr id="42" name="Ellipse 41">
              <a:extLst>
                <a:ext uri="{FF2B5EF4-FFF2-40B4-BE49-F238E27FC236}">
                  <a16:creationId xmlns:a16="http://schemas.microsoft.com/office/drawing/2014/main" id="{F14B8681-1C1F-45A0-BA16-34AD0AE28F2C}"/>
                </a:ext>
              </a:extLst>
            </p:cNvPr>
            <p:cNvSpPr/>
            <p:nvPr/>
          </p:nvSpPr>
          <p:spPr bwMode="auto">
            <a:xfrm>
              <a:off x="6293671" y="2959832"/>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43" name="Tekstfelt 42">
              <a:extLst>
                <a:ext uri="{FF2B5EF4-FFF2-40B4-BE49-F238E27FC236}">
                  <a16:creationId xmlns:a16="http://schemas.microsoft.com/office/drawing/2014/main" id="{204C30B8-BFDD-4FA0-B527-57C9BEBC8FBD}"/>
                </a:ext>
              </a:extLst>
            </p:cNvPr>
            <p:cNvSpPr txBox="1"/>
            <p:nvPr/>
          </p:nvSpPr>
          <p:spPr>
            <a:xfrm>
              <a:off x="6593223" y="2948994"/>
              <a:ext cx="4887841" cy="216024"/>
            </a:xfrm>
            <a:prstGeom prst="rect">
              <a:avLst/>
            </a:prstGeom>
            <a:noFill/>
          </p:spPr>
          <p:txBody>
            <a:bodyPr wrap="square" lIns="0" tIns="0" rIns="0" bIns="0" rtlCol="0">
              <a:noAutofit/>
            </a:bodyPr>
            <a:lstStyle/>
            <a:p>
              <a:pPr>
                <a:lnSpc>
                  <a:spcPct val="100000"/>
                </a:lnSpc>
                <a:spcBef>
                  <a:spcPts val="1100"/>
                </a:spcBef>
              </a:pPr>
              <a:r>
                <a:rPr lang="da-DK" sz="1000" dirty="0"/>
                <a:t>Hvordan vil I håndtere postafsendelse i overgangsperioden 2021-2023, hvor der både kan afsendes i MeMo og DP1/DP2-format?</a:t>
              </a:r>
            </a:p>
          </p:txBody>
        </p:sp>
      </p:grpSp>
    </p:spTree>
    <p:extLst>
      <p:ext uri="{BB962C8B-B14F-4D97-AF65-F5344CB8AC3E}">
        <p14:creationId xmlns:p14="http://schemas.microsoft.com/office/powerpoint/2010/main" val="279881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DA56D155-A9FA-4510-92E6-DA1F2F2A1C8C}"/>
              </a:ext>
            </a:extLst>
          </p:cNvPr>
          <p:cNvSpPr/>
          <p:nvPr/>
        </p:nvSpPr>
        <p:spPr bwMode="auto">
          <a:xfrm>
            <a:off x="9311148" y="6041742"/>
            <a:ext cx="2517058" cy="822960"/>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sp>
        <p:nvSpPr>
          <p:cNvPr id="2" name="Titel 1">
            <a:extLst>
              <a:ext uri="{FF2B5EF4-FFF2-40B4-BE49-F238E27FC236}">
                <a16:creationId xmlns:a16="http://schemas.microsoft.com/office/drawing/2014/main" id="{8511262D-576D-4E49-995A-C2E6485902E5}"/>
              </a:ext>
            </a:extLst>
          </p:cNvPr>
          <p:cNvSpPr>
            <a:spLocks noGrp="1"/>
          </p:cNvSpPr>
          <p:nvPr>
            <p:ph type="title"/>
          </p:nvPr>
        </p:nvSpPr>
        <p:spPr/>
        <p:txBody>
          <a:bodyPr/>
          <a:lstStyle/>
          <a:p>
            <a:r>
              <a:rPr lang="da-DK" dirty="0"/>
              <a:t>Emne 4: Kontaktstruktur</a:t>
            </a:r>
          </a:p>
        </p:txBody>
      </p:sp>
      <p:graphicFrame>
        <p:nvGraphicFramePr>
          <p:cNvPr id="26" name="Tabel 26">
            <a:extLst>
              <a:ext uri="{FF2B5EF4-FFF2-40B4-BE49-F238E27FC236}">
                <a16:creationId xmlns:a16="http://schemas.microsoft.com/office/drawing/2014/main" id="{52D3866F-5086-4A9F-A466-711F3D53FA8E}"/>
              </a:ext>
            </a:extLst>
          </p:cNvPr>
          <p:cNvGraphicFramePr>
            <a:graphicFrameLocks noGrp="1"/>
          </p:cNvGraphicFramePr>
          <p:nvPr>
            <p:extLst>
              <p:ext uri="{D42A27DB-BD31-4B8C-83A1-F6EECF244321}">
                <p14:modId xmlns:p14="http://schemas.microsoft.com/office/powerpoint/2010/main" val="2335257065"/>
              </p:ext>
            </p:extLst>
          </p:nvPr>
        </p:nvGraphicFramePr>
        <p:xfrm>
          <a:off x="704851" y="1436112"/>
          <a:ext cx="5193280" cy="5242560"/>
        </p:xfrm>
        <a:graphic>
          <a:graphicData uri="http://schemas.openxmlformats.org/drawingml/2006/table">
            <a:tbl>
              <a:tblPr firstRow="1" bandRow="1">
                <a:tableStyleId>{5C22544A-7EE6-4342-B048-85BDC9FD1C3A}</a:tableStyleId>
              </a:tblPr>
              <a:tblGrid>
                <a:gridCol w="5193280">
                  <a:extLst>
                    <a:ext uri="{9D8B030D-6E8A-4147-A177-3AD203B41FA5}">
                      <a16:colId xmlns:a16="http://schemas.microsoft.com/office/drawing/2014/main" val="2062439059"/>
                    </a:ext>
                  </a:extLst>
                </a:gridCol>
              </a:tblGrid>
              <a:tr h="0">
                <a:tc>
                  <a:txBody>
                    <a:bodyPr/>
                    <a:lstStyle/>
                    <a:p>
                      <a:r>
                        <a:rPr lang="da-DK" sz="1200" b="1" kern="1200" cap="none" spc="0" dirty="0">
                          <a:ln>
                            <a:noFill/>
                          </a:ln>
                          <a:solidFill>
                            <a:schemeClr val="tx1"/>
                          </a:solidFill>
                          <a:effectLst/>
                          <a:latin typeface="+mn-lt"/>
                          <a:ea typeface="+mn-ea"/>
                          <a:cs typeface="+mn-cs"/>
                        </a:rPr>
                        <a:t>Baggrund</a:t>
                      </a: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685668"/>
                  </a:ext>
                </a:extLst>
              </a:tr>
              <a:tr h="2025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0" kern="1200" cap="none" spc="0" dirty="0">
                          <a:ln>
                            <a:noFill/>
                          </a:ln>
                          <a:solidFill>
                            <a:schemeClr val="tx1"/>
                          </a:solidFill>
                          <a:effectLst/>
                          <a:latin typeface="+mn-lt"/>
                          <a:ea typeface="+mn-ea"/>
                          <a:cs typeface="+mn-cs"/>
                        </a:rPr>
                        <a:t>Kontakthierarkiet erstattes af begrebet kontaktstruktur i den nye Digital Post-løsning. Kontaktstrukturen består af en række kontaktpunkter, som myndigheden kan udstille for deres slutbrugere, dvs. borgere, virksomheder og/eller andre myndigheder, der ønsker at kontakte den pågældende myndighed.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kern="1200" cap="none" spc="0" dirty="0">
                        <a:ln>
                          <a:no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0" kern="1200" cap="none" spc="0" dirty="0">
                          <a:ln>
                            <a:noFill/>
                          </a:ln>
                          <a:solidFill>
                            <a:schemeClr val="tx1"/>
                          </a:solidFill>
                          <a:effectLst/>
                          <a:latin typeface="+mn-lt"/>
                          <a:ea typeface="+mn-ea"/>
                          <a:cs typeface="+mn-cs"/>
                        </a:rPr>
                        <a:t>Minimumsscopet for opgaven ift kontaktstrukturen er at </a:t>
                      </a:r>
                      <a:r>
                        <a:rPr lang="da-DK" sz="1000" b="0" i="1" kern="1200" cap="none" spc="0" dirty="0">
                          <a:ln>
                            <a:noFill/>
                          </a:ln>
                          <a:solidFill>
                            <a:schemeClr val="tx1"/>
                          </a:solidFill>
                          <a:effectLst/>
                          <a:latin typeface="+mn-lt"/>
                          <a:ea typeface="+mn-ea"/>
                          <a:cs typeface="+mn-cs"/>
                        </a:rPr>
                        <a:t>oversætte</a:t>
                      </a:r>
                      <a:r>
                        <a:rPr lang="da-DK" sz="1000" b="0" kern="1200" cap="none" spc="0" dirty="0">
                          <a:ln>
                            <a:noFill/>
                          </a:ln>
                          <a:solidFill>
                            <a:schemeClr val="tx1"/>
                          </a:solidFill>
                          <a:effectLst/>
                          <a:latin typeface="+mn-lt"/>
                          <a:ea typeface="+mn-ea"/>
                          <a:cs typeface="+mn-cs"/>
                        </a:rPr>
                        <a:t> eksisterende postkasser (som det kaldes i den nuværende løsning) til kontaktpunkter. Overgangen til den nye løsning giver samtidig mulighed for at designe og implementere en ny og optimeret kontaktstruktur. Læs mere i opgavepakke 5, der omhandler etablering af kontaktstruktur.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kern="1200" cap="none" spc="0" dirty="0">
                        <a:ln>
                          <a:no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kern="1200" cap="none" spc="0" dirty="0">
                          <a:ln>
                            <a:noFill/>
                          </a:ln>
                          <a:solidFill>
                            <a:schemeClr val="tx1"/>
                          </a:solidFill>
                          <a:effectLst/>
                          <a:latin typeface="+mn-lt"/>
                          <a:ea typeface="+mn-ea"/>
                          <a:cs typeface="+mn-cs"/>
                        </a:rPr>
                        <a:t>Nye muligheder - </a:t>
                      </a:r>
                      <a:r>
                        <a:rPr lang="da-DK" sz="1000" b="0" kern="1200" cap="none" spc="0" dirty="0">
                          <a:ln>
                            <a:noFill/>
                          </a:ln>
                          <a:solidFill>
                            <a:schemeClr val="tx1"/>
                          </a:solidFill>
                          <a:effectLst/>
                          <a:latin typeface="+mn-lt"/>
                          <a:ea typeface="+mn-ea"/>
                          <a:cs typeface="+mn-cs"/>
                        </a:rPr>
                        <a:t>Det bliver lettere at sende post korrekt til myndigheder og det bliver muligt at sende post til andre myndigheder via kontaktpunkter i kontaktstrukturen. Sidstnævnte er ikke muligt i dag. Der kan endvidere tilføjes søgeord eller </a:t>
                      </a:r>
                      <a:r>
                        <a:rPr lang="da-DK" sz="1000" b="0" i="1" kern="1200" cap="none" spc="0" dirty="0">
                          <a:ln>
                            <a:noFill/>
                          </a:ln>
                          <a:solidFill>
                            <a:schemeClr val="tx1"/>
                          </a:solidFill>
                          <a:effectLst/>
                          <a:latin typeface="+mn-lt"/>
                          <a:ea typeface="+mn-ea"/>
                          <a:cs typeface="+mn-cs"/>
                        </a:rPr>
                        <a:t>tags</a:t>
                      </a:r>
                      <a:r>
                        <a:rPr lang="da-DK" sz="1000" b="0" i="0" kern="1200" cap="none" spc="0" dirty="0">
                          <a:ln>
                            <a:noFill/>
                          </a:ln>
                          <a:solidFill>
                            <a:schemeClr val="tx1"/>
                          </a:solidFill>
                          <a:effectLst/>
                          <a:latin typeface="+mn-lt"/>
                          <a:ea typeface="+mn-ea"/>
                          <a:cs typeface="+mn-cs"/>
                        </a:rPr>
                        <a:t> til hvert enkelt kontaktpunkt med</a:t>
                      </a:r>
                      <a:r>
                        <a:rPr lang="da-DK" sz="1000" b="0" i="0" kern="1200" cap="none" spc="0" baseline="0" dirty="0">
                          <a:ln>
                            <a:noFill/>
                          </a:ln>
                          <a:solidFill>
                            <a:schemeClr val="tx1"/>
                          </a:solidFill>
                          <a:effectLst/>
                          <a:latin typeface="+mn-lt"/>
                          <a:ea typeface="+mn-ea"/>
                          <a:cs typeface="+mn-cs"/>
                        </a:rPr>
                        <a:t> henblik på</a:t>
                      </a:r>
                      <a:r>
                        <a:rPr lang="da-DK" sz="1000" b="0" i="0" kern="1200" cap="none" spc="0" dirty="0">
                          <a:ln>
                            <a:noFill/>
                          </a:ln>
                          <a:solidFill>
                            <a:schemeClr val="tx1"/>
                          </a:solidFill>
                          <a:effectLst/>
                          <a:latin typeface="+mn-lt"/>
                          <a:ea typeface="+mn-ea"/>
                          <a:cs typeface="+mn-cs"/>
                        </a:rPr>
                        <a:t> at optimere kontaktprocessen.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i="0" kern="1200" cap="none" spc="0" dirty="0">
                        <a:ln>
                          <a:no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i="0" kern="1200" cap="none" spc="0" dirty="0">
                          <a:ln>
                            <a:noFill/>
                          </a:ln>
                          <a:solidFill>
                            <a:schemeClr val="tx1"/>
                          </a:solidFill>
                          <a:effectLst/>
                          <a:latin typeface="+mn-lt"/>
                          <a:ea typeface="+mn-ea"/>
                          <a:cs typeface="+mn-cs"/>
                        </a:rPr>
                        <a:t>Optimering af postmodtagelse - </a:t>
                      </a:r>
                      <a:r>
                        <a:rPr lang="da-DK" sz="1000" b="0" kern="1200" cap="none" spc="0" dirty="0">
                          <a:ln>
                            <a:noFill/>
                          </a:ln>
                          <a:solidFill>
                            <a:schemeClr val="tx1"/>
                          </a:solidFill>
                          <a:effectLst/>
                          <a:latin typeface="+mn-lt"/>
                          <a:ea typeface="+mn-ea"/>
                          <a:cs typeface="+mn-cs"/>
                        </a:rPr>
                        <a:t>I forbindelse med omlægningen til kontaktstruktur, er det oplagt samtidig at undersøge eventuelle optimeringsmuligheder. Det kunne fx handle om at sikre, at kontaktstrukturen imødekommer jeres brugeres og jeres egne behov, understøtter jeres overordnede kontakt-/kanalstrategi for de enkelte målgrupper, at posten fordeles korrekt, effektivt og sikkert, og at brugerne får den oplevelse, I tilstræber.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kern="1200" cap="none" spc="0" dirty="0">
                        <a:ln>
                          <a:no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0" kern="1200" cap="none" spc="0" dirty="0">
                          <a:ln>
                            <a:noFill/>
                          </a:ln>
                          <a:solidFill>
                            <a:schemeClr val="tx1"/>
                          </a:solidFill>
                          <a:effectLst/>
                          <a:latin typeface="+mn-lt"/>
                          <a:ea typeface="+mn-ea"/>
                          <a:cs typeface="+mn-cs"/>
                        </a:rPr>
                        <a:t>Digitaliseringsstyrelsen anbefaler, at overgangen til den nye løsningen anvendes til at vurdere den bedst mulige struktur for kontakt til myndigheden ud fra den samlede myndighedsopgave. Fx anbefales det for kommunerne, at kontaktstrukturen gøres emnebaseret (fx ”spørgsmål</a:t>
                      </a:r>
                      <a:r>
                        <a:rPr lang="da-DK" sz="1000" b="0" kern="1200" cap="none" spc="0" baseline="0" dirty="0">
                          <a:ln>
                            <a:noFill/>
                          </a:ln>
                          <a:solidFill>
                            <a:schemeClr val="tx1"/>
                          </a:solidFill>
                          <a:effectLst/>
                          <a:latin typeface="+mn-lt"/>
                          <a:ea typeface="+mn-ea"/>
                          <a:cs typeface="+mn-cs"/>
                        </a:rPr>
                        <a:t> om dagpenge”) </a:t>
                      </a:r>
                      <a:r>
                        <a:rPr lang="da-DK" sz="1000" b="0" kern="1200" cap="none" spc="0" dirty="0">
                          <a:ln>
                            <a:noFill/>
                          </a:ln>
                          <a:solidFill>
                            <a:schemeClr val="tx1"/>
                          </a:solidFill>
                          <a:effectLst/>
                          <a:latin typeface="+mn-lt"/>
                          <a:ea typeface="+mn-ea"/>
                          <a:cs typeface="+mn-cs"/>
                        </a:rPr>
                        <a:t>fremfor forvaltningsbaseret (fx ”Center</a:t>
                      </a:r>
                      <a:r>
                        <a:rPr lang="da-DK" sz="1000" b="0" kern="1200" cap="none" spc="0" baseline="0" dirty="0">
                          <a:ln>
                            <a:noFill/>
                          </a:ln>
                          <a:solidFill>
                            <a:schemeClr val="tx1"/>
                          </a:solidFill>
                          <a:effectLst/>
                          <a:latin typeface="+mn-lt"/>
                          <a:ea typeface="+mn-ea"/>
                          <a:cs typeface="+mn-cs"/>
                        </a:rPr>
                        <a:t> for ydelser</a:t>
                      </a:r>
                      <a:r>
                        <a:rPr lang="da-DK" sz="1000" b="0" kern="1200" cap="none" spc="0" dirty="0">
                          <a:ln>
                            <a:noFill/>
                          </a:ln>
                          <a:solidFill>
                            <a:schemeClr val="tx1"/>
                          </a:solidFill>
                          <a:effectLst/>
                          <a:latin typeface="+mn-lt"/>
                          <a:ea typeface="+mn-ea"/>
                          <a:cs typeface="+mn-cs"/>
                        </a:rPr>
                        <a:t>”), da det er mere intuitivt for borgere og virksomheder. Se bilag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kern="1200" cap="none" spc="0" dirty="0">
                        <a:ln>
                          <a:no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kern="1200" cap="none" spc="0" dirty="0">
                          <a:ln>
                            <a:noFill/>
                          </a:ln>
                          <a:solidFill>
                            <a:schemeClr val="tx1"/>
                          </a:solidFill>
                          <a:effectLst/>
                          <a:latin typeface="+mn-lt"/>
                          <a:ea typeface="+mn-ea"/>
                          <a:cs typeface="+mn-cs"/>
                        </a:rPr>
                        <a:t>Governance og rammer ift. kontaktstruktur</a:t>
                      </a:r>
                      <a:r>
                        <a:rPr lang="da-DK" sz="1000" b="0" kern="1200" cap="none" spc="0" dirty="0">
                          <a:ln>
                            <a:noFill/>
                          </a:ln>
                          <a:solidFill>
                            <a:schemeClr val="tx1"/>
                          </a:solidFill>
                          <a:effectLst/>
                          <a:latin typeface="+mn-lt"/>
                          <a:ea typeface="+mn-ea"/>
                          <a:cs typeface="+mn-cs"/>
                        </a:rPr>
                        <a:t> – Såfremt I beslutter at arbejde med omlægning til en mere optimeret struktur tværgående i myndigheden, bør I beslutte governance og rammer for udarbejdelse og vedligehold af kontaktstrukturen, herunder om der skal sættes centrale rammer for arbejde. </a:t>
                      </a:r>
                    </a:p>
                  </a:txBody>
                  <a:tcPr>
                    <a:lnL w="12700" cmpd="sng">
                      <a:noFill/>
                    </a:lnL>
                    <a:lnR w="12700" cmpd="sng">
                      <a:noFill/>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037998"/>
                  </a:ext>
                </a:extLst>
              </a:tr>
            </a:tbl>
          </a:graphicData>
        </a:graphic>
      </p:graphicFrame>
      <p:graphicFrame>
        <p:nvGraphicFramePr>
          <p:cNvPr id="28" name="Tabel 26">
            <a:extLst>
              <a:ext uri="{FF2B5EF4-FFF2-40B4-BE49-F238E27FC236}">
                <a16:creationId xmlns:a16="http://schemas.microsoft.com/office/drawing/2014/main" id="{E4F78708-3F16-41D3-9C8E-2D04611308FD}"/>
              </a:ext>
            </a:extLst>
          </p:cNvPr>
          <p:cNvGraphicFramePr>
            <a:graphicFrameLocks noGrp="1"/>
          </p:cNvGraphicFramePr>
          <p:nvPr>
            <p:extLst>
              <p:ext uri="{D42A27DB-BD31-4B8C-83A1-F6EECF244321}">
                <p14:modId xmlns:p14="http://schemas.microsoft.com/office/powerpoint/2010/main" val="3376655728"/>
              </p:ext>
            </p:extLst>
          </p:nvPr>
        </p:nvGraphicFramePr>
        <p:xfrm>
          <a:off x="6303320" y="4492767"/>
          <a:ext cx="5193280" cy="1295529"/>
        </p:xfrm>
        <a:graphic>
          <a:graphicData uri="http://schemas.openxmlformats.org/drawingml/2006/table">
            <a:tbl>
              <a:tblPr firstRow="1" bandRow="1">
                <a:tableStyleId>{5C22544A-7EE6-4342-B048-85BDC9FD1C3A}</a:tableStyleId>
              </a:tblPr>
              <a:tblGrid>
                <a:gridCol w="5193280">
                  <a:extLst>
                    <a:ext uri="{9D8B030D-6E8A-4147-A177-3AD203B41FA5}">
                      <a16:colId xmlns:a16="http://schemas.microsoft.com/office/drawing/2014/main" val="2062439059"/>
                    </a:ext>
                  </a:extLst>
                </a:gridCol>
              </a:tblGrid>
              <a:tr h="289689">
                <a:tc>
                  <a:txBody>
                    <a:bodyPr/>
                    <a:lstStyle/>
                    <a:p>
                      <a:pPr marL="0" indent="0">
                        <a:buFont typeface="Arial" panose="020B0604020202020204" pitchFamily="34" charset="0"/>
                        <a:buNone/>
                      </a:pPr>
                      <a:r>
                        <a:rPr lang="da-DK" sz="1200" b="1" cap="none" spc="0" dirty="0">
                          <a:ln>
                            <a:noFill/>
                          </a:ln>
                          <a:solidFill>
                            <a:schemeClr val="bg1"/>
                          </a:solidFill>
                          <a:effectLst/>
                        </a:rPr>
                        <a:t>Beslutninger</a:t>
                      </a: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44454058"/>
                  </a:ext>
                </a:extLst>
              </a:tr>
              <a:tr h="753192">
                <a:tc>
                  <a:txBody>
                    <a:bodyPr/>
                    <a:lstStyle/>
                    <a:p>
                      <a:pPr marL="171450" indent="-171450">
                        <a:buFont typeface="Arial" panose="020B0604020202020204" pitchFamily="34" charset="0"/>
                        <a:buChar char="•"/>
                      </a:pPr>
                      <a:r>
                        <a:rPr lang="da-DK" sz="1000" b="0" cap="none" spc="0" dirty="0">
                          <a:ln>
                            <a:noFill/>
                          </a:ln>
                          <a:solidFill>
                            <a:schemeClr val="bg1"/>
                          </a:solidFill>
                          <a:effectLst/>
                        </a:rPr>
                        <a:t>Scope for omlægning af kontaktstrukturen mod august 2021, herunder ressourceestimering og -allokering, tidshorisont for de enkelte delopgaver, dvs. analyse, re-design, teknisk opsætning i Administrativ Adgang mv. </a:t>
                      </a:r>
                    </a:p>
                    <a:p>
                      <a:pPr marL="171450" indent="-171450">
                        <a:buFont typeface="Arial" panose="020B0604020202020204" pitchFamily="34" charset="0"/>
                        <a:buChar char="•"/>
                      </a:pPr>
                      <a:r>
                        <a:rPr lang="da-DK" sz="1000" b="0" cap="none" spc="0" dirty="0">
                          <a:ln>
                            <a:noFill/>
                          </a:ln>
                          <a:solidFill>
                            <a:schemeClr val="bg1"/>
                          </a:solidFill>
                          <a:effectLst/>
                        </a:rPr>
                        <a:t>Governance og rammer for udarbejdelse og vedligehold af kontaktstrukturen</a:t>
                      </a:r>
                    </a:p>
                    <a:p>
                      <a:pPr marL="171450" indent="-171450">
                        <a:buFont typeface="Arial" panose="020B0604020202020204" pitchFamily="34" charset="0"/>
                        <a:buChar char="•"/>
                      </a:pPr>
                      <a:r>
                        <a:rPr lang="da-DK" sz="1000" b="0" cap="none" spc="0" dirty="0">
                          <a:ln>
                            <a:noFill/>
                          </a:ln>
                          <a:solidFill>
                            <a:schemeClr val="bg1"/>
                          </a:solidFill>
                          <a:effectLst/>
                        </a:rPr>
                        <a:t>Strategi, </a:t>
                      </a:r>
                      <a:r>
                        <a:rPr lang="da-DK" sz="1000" b="0" cap="none" spc="0" dirty="0" err="1">
                          <a:ln>
                            <a:noFill/>
                          </a:ln>
                          <a:solidFill>
                            <a:schemeClr val="bg1"/>
                          </a:solidFill>
                          <a:effectLst/>
                        </a:rPr>
                        <a:t>roadmap</a:t>
                      </a:r>
                      <a:r>
                        <a:rPr lang="da-DK" sz="1000" b="0" cap="none" spc="0" dirty="0">
                          <a:ln>
                            <a:noFill/>
                          </a:ln>
                          <a:solidFill>
                            <a:schemeClr val="bg1"/>
                          </a:solidFill>
                          <a:effectLst/>
                        </a:rPr>
                        <a:t> og planer for omlægningen og fremadrettet vedligeholdelse af kontaktstrukturen</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188037998"/>
                  </a:ext>
                </a:extLst>
              </a:tr>
            </a:tbl>
          </a:graphicData>
        </a:graphic>
      </p:graphicFrame>
      <p:grpSp>
        <p:nvGrpSpPr>
          <p:cNvPr id="15" name="Gruppe 14">
            <a:extLst>
              <a:ext uri="{FF2B5EF4-FFF2-40B4-BE49-F238E27FC236}">
                <a16:creationId xmlns:a16="http://schemas.microsoft.com/office/drawing/2014/main" id="{B351B286-1D13-43AC-B0B1-2D7A057C0EC0}"/>
              </a:ext>
            </a:extLst>
          </p:cNvPr>
          <p:cNvGrpSpPr/>
          <p:nvPr/>
        </p:nvGrpSpPr>
        <p:grpSpPr>
          <a:xfrm>
            <a:off x="6312024" y="1766550"/>
            <a:ext cx="5184576" cy="247985"/>
            <a:chOff x="839416" y="4117119"/>
            <a:chExt cx="5184576" cy="247985"/>
          </a:xfrm>
        </p:grpSpPr>
        <p:sp>
          <p:nvSpPr>
            <p:cNvPr id="13" name="Ellipse 12">
              <a:extLst>
                <a:ext uri="{FF2B5EF4-FFF2-40B4-BE49-F238E27FC236}">
                  <a16:creationId xmlns:a16="http://schemas.microsoft.com/office/drawing/2014/main" id="{32C011AF-EA5E-4BD7-A72C-7CD7BDDAE54F}"/>
                </a:ext>
              </a:extLst>
            </p:cNvPr>
            <p:cNvSpPr/>
            <p:nvPr/>
          </p:nvSpPr>
          <p:spPr bwMode="auto">
            <a:xfrm>
              <a:off x="839416" y="4149080"/>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14" name="Tekstfelt 13">
              <a:extLst>
                <a:ext uri="{FF2B5EF4-FFF2-40B4-BE49-F238E27FC236}">
                  <a16:creationId xmlns:a16="http://schemas.microsoft.com/office/drawing/2014/main" id="{842607C8-8DEE-42C6-A6D4-81E90CDBDAFA}"/>
                </a:ext>
              </a:extLst>
            </p:cNvPr>
            <p:cNvSpPr txBox="1"/>
            <p:nvPr/>
          </p:nvSpPr>
          <p:spPr>
            <a:xfrm>
              <a:off x="1136151" y="4117119"/>
              <a:ext cx="4887841" cy="216024"/>
            </a:xfrm>
            <a:prstGeom prst="rect">
              <a:avLst/>
            </a:prstGeom>
            <a:noFill/>
          </p:spPr>
          <p:txBody>
            <a:bodyPr wrap="square" lIns="0" tIns="0" rIns="0" bIns="0" rtlCol="0">
              <a:noAutofit/>
            </a:bodyPr>
            <a:lstStyle/>
            <a:p>
              <a:pPr>
                <a:lnSpc>
                  <a:spcPct val="100000"/>
                </a:lnSpc>
                <a:spcBef>
                  <a:spcPts val="1100"/>
                </a:spcBef>
              </a:pPr>
              <a:r>
                <a:rPr lang="da-DK" sz="1000" dirty="0"/>
                <a:t>Imødekommer det nuværende kontakthierarki jeres behov (bliver posten fordelt effektivt og korrekt, er der styr på GDPR-</a:t>
              </a:r>
              <a:r>
                <a:rPr lang="da-DK" sz="1000" dirty="0" err="1"/>
                <a:t>mæssige</a:t>
              </a:r>
              <a:r>
                <a:rPr lang="da-DK" sz="1000" dirty="0"/>
                <a:t> forhold, etc.)?  </a:t>
              </a:r>
            </a:p>
          </p:txBody>
        </p:sp>
      </p:grpSp>
      <p:grpSp>
        <p:nvGrpSpPr>
          <p:cNvPr id="5" name="Gruppe 4">
            <a:extLst>
              <a:ext uri="{FF2B5EF4-FFF2-40B4-BE49-F238E27FC236}">
                <a16:creationId xmlns:a16="http://schemas.microsoft.com/office/drawing/2014/main" id="{4DBD2F35-557B-4FBA-AD2E-9E98991D50B3}"/>
              </a:ext>
            </a:extLst>
          </p:cNvPr>
          <p:cNvGrpSpPr/>
          <p:nvPr/>
        </p:nvGrpSpPr>
        <p:grpSpPr>
          <a:xfrm>
            <a:off x="6312024" y="2709578"/>
            <a:ext cx="5184576" cy="239160"/>
            <a:chOff x="6312024" y="2678802"/>
            <a:chExt cx="5184576" cy="239160"/>
          </a:xfrm>
        </p:grpSpPr>
        <p:sp>
          <p:nvSpPr>
            <p:cNvPr id="29" name="Ellipse 28">
              <a:extLst>
                <a:ext uri="{FF2B5EF4-FFF2-40B4-BE49-F238E27FC236}">
                  <a16:creationId xmlns:a16="http://schemas.microsoft.com/office/drawing/2014/main" id="{DE049242-D866-42B2-94CD-E9F0F4F6AF60}"/>
                </a:ext>
              </a:extLst>
            </p:cNvPr>
            <p:cNvSpPr/>
            <p:nvPr/>
          </p:nvSpPr>
          <p:spPr bwMode="auto">
            <a:xfrm>
              <a:off x="6312024" y="2701938"/>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0" name="Tekstfelt 29">
              <a:extLst>
                <a:ext uri="{FF2B5EF4-FFF2-40B4-BE49-F238E27FC236}">
                  <a16:creationId xmlns:a16="http://schemas.microsoft.com/office/drawing/2014/main" id="{3CEACDA8-3518-40B9-9A2F-92D7F89FDA36}"/>
                </a:ext>
              </a:extLst>
            </p:cNvPr>
            <p:cNvSpPr txBox="1"/>
            <p:nvPr/>
          </p:nvSpPr>
          <p:spPr>
            <a:xfrm>
              <a:off x="6608759" y="2678802"/>
              <a:ext cx="4887841" cy="216024"/>
            </a:xfrm>
            <a:prstGeom prst="rect">
              <a:avLst/>
            </a:prstGeom>
            <a:noFill/>
          </p:spPr>
          <p:txBody>
            <a:bodyPr wrap="square" lIns="0" tIns="0" rIns="0" bIns="0" rtlCol="0">
              <a:noAutofit/>
            </a:bodyPr>
            <a:lstStyle/>
            <a:p>
              <a:pPr>
                <a:lnSpc>
                  <a:spcPct val="100000"/>
                </a:lnSpc>
                <a:spcBef>
                  <a:spcPts val="1100"/>
                </a:spcBef>
              </a:pPr>
              <a:r>
                <a:rPr lang="da-DK" sz="1000" dirty="0"/>
                <a:t>Er kontaktstrukturen designet på baggrund af organisatoriske tilhørsforhold eller det faglige indhold? Og vil det være relevant at ændre denne struktur?</a:t>
              </a:r>
            </a:p>
          </p:txBody>
        </p:sp>
      </p:grpSp>
      <p:grpSp>
        <p:nvGrpSpPr>
          <p:cNvPr id="8" name="Gruppe 7">
            <a:extLst>
              <a:ext uri="{FF2B5EF4-FFF2-40B4-BE49-F238E27FC236}">
                <a16:creationId xmlns:a16="http://schemas.microsoft.com/office/drawing/2014/main" id="{41E89B0D-E0F3-43D8-9AE9-1250F586414E}"/>
              </a:ext>
            </a:extLst>
          </p:cNvPr>
          <p:cNvGrpSpPr/>
          <p:nvPr/>
        </p:nvGrpSpPr>
        <p:grpSpPr>
          <a:xfrm>
            <a:off x="6312024" y="3096291"/>
            <a:ext cx="5184576" cy="246443"/>
            <a:chOff x="6314455" y="2961478"/>
            <a:chExt cx="5184576" cy="246443"/>
          </a:xfrm>
        </p:grpSpPr>
        <p:sp>
          <p:nvSpPr>
            <p:cNvPr id="31" name="Ellipse 30">
              <a:extLst>
                <a:ext uri="{FF2B5EF4-FFF2-40B4-BE49-F238E27FC236}">
                  <a16:creationId xmlns:a16="http://schemas.microsoft.com/office/drawing/2014/main" id="{EA450C5B-8A6F-4DAF-B897-BD58A1A3F802}"/>
                </a:ext>
              </a:extLst>
            </p:cNvPr>
            <p:cNvSpPr/>
            <p:nvPr/>
          </p:nvSpPr>
          <p:spPr bwMode="auto">
            <a:xfrm>
              <a:off x="6314455" y="2991897"/>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2" name="Tekstfelt 31">
              <a:extLst>
                <a:ext uri="{FF2B5EF4-FFF2-40B4-BE49-F238E27FC236}">
                  <a16:creationId xmlns:a16="http://schemas.microsoft.com/office/drawing/2014/main" id="{0D92B79C-64AD-4166-8755-275748284512}"/>
                </a:ext>
              </a:extLst>
            </p:cNvPr>
            <p:cNvSpPr txBox="1"/>
            <p:nvPr/>
          </p:nvSpPr>
          <p:spPr>
            <a:xfrm>
              <a:off x="6611190" y="2961478"/>
              <a:ext cx="4887841" cy="216024"/>
            </a:xfrm>
            <a:prstGeom prst="rect">
              <a:avLst/>
            </a:prstGeom>
            <a:noFill/>
          </p:spPr>
          <p:txBody>
            <a:bodyPr wrap="square" lIns="0" tIns="0" rIns="0" bIns="0" rtlCol="0">
              <a:noAutofit/>
            </a:bodyPr>
            <a:lstStyle/>
            <a:p>
              <a:pPr>
                <a:lnSpc>
                  <a:spcPct val="100000"/>
                </a:lnSpc>
                <a:spcBef>
                  <a:spcPts val="1100"/>
                </a:spcBef>
              </a:pPr>
              <a:r>
                <a:rPr lang="da-DK" sz="1000" dirty="0"/>
                <a:t>Hvordan kunne governance være ift. udarbejdelse og vedligehold af kontaktstrukturen? Skal der være centralt eller decentralt ejerskab til emner?</a:t>
              </a:r>
            </a:p>
          </p:txBody>
        </p:sp>
      </p:grpSp>
      <p:grpSp>
        <p:nvGrpSpPr>
          <p:cNvPr id="9" name="Gruppe 8">
            <a:extLst>
              <a:ext uri="{FF2B5EF4-FFF2-40B4-BE49-F238E27FC236}">
                <a16:creationId xmlns:a16="http://schemas.microsoft.com/office/drawing/2014/main" id="{D4070537-3C26-44BD-9CEF-424FBD6C5EE8}"/>
              </a:ext>
            </a:extLst>
          </p:cNvPr>
          <p:cNvGrpSpPr/>
          <p:nvPr/>
        </p:nvGrpSpPr>
        <p:grpSpPr>
          <a:xfrm>
            <a:off x="6312024" y="2427256"/>
            <a:ext cx="5184576" cy="241742"/>
            <a:chOff x="6311637" y="3384690"/>
            <a:chExt cx="5184576" cy="241742"/>
          </a:xfrm>
        </p:grpSpPr>
        <p:sp>
          <p:nvSpPr>
            <p:cNvPr id="33" name="Ellipse 32">
              <a:extLst>
                <a:ext uri="{FF2B5EF4-FFF2-40B4-BE49-F238E27FC236}">
                  <a16:creationId xmlns:a16="http://schemas.microsoft.com/office/drawing/2014/main" id="{779F8CFD-EC03-4A8F-8278-370132B1CE01}"/>
                </a:ext>
              </a:extLst>
            </p:cNvPr>
            <p:cNvSpPr/>
            <p:nvPr/>
          </p:nvSpPr>
          <p:spPr bwMode="auto">
            <a:xfrm>
              <a:off x="6311637" y="3384690"/>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4" name="Tekstfelt 33">
              <a:extLst>
                <a:ext uri="{FF2B5EF4-FFF2-40B4-BE49-F238E27FC236}">
                  <a16:creationId xmlns:a16="http://schemas.microsoft.com/office/drawing/2014/main" id="{E79F7CCC-D9FC-43E5-945C-5088C7011645}"/>
                </a:ext>
              </a:extLst>
            </p:cNvPr>
            <p:cNvSpPr txBox="1"/>
            <p:nvPr/>
          </p:nvSpPr>
          <p:spPr>
            <a:xfrm>
              <a:off x="6608372" y="3410408"/>
              <a:ext cx="4887841" cy="216024"/>
            </a:xfrm>
            <a:prstGeom prst="rect">
              <a:avLst/>
            </a:prstGeom>
            <a:noFill/>
          </p:spPr>
          <p:txBody>
            <a:bodyPr wrap="square" lIns="0" tIns="0" rIns="0" bIns="0" rtlCol="0">
              <a:noAutofit/>
            </a:bodyPr>
            <a:lstStyle/>
            <a:p>
              <a:pPr>
                <a:lnSpc>
                  <a:spcPct val="100000"/>
                </a:lnSpc>
                <a:spcBef>
                  <a:spcPts val="1100"/>
                </a:spcBef>
              </a:pPr>
              <a:r>
                <a:rPr lang="da-DK" sz="1000" dirty="0"/>
                <a:t>Hvor kompleks og omfangsrig en opgave vil det være at re-designe kontaktstrukturen?</a:t>
              </a:r>
            </a:p>
          </p:txBody>
        </p:sp>
      </p:grpSp>
      <p:sp>
        <p:nvSpPr>
          <p:cNvPr id="22" name="Ellipse 21">
            <a:extLst>
              <a:ext uri="{FF2B5EF4-FFF2-40B4-BE49-F238E27FC236}">
                <a16:creationId xmlns:a16="http://schemas.microsoft.com/office/drawing/2014/main" id="{03D624E8-A8D6-4E15-A529-02B715C06753}"/>
              </a:ext>
            </a:extLst>
          </p:cNvPr>
          <p:cNvSpPr/>
          <p:nvPr/>
        </p:nvSpPr>
        <p:spPr bwMode="auto">
          <a:xfrm>
            <a:off x="6314898" y="2113413"/>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23" name="Tekstfelt 22">
            <a:extLst>
              <a:ext uri="{FF2B5EF4-FFF2-40B4-BE49-F238E27FC236}">
                <a16:creationId xmlns:a16="http://schemas.microsoft.com/office/drawing/2014/main" id="{F41B0121-1E74-46BB-8B52-163A81B02A2E}"/>
              </a:ext>
            </a:extLst>
          </p:cNvPr>
          <p:cNvSpPr txBox="1"/>
          <p:nvPr/>
        </p:nvSpPr>
        <p:spPr>
          <a:xfrm>
            <a:off x="6608759" y="2115757"/>
            <a:ext cx="4887841" cy="216024"/>
          </a:xfrm>
          <a:prstGeom prst="rect">
            <a:avLst/>
          </a:prstGeom>
          <a:noFill/>
        </p:spPr>
        <p:txBody>
          <a:bodyPr wrap="square" lIns="0" tIns="0" rIns="0" bIns="0" rtlCol="0">
            <a:noAutofit/>
          </a:bodyPr>
          <a:lstStyle/>
          <a:p>
            <a:pPr>
              <a:lnSpc>
                <a:spcPct val="100000"/>
              </a:lnSpc>
              <a:spcBef>
                <a:spcPts val="1100"/>
              </a:spcBef>
            </a:pPr>
            <a:r>
              <a:rPr lang="da-DK" sz="1000" dirty="0"/>
              <a:t>Understøtter kontaktstrukturen jeres kontakt-/kanalstrategi? Er der grundlag for optimering?</a:t>
            </a:r>
          </a:p>
        </p:txBody>
      </p:sp>
      <p:graphicFrame>
        <p:nvGraphicFramePr>
          <p:cNvPr id="24" name="Tabel 26">
            <a:extLst>
              <a:ext uri="{FF2B5EF4-FFF2-40B4-BE49-F238E27FC236}">
                <a16:creationId xmlns:a16="http://schemas.microsoft.com/office/drawing/2014/main" id="{C8B63BAA-603A-4990-8673-3329F57CFF99}"/>
              </a:ext>
            </a:extLst>
          </p:cNvPr>
          <p:cNvGraphicFramePr>
            <a:graphicFrameLocks noGrp="1"/>
          </p:cNvGraphicFramePr>
          <p:nvPr>
            <p:extLst>
              <p:ext uri="{D42A27DB-BD31-4B8C-83A1-F6EECF244321}">
                <p14:modId xmlns:p14="http://schemas.microsoft.com/office/powerpoint/2010/main" val="1886384639"/>
              </p:ext>
            </p:extLst>
          </p:nvPr>
        </p:nvGraphicFramePr>
        <p:xfrm>
          <a:off x="6293671" y="1435377"/>
          <a:ext cx="5193280" cy="274320"/>
        </p:xfrm>
        <a:graphic>
          <a:graphicData uri="http://schemas.openxmlformats.org/drawingml/2006/table">
            <a:tbl>
              <a:tblPr firstRow="1" bandRow="1">
                <a:tableStyleId>{5C22544A-7EE6-4342-B048-85BDC9FD1C3A}</a:tableStyleId>
              </a:tblPr>
              <a:tblGrid>
                <a:gridCol w="5193280">
                  <a:extLst>
                    <a:ext uri="{9D8B030D-6E8A-4147-A177-3AD203B41FA5}">
                      <a16:colId xmlns:a16="http://schemas.microsoft.com/office/drawing/2014/main" val="2062439059"/>
                    </a:ext>
                  </a:extLst>
                </a:gridCol>
              </a:tblGrid>
              <a:tr h="244800">
                <a:tc>
                  <a:txBody>
                    <a:bodyPr/>
                    <a:lstStyle/>
                    <a:p>
                      <a:r>
                        <a:rPr lang="da-DK" sz="1200" b="1" cap="none" spc="0" dirty="0">
                          <a:ln>
                            <a:noFill/>
                          </a:ln>
                          <a:solidFill>
                            <a:schemeClr val="tx1"/>
                          </a:solidFill>
                          <a:effectLst/>
                        </a:rPr>
                        <a:t>Refleksionsspørgsmål</a:t>
                      </a:r>
                    </a:p>
                  </a:txBody>
                  <a:tcPr>
                    <a:lnL w="12700" cmpd="sng">
                      <a:noFill/>
                    </a:lnL>
                    <a:lnR w="12700" cmpd="sng">
                      <a:noFill/>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685668"/>
                  </a:ext>
                </a:extLst>
              </a:tr>
            </a:tbl>
          </a:graphicData>
        </a:graphic>
      </p:graphicFrame>
      <p:graphicFrame>
        <p:nvGraphicFramePr>
          <p:cNvPr id="25" name="Tabel 24">
            <a:extLst>
              <a:ext uri="{FF2B5EF4-FFF2-40B4-BE49-F238E27FC236}">
                <a16:creationId xmlns:a16="http://schemas.microsoft.com/office/drawing/2014/main" id="{06155F96-87E3-401C-8446-895AF0424937}"/>
              </a:ext>
            </a:extLst>
          </p:cNvPr>
          <p:cNvGraphicFramePr>
            <a:graphicFrameLocks noGrp="1"/>
          </p:cNvGraphicFramePr>
          <p:nvPr>
            <p:extLst>
              <p:ext uri="{D42A27DB-BD31-4B8C-83A1-F6EECF244321}">
                <p14:modId xmlns:p14="http://schemas.microsoft.com/office/powerpoint/2010/main" val="1195531773"/>
              </p:ext>
            </p:extLst>
          </p:nvPr>
        </p:nvGraphicFramePr>
        <p:xfrm>
          <a:off x="6303320" y="5909489"/>
          <a:ext cx="5193280" cy="822960"/>
        </p:xfrm>
        <a:graphic>
          <a:graphicData uri="http://schemas.openxmlformats.org/drawingml/2006/table">
            <a:tbl>
              <a:tblPr firstRow="1" bandRow="1">
                <a:tableStyleId>{5C22544A-7EE6-4342-B048-85BDC9FD1C3A}</a:tableStyleId>
              </a:tblPr>
              <a:tblGrid>
                <a:gridCol w="2596640">
                  <a:extLst>
                    <a:ext uri="{9D8B030D-6E8A-4147-A177-3AD203B41FA5}">
                      <a16:colId xmlns:a16="http://schemas.microsoft.com/office/drawing/2014/main" val="2062439059"/>
                    </a:ext>
                  </a:extLst>
                </a:gridCol>
                <a:gridCol w="2596640">
                  <a:extLst>
                    <a:ext uri="{9D8B030D-6E8A-4147-A177-3AD203B41FA5}">
                      <a16:colId xmlns:a16="http://schemas.microsoft.com/office/drawing/2014/main" val="821900373"/>
                    </a:ext>
                  </a:extLst>
                </a:gridCol>
              </a:tblGrid>
              <a:tr h="0">
                <a:tc>
                  <a:txBody>
                    <a:bodyPr/>
                    <a:lstStyle/>
                    <a:p>
                      <a:r>
                        <a:rPr lang="da-DK" sz="1200" b="1" u="none" cap="none" spc="0" dirty="0">
                          <a:ln>
                            <a:noFill/>
                          </a:ln>
                          <a:solidFill>
                            <a:schemeClr val="tx1"/>
                          </a:solidFill>
                          <a:effectLst/>
                        </a:rPr>
                        <a:t>Opgavepakke med beslutning</a:t>
                      </a:r>
                    </a:p>
                  </a:txBody>
                  <a:tcPr>
                    <a:lnL w="12700" cmpd="sng">
                      <a:noFill/>
                    </a:lnL>
                    <a:lnR w="12700" cap="flat" cmpd="sng" algn="ctr">
                      <a:solidFill>
                        <a:schemeClr val="tx2"/>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200" b="1" u="none" cap="none" spc="0" dirty="0">
                          <a:ln>
                            <a:noFill/>
                          </a:ln>
                          <a:solidFill>
                            <a:schemeClr val="tx1"/>
                          </a:solidFill>
                          <a:effectLst/>
                        </a:rPr>
                        <a:t>Øvrige afhængigheder</a:t>
                      </a:r>
                    </a:p>
                  </a:txBody>
                  <a:tcPr>
                    <a:lnL w="12700" cap="flat" cmpd="sng" algn="ctr">
                      <a:solidFill>
                        <a:schemeClr val="tx2"/>
                      </a:solid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685668"/>
                  </a:ext>
                </a:extLst>
              </a:tr>
              <a:tr h="313947">
                <a:tc>
                  <a:txBody>
                    <a:bodyPr/>
                    <a:lstStyle/>
                    <a:p>
                      <a:r>
                        <a:rPr lang="da-DK" sz="1000" b="0" u="none" cap="none" spc="0" dirty="0">
                          <a:ln>
                            <a:noFill/>
                          </a:ln>
                          <a:solidFill>
                            <a:schemeClr val="tx1"/>
                          </a:solidFill>
                          <a:effectLst/>
                        </a:rPr>
                        <a:t>Opgavepakke 5 – Kontaktstruktur</a:t>
                      </a:r>
                    </a:p>
                  </a:txBody>
                  <a:tcPr>
                    <a:lnL w="12700" cmpd="sng">
                      <a:noFill/>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000" b="0" cap="none" spc="0" dirty="0">
                          <a:ln>
                            <a:noFill/>
                          </a:ln>
                          <a:solidFill>
                            <a:schemeClr val="tx1"/>
                          </a:solidFill>
                          <a:effectLst/>
                        </a:rPr>
                        <a:t>Opgavepakke 2 – Potentiale og opmærkning med MeMo</a:t>
                      </a:r>
                    </a:p>
                    <a:p>
                      <a:r>
                        <a:rPr lang="da-DK" sz="1000" b="0" cap="none" spc="0" dirty="0">
                          <a:ln>
                            <a:noFill/>
                          </a:ln>
                          <a:solidFill>
                            <a:schemeClr val="tx1"/>
                          </a:solidFill>
                          <a:effectLst/>
                        </a:rPr>
                        <a:t>Opgavepakke 4 – Modtagersystemer </a:t>
                      </a:r>
                    </a:p>
                  </a:txBody>
                  <a:tcPr>
                    <a:lnL w="12700" cap="flat" cmpd="sng" algn="ctr">
                      <a:solidFill>
                        <a:schemeClr val="tx2"/>
                      </a:solidFill>
                      <a:prstDash val="solid"/>
                      <a:round/>
                      <a:headEnd type="none" w="med" len="med"/>
                      <a:tailEnd type="none" w="med" len="med"/>
                    </a:lnL>
                    <a:lnR w="12700" cmpd="sng">
                      <a:noFill/>
                    </a:lnR>
                    <a:lnT w="38100" cap="flat" cmpd="sng" algn="ctr">
                      <a:solidFill>
                        <a:schemeClr val="tx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037998"/>
                  </a:ext>
                </a:extLst>
              </a:tr>
            </a:tbl>
          </a:graphicData>
        </a:graphic>
      </p:graphicFrame>
      <p:sp>
        <p:nvSpPr>
          <p:cNvPr id="27" name="Rektangel 26">
            <a:extLst>
              <a:ext uri="{FF2B5EF4-FFF2-40B4-BE49-F238E27FC236}">
                <a16:creationId xmlns:a16="http://schemas.microsoft.com/office/drawing/2014/main" id="{63C2C24E-C9DA-4C12-811B-E2649DF7B0DF}"/>
              </a:ext>
            </a:extLst>
          </p:cNvPr>
          <p:cNvSpPr/>
          <p:nvPr/>
        </p:nvSpPr>
        <p:spPr bwMode="auto">
          <a:xfrm>
            <a:off x="619433" y="6341806"/>
            <a:ext cx="158333" cy="353284"/>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a:ln>
                <a:noFill/>
              </a:ln>
              <a:solidFill>
                <a:schemeClr val="bg1"/>
              </a:solidFill>
              <a:effectLst/>
              <a:latin typeface="Arial" charset="0"/>
            </a:endParaRPr>
          </a:p>
        </p:txBody>
      </p:sp>
      <p:grpSp>
        <p:nvGrpSpPr>
          <p:cNvPr id="4" name="Gruppe 3">
            <a:extLst>
              <a:ext uri="{FF2B5EF4-FFF2-40B4-BE49-F238E27FC236}">
                <a16:creationId xmlns:a16="http://schemas.microsoft.com/office/drawing/2014/main" id="{DDD743A0-728E-4DB5-BCB9-6D62969432B7}"/>
              </a:ext>
            </a:extLst>
          </p:cNvPr>
          <p:cNvGrpSpPr/>
          <p:nvPr/>
        </p:nvGrpSpPr>
        <p:grpSpPr>
          <a:xfrm>
            <a:off x="6314898" y="3498244"/>
            <a:ext cx="5181702" cy="253608"/>
            <a:chOff x="6314898" y="3799905"/>
            <a:chExt cx="5181702" cy="253608"/>
          </a:xfrm>
        </p:grpSpPr>
        <p:sp>
          <p:nvSpPr>
            <p:cNvPr id="35" name="Ellipse 34">
              <a:extLst>
                <a:ext uri="{FF2B5EF4-FFF2-40B4-BE49-F238E27FC236}">
                  <a16:creationId xmlns:a16="http://schemas.microsoft.com/office/drawing/2014/main" id="{1A890D81-1F0E-4DC7-8DA7-28C3DF6566E7}"/>
                </a:ext>
              </a:extLst>
            </p:cNvPr>
            <p:cNvSpPr/>
            <p:nvPr/>
          </p:nvSpPr>
          <p:spPr bwMode="auto">
            <a:xfrm>
              <a:off x="6314898" y="3837489"/>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6" name="Tekstfelt 35">
              <a:extLst>
                <a:ext uri="{FF2B5EF4-FFF2-40B4-BE49-F238E27FC236}">
                  <a16:creationId xmlns:a16="http://schemas.microsoft.com/office/drawing/2014/main" id="{3BCC1949-F688-4FFB-B5BF-1954556CB435}"/>
                </a:ext>
              </a:extLst>
            </p:cNvPr>
            <p:cNvSpPr txBox="1"/>
            <p:nvPr/>
          </p:nvSpPr>
          <p:spPr>
            <a:xfrm>
              <a:off x="6608759" y="3799905"/>
              <a:ext cx="4887841" cy="216024"/>
            </a:xfrm>
            <a:prstGeom prst="rect">
              <a:avLst/>
            </a:prstGeom>
            <a:noFill/>
          </p:spPr>
          <p:txBody>
            <a:bodyPr wrap="square" lIns="0" tIns="0" rIns="0" bIns="0" rtlCol="0">
              <a:noAutofit/>
            </a:bodyPr>
            <a:lstStyle/>
            <a:p>
              <a:pPr>
                <a:lnSpc>
                  <a:spcPct val="100000"/>
                </a:lnSpc>
                <a:spcBef>
                  <a:spcPts val="1100"/>
                </a:spcBef>
              </a:pPr>
              <a:r>
                <a:rPr lang="da-DK" sz="1000" dirty="0"/>
                <a:t>I hvilket omfang skal kontaktstrukturen guide slutbrugeren til anden kontaktform end digital post, fx selvbetjeningsløsninger?</a:t>
              </a:r>
            </a:p>
          </p:txBody>
        </p:sp>
      </p:grpSp>
      <p:grpSp>
        <p:nvGrpSpPr>
          <p:cNvPr id="6" name="Gruppe 5">
            <a:extLst>
              <a:ext uri="{FF2B5EF4-FFF2-40B4-BE49-F238E27FC236}">
                <a16:creationId xmlns:a16="http://schemas.microsoft.com/office/drawing/2014/main" id="{8BCCE9E2-9ED5-4765-8E87-F2680CBE14EC}"/>
              </a:ext>
            </a:extLst>
          </p:cNvPr>
          <p:cNvGrpSpPr/>
          <p:nvPr/>
        </p:nvGrpSpPr>
        <p:grpSpPr>
          <a:xfrm>
            <a:off x="6314898" y="3887982"/>
            <a:ext cx="5181702" cy="253608"/>
            <a:chOff x="6314898" y="4161363"/>
            <a:chExt cx="5181702" cy="253608"/>
          </a:xfrm>
        </p:grpSpPr>
        <p:sp>
          <p:nvSpPr>
            <p:cNvPr id="37" name="Ellipse 36">
              <a:extLst>
                <a:ext uri="{FF2B5EF4-FFF2-40B4-BE49-F238E27FC236}">
                  <a16:creationId xmlns:a16="http://schemas.microsoft.com/office/drawing/2014/main" id="{B040B2D7-A66E-467E-94C1-76F2B4110200}"/>
                </a:ext>
              </a:extLst>
            </p:cNvPr>
            <p:cNvSpPr/>
            <p:nvPr/>
          </p:nvSpPr>
          <p:spPr bwMode="auto">
            <a:xfrm>
              <a:off x="6314898" y="4198947"/>
              <a:ext cx="216024" cy="216024"/>
            </a:xfrm>
            <a:prstGeom prst="ellipse">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1000" b="0" i="0" u="none" strike="noStrike" cap="none" normalizeH="0" baseline="0" err="1">
                <a:ln>
                  <a:noFill/>
                </a:ln>
                <a:solidFill>
                  <a:schemeClr val="bg1"/>
                </a:solidFill>
                <a:effectLst/>
                <a:latin typeface="Arial" charset="0"/>
              </a:endParaRPr>
            </a:p>
          </p:txBody>
        </p:sp>
        <p:sp>
          <p:nvSpPr>
            <p:cNvPr id="38" name="Tekstfelt 37">
              <a:extLst>
                <a:ext uri="{FF2B5EF4-FFF2-40B4-BE49-F238E27FC236}">
                  <a16:creationId xmlns:a16="http://schemas.microsoft.com/office/drawing/2014/main" id="{18F6CBF5-C4AE-46E3-A153-FE78581792E5}"/>
                </a:ext>
              </a:extLst>
            </p:cNvPr>
            <p:cNvSpPr txBox="1"/>
            <p:nvPr/>
          </p:nvSpPr>
          <p:spPr>
            <a:xfrm>
              <a:off x="6608759" y="4161363"/>
              <a:ext cx="4887841" cy="216024"/>
            </a:xfrm>
            <a:prstGeom prst="rect">
              <a:avLst/>
            </a:prstGeom>
            <a:noFill/>
          </p:spPr>
          <p:txBody>
            <a:bodyPr wrap="square" lIns="0" tIns="0" rIns="0" bIns="0" rtlCol="0">
              <a:noAutofit/>
            </a:bodyPr>
            <a:lstStyle/>
            <a:p>
              <a:pPr>
                <a:lnSpc>
                  <a:spcPct val="100000"/>
                </a:lnSpc>
                <a:spcBef>
                  <a:spcPts val="1100"/>
                </a:spcBef>
              </a:pPr>
              <a:r>
                <a:rPr lang="da-DK" sz="1000" dirty="0"/>
                <a:t>Er der registre eller databaser, der bør indtænkes i arbejdet med optimering af postafsendelse og -modtagelse, som fx Sundhedsvæsenets Organisationsregister (SOR) for regionerne?</a:t>
              </a:r>
            </a:p>
          </p:txBody>
        </p:sp>
      </p:grpSp>
    </p:spTree>
    <p:extLst>
      <p:ext uri="{BB962C8B-B14F-4D97-AF65-F5344CB8AC3E}">
        <p14:creationId xmlns:p14="http://schemas.microsoft.com/office/powerpoint/2010/main" val="3425822358"/>
      </p:ext>
    </p:extLst>
  </p:cSld>
  <p:clrMapOvr>
    <a:masterClrMapping/>
  </p:clrMapOvr>
</p:sld>
</file>

<file path=ppt/theme/theme1.xml><?xml version="1.0" encoding="utf-8"?>
<a:theme xmlns:a="http://schemas.openxmlformats.org/drawingml/2006/main" name="Blank">
  <a:themeElements>
    <a:clrScheme name="Digitaliseringsstyrelsen">
      <a:dk1>
        <a:srgbClr val="000000"/>
      </a:dk1>
      <a:lt1>
        <a:srgbClr val="FFFFFF"/>
      </a:lt1>
      <a:dk2>
        <a:srgbClr val="940027"/>
      </a:dk2>
      <a:lt2>
        <a:srgbClr val="6E91A0"/>
      </a:lt2>
      <a:accent1>
        <a:srgbClr val="00AAD2"/>
      </a:accent1>
      <a:accent2>
        <a:srgbClr val="5591CD"/>
      </a:accent2>
      <a:accent3>
        <a:srgbClr val="7050B9"/>
      </a:accent3>
      <a:accent4>
        <a:srgbClr val="A5005F"/>
      </a:accent4>
      <a:accent5>
        <a:srgbClr val="F0005F"/>
      </a:accent5>
      <a:accent6>
        <a:srgbClr val="B06606"/>
      </a:accent6>
      <a:hlink>
        <a:srgbClr val="0000FF"/>
      </a:hlink>
      <a:folHlink>
        <a:srgbClr val="800080"/>
      </a:folHlink>
    </a:clrScheme>
    <a:fontScheme name="DK Finans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extLst>
    <a:ext uri="{05A4C25C-085E-4340-85A3-A5531E510DB2}">
      <thm15:themeFamily xmlns:thm15="http://schemas.microsoft.com/office/thememl/2012/main" name="Præsentation1" id="{88A8713B-2337-41DB-B4C5-76FF47A570FF}" vid="{9D4B7891-EA52-4046-80C3-9373861E4C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FB764960F1FF44588345B2F620EAABB" ma:contentTypeVersion="12" ma:contentTypeDescription="Opret et nyt dokument." ma:contentTypeScope="" ma:versionID="0501395df563480881ace2cce2155da7">
  <xsd:schema xmlns:xsd="http://www.w3.org/2001/XMLSchema" xmlns:xs="http://www.w3.org/2001/XMLSchema" xmlns:p="http://schemas.microsoft.com/office/2006/metadata/properties" xmlns:ns2="2f04e247-0239-4ff4-9d22-ef8ef3fac993" xmlns:ns3="da4eb766-a423-4cf4-97b6-10a150af3487" targetNamespace="http://schemas.microsoft.com/office/2006/metadata/properties" ma:root="true" ma:fieldsID="cc4097f7afb484e6cd79e46bb4142028" ns2:_="" ns3:_="">
    <xsd:import namespace="2f04e247-0239-4ff4-9d22-ef8ef3fac993"/>
    <xsd:import namespace="da4eb766-a423-4cf4-97b6-10a150af348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04e247-0239-4ff4-9d22-ef8ef3fac9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a4eb766-a423-4cf4-97b6-10a150af3487"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D54D42-4172-46F4-86D8-FDDC692C3C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04e247-0239-4ff4-9d22-ef8ef3fac993"/>
    <ds:schemaRef ds:uri="da4eb766-a423-4cf4-97b6-10a150af34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2EBE4E-3271-446A-B102-2277B460682B}">
  <ds:schemaRefs>
    <ds:schemaRef ds:uri="http://schemas.microsoft.com/office/2006/metadata/properties"/>
    <ds:schemaRef ds:uri="http://purl.org/dc/dcmitype/"/>
    <ds:schemaRef ds:uri="http://www.w3.org/XML/1998/namespace"/>
    <ds:schemaRef ds:uri="http://schemas.microsoft.com/office/infopath/2007/PartnerControls"/>
    <ds:schemaRef ds:uri="http://purl.org/dc/elements/1.1/"/>
    <ds:schemaRef ds:uri="http://schemas.microsoft.com/office/2006/documentManagement/types"/>
    <ds:schemaRef ds:uri="da4eb766-a423-4cf4-97b6-10a150af3487"/>
    <ds:schemaRef ds:uri="http://schemas.openxmlformats.org/package/2006/metadata/core-properties"/>
    <ds:schemaRef ds:uri="2f04e247-0239-4ff4-9d22-ef8ef3fac993"/>
    <ds:schemaRef ds:uri="http://purl.org/dc/terms/"/>
  </ds:schemaRefs>
</ds:datastoreItem>
</file>

<file path=customXml/itemProps3.xml><?xml version="1.0" encoding="utf-8"?>
<ds:datastoreItem xmlns:ds="http://schemas.openxmlformats.org/officeDocument/2006/customXml" ds:itemID="{491F1DC0-817E-42CB-8A22-AF069AF673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4869</Words>
  <Application>Microsoft Office PowerPoint</Application>
  <PresentationFormat>Widescreen</PresentationFormat>
  <Paragraphs>392</Paragraphs>
  <Slides>18</Slides>
  <Notes>18</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18</vt:i4>
      </vt:variant>
    </vt:vector>
  </HeadingPairs>
  <TitlesOfParts>
    <vt:vector size="22" baseType="lpstr">
      <vt:lpstr>Arial</vt:lpstr>
      <vt:lpstr>Arial (Tekst)</vt:lpstr>
      <vt:lpstr>Open Sans</vt:lpstr>
      <vt:lpstr>Blank</vt:lpstr>
      <vt:lpstr>Overblik til ledelsen Beslutninger ifm. den nye Digital Post-løsning</vt:lpstr>
      <vt:lpstr>Formål</vt:lpstr>
      <vt:lpstr>Læsevejledning</vt:lpstr>
      <vt:lpstr>Samlet overblik over ledelsesbeslutninger på tværs af de otte emner</vt:lpstr>
      <vt:lpstr>Emne 0: Kommunikation  </vt:lpstr>
      <vt:lpstr>Emne 1: Organisering og roller på projektniveau  </vt:lpstr>
      <vt:lpstr>Emne 2: Ambitioner og scope for arbejdet med det nye meddelelsesformat MeMo</vt:lpstr>
      <vt:lpstr>Emne 3: Systemarkitektur</vt:lpstr>
      <vt:lpstr>Emne 4: Kontaktstruktur</vt:lpstr>
      <vt:lpstr>Emne 5: Systemroller og rettigheder </vt:lpstr>
      <vt:lpstr>Emne 6: Test</vt:lpstr>
      <vt:lpstr>Emne 7: Uddannelse og support</vt:lpstr>
      <vt:lpstr>PowerPoint-præsentation</vt:lpstr>
      <vt:lpstr>Ambitionstrappe - Inspiration til dialog om implementering af MeMo </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 drøftelse…</dc:title>
  <dc:creator>Emilie Louise Faurholdt</dc:creator>
  <cp:lastModifiedBy>Emilie Louise Faurholdt</cp:lastModifiedBy>
  <cp:revision>175</cp:revision>
  <dcterms:created xsi:type="dcterms:W3CDTF">2020-02-24T12:57:21Z</dcterms:created>
  <dcterms:modified xsi:type="dcterms:W3CDTF">2020-07-02T13:55:42Z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0x0101006FB764960F1FF44588345B2F620EAABB</vt:lpwstr>
  </property>
  <property fmtid="{D5CDD505-2E9C-101B-9397-08002B2CF9AE}" pid="3" name="DocumentInfoFinished">
    <vt:lpwstr>True</vt:lpwstr>
  </property>
</Properties>
</file>