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5"/>
  </p:notesMasterIdLst>
  <p:handoutMasterIdLst>
    <p:handoutMasterId r:id="rId46"/>
  </p:handoutMasterIdLst>
  <p:sldIdLst>
    <p:sldId id="358" r:id="rId5"/>
    <p:sldId id="291" r:id="rId6"/>
    <p:sldId id="396" r:id="rId7"/>
    <p:sldId id="311" r:id="rId8"/>
    <p:sldId id="420" r:id="rId9"/>
    <p:sldId id="365" r:id="rId10"/>
    <p:sldId id="366" r:id="rId11"/>
    <p:sldId id="408" r:id="rId12"/>
    <p:sldId id="274" r:id="rId13"/>
    <p:sldId id="372" r:id="rId14"/>
    <p:sldId id="379" r:id="rId15"/>
    <p:sldId id="382" r:id="rId16"/>
    <p:sldId id="283" r:id="rId17"/>
    <p:sldId id="414" r:id="rId18"/>
    <p:sldId id="423" r:id="rId19"/>
    <p:sldId id="424" r:id="rId20"/>
    <p:sldId id="422" r:id="rId21"/>
    <p:sldId id="392" r:id="rId22"/>
    <p:sldId id="399" r:id="rId23"/>
    <p:sldId id="378" r:id="rId24"/>
    <p:sldId id="400" r:id="rId25"/>
    <p:sldId id="413" r:id="rId26"/>
    <p:sldId id="313" r:id="rId27"/>
    <p:sldId id="290" r:id="rId28"/>
    <p:sldId id="419" r:id="rId29"/>
    <p:sldId id="310" r:id="rId30"/>
    <p:sldId id="305" r:id="rId31"/>
    <p:sldId id="412" r:id="rId32"/>
    <p:sldId id="421" r:id="rId33"/>
    <p:sldId id="405" r:id="rId34"/>
    <p:sldId id="406" r:id="rId35"/>
    <p:sldId id="407" r:id="rId36"/>
    <p:sldId id="401" r:id="rId37"/>
    <p:sldId id="380" r:id="rId38"/>
    <p:sldId id="385" r:id="rId39"/>
    <p:sldId id="386" r:id="rId40"/>
    <p:sldId id="418" r:id="rId41"/>
    <p:sldId id="409" r:id="rId42"/>
    <p:sldId id="391" r:id="rId43"/>
    <p:sldId id="374" r:id="rId44"/>
  </p:sldIdLst>
  <p:sldSz cx="12192000" cy="6858000"/>
  <p:notesSz cx="7099300" cy="10234613"/>
  <p:defaultTex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ndardsektion" id="{16D3C595-DA36-4E87-A98E-D0BAB9592F96}">
          <p14:sldIdLst>
            <p14:sldId id="358"/>
            <p14:sldId id="291"/>
            <p14:sldId id="396"/>
            <p14:sldId id="311"/>
            <p14:sldId id="420"/>
            <p14:sldId id="365"/>
            <p14:sldId id="366"/>
            <p14:sldId id="408"/>
            <p14:sldId id="274"/>
            <p14:sldId id="372"/>
            <p14:sldId id="379"/>
            <p14:sldId id="382"/>
            <p14:sldId id="283"/>
            <p14:sldId id="414"/>
            <p14:sldId id="423"/>
            <p14:sldId id="424"/>
            <p14:sldId id="422"/>
            <p14:sldId id="392"/>
            <p14:sldId id="399"/>
            <p14:sldId id="378"/>
            <p14:sldId id="400"/>
            <p14:sldId id="413"/>
            <p14:sldId id="313"/>
            <p14:sldId id="290"/>
            <p14:sldId id="419"/>
            <p14:sldId id="310"/>
            <p14:sldId id="305"/>
            <p14:sldId id="412"/>
            <p14:sldId id="421"/>
            <p14:sldId id="405"/>
            <p14:sldId id="406"/>
            <p14:sldId id="407"/>
            <p14:sldId id="401"/>
            <p14:sldId id="380"/>
            <p14:sldId id="385"/>
            <p14:sldId id="386"/>
            <p14:sldId id="418"/>
            <p14:sldId id="409"/>
            <p14:sldId id="391"/>
            <p14:sldId id="374"/>
          </p14:sldIdLst>
        </p14:section>
      </p14:sectionLst>
    </p:ext>
    <p:ext uri="{EFAFB233-063F-42B5-8137-9DF3F51BA10A}">
      <p15:sldGuideLst xmlns:p15="http://schemas.microsoft.com/office/powerpoint/2012/main">
        <p15:guide id="1" orient="horz" pos="913" userDrawn="1">
          <p15:clr>
            <a:srgbClr val="A4A3A4"/>
          </p15:clr>
        </p15:guide>
        <p15:guide id="2" orient="horz" pos="259" userDrawn="1">
          <p15:clr>
            <a:srgbClr val="A4A3A4"/>
          </p15:clr>
        </p15:guide>
        <p15:guide id="3" orient="horz" pos="3724" userDrawn="1">
          <p15:clr>
            <a:srgbClr val="A4A3A4"/>
          </p15:clr>
        </p15:guide>
        <p15:guide id="4" orient="horz" pos="3996">
          <p15:clr>
            <a:srgbClr val="A4A3A4"/>
          </p15:clr>
        </p15:guide>
        <p15:guide id="5" orient="horz" pos="114">
          <p15:clr>
            <a:srgbClr val="A4A3A4"/>
          </p15:clr>
        </p15:guide>
        <p15:guide id="6" orient="horz" pos="4207">
          <p15:clr>
            <a:srgbClr val="A4A3A4"/>
          </p15:clr>
        </p15:guide>
        <p15:guide id="7" pos="441">
          <p15:clr>
            <a:srgbClr val="A4A3A4"/>
          </p15:clr>
        </p15:guide>
        <p15:guide id="8" pos="7237">
          <p15:clr>
            <a:srgbClr val="A4A3A4"/>
          </p15:clr>
        </p15:guide>
        <p15:guide id="10" pos="7564">
          <p15:clr>
            <a:srgbClr val="A4A3A4"/>
          </p15:clr>
        </p15:guide>
        <p15:guide id="11" pos="3663">
          <p15:clr>
            <a:srgbClr val="A4A3A4"/>
          </p15:clr>
        </p15:guide>
        <p15:guide id="12" pos="4017">
          <p15:clr>
            <a:srgbClr val="A4A3A4"/>
          </p15:clr>
        </p15:guide>
        <p15:guide id="13" pos="384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te Mortensen" initials="BM" lastIdx="63" clrIdx="0">
    <p:extLst>
      <p:ext uri="{19B8F6BF-5375-455C-9EA6-DF929625EA0E}">
        <p15:presenceInfo xmlns:p15="http://schemas.microsoft.com/office/powerpoint/2012/main" userId="S::bm@primetime.dk::4045ae0d-5bbc-48f1-8ddd-f901fc9cbb35" providerId="AD"/>
      </p:ext>
    </p:extLst>
  </p:cmAuthor>
  <p:cmAuthor id="2" name="Anne Louise Berggreen Petersen" initials="ALBP" lastIdx="67" clrIdx="1">
    <p:extLst>
      <p:ext uri="{19B8F6BF-5375-455C-9EA6-DF929625EA0E}">
        <p15:presenceInfo xmlns:p15="http://schemas.microsoft.com/office/powerpoint/2012/main" userId="S-1-5-21-2100284113-1573851820-878952375-282980" providerId="AD"/>
      </p:ext>
    </p:extLst>
  </p:cmAuthor>
  <p:cmAuthor id="3" name="Christian Bentsen" initials="CB" lastIdx="12" clrIdx="2">
    <p:extLst>
      <p:ext uri="{19B8F6BF-5375-455C-9EA6-DF929625EA0E}">
        <p15:presenceInfo xmlns:p15="http://schemas.microsoft.com/office/powerpoint/2012/main" userId="S::cbe@primetime.dk::9ee08b8e-e3d1-43d2-85d2-bb54e9f0f452" providerId="AD"/>
      </p:ext>
    </p:extLst>
  </p:cmAuthor>
  <p:cmAuthor id="4" name="Lisa Gundsø" initials="LG" lastIdx="6" clrIdx="3">
    <p:extLst>
      <p:ext uri="{19B8F6BF-5375-455C-9EA6-DF929625EA0E}">
        <p15:presenceInfo xmlns:p15="http://schemas.microsoft.com/office/powerpoint/2012/main" userId="S::lgu@primetime.dk::3bf3b3af-b198-4344-be2d-94c1d284e5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ECF7FC"/>
    <a:srgbClr val="031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E21725-9C43-40C0-A219-F43B75855D4D}" v="15" dt="2020-07-02T12:45:00.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2678" autoAdjust="0"/>
  </p:normalViewPr>
  <p:slideViewPr>
    <p:cSldViewPr snapToGrid="0">
      <p:cViewPr varScale="1">
        <p:scale>
          <a:sx n="95" d="100"/>
          <a:sy n="95" d="100"/>
        </p:scale>
        <p:origin x="1656" y="84"/>
      </p:cViewPr>
      <p:guideLst>
        <p:guide orient="horz" pos="913"/>
        <p:guide orient="horz" pos="259"/>
        <p:guide orient="horz" pos="3724"/>
        <p:guide orient="horz" pos="3996"/>
        <p:guide orient="horz" pos="114"/>
        <p:guide orient="horz" pos="4207"/>
        <p:guide pos="441"/>
        <p:guide pos="7237"/>
        <p:guide pos="7564"/>
        <p:guide pos="3663"/>
        <p:guide pos="4017"/>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e Louise Faurholdt" userId="7ff70c92-58d8-4a0b-81e7-0770540d716e" providerId="ADAL" clId="{9CE21725-9C43-40C0-A219-F43B75855D4D}"/>
    <pc:docChg chg="undo custSel modSld">
      <pc:chgData name="Emilie Louise Faurholdt" userId="7ff70c92-58d8-4a0b-81e7-0770540d716e" providerId="ADAL" clId="{9CE21725-9C43-40C0-A219-F43B75855D4D}" dt="2020-07-02T12:45:13.143" v="1085" actId="1076"/>
      <pc:docMkLst>
        <pc:docMk/>
      </pc:docMkLst>
      <pc:sldChg chg="modSp mod">
        <pc:chgData name="Emilie Louise Faurholdt" userId="7ff70c92-58d8-4a0b-81e7-0770540d716e" providerId="ADAL" clId="{9CE21725-9C43-40C0-A219-F43B75855D4D}" dt="2020-07-02T09:49:19.390" v="54" actId="6549"/>
        <pc:sldMkLst>
          <pc:docMk/>
          <pc:sldMk cId="1589207055" sldId="358"/>
        </pc:sldMkLst>
        <pc:spChg chg="mod">
          <ac:chgData name="Emilie Louise Faurholdt" userId="7ff70c92-58d8-4a0b-81e7-0770540d716e" providerId="ADAL" clId="{9CE21725-9C43-40C0-A219-F43B75855D4D}" dt="2020-07-02T09:32:53.165" v="1" actId="6549"/>
          <ac:spMkLst>
            <pc:docMk/>
            <pc:sldMk cId="1589207055" sldId="358"/>
            <ac:spMk id="3" creationId="{2987D8CD-25C0-4337-9CC2-8FD19EE758DE}"/>
          </ac:spMkLst>
        </pc:spChg>
        <pc:spChg chg="mod">
          <ac:chgData name="Emilie Louise Faurholdt" userId="7ff70c92-58d8-4a0b-81e7-0770540d716e" providerId="ADAL" clId="{9CE21725-9C43-40C0-A219-F43B75855D4D}" dt="2020-07-02T09:49:19.390" v="54" actId="6549"/>
          <ac:spMkLst>
            <pc:docMk/>
            <pc:sldMk cId="1589207055" sldId="358"/>
            <ac:spMk id="7" creationId="{00000000-0000-0000-0000-000000000000}"/>
          </ac:spMkLst>
        </pc:spChg>
      </pc:sldChg>
      <pc:sldChg chg="modSp mod">
        <pc:chgData name="Emilie Louise Faurholdt" userId="7ff70c92-58d8-4a0b-81e7-0770540d716e" providerId="ADAL" clId="{9CE21725-9C43-40C0-A219-F43B75855D4D}" dt="2020-07-02T12:45:13.143" v="1085" actId="1076"/>
        <pc:sldMkLst>
          <pc:docMk/>
          <pc:sldMk cId="1303279479" sldId="366"/>
        </pc:sldMkLst>
        <pc:spChg chg="mod">
          <ac:chgData name="Emilie Louise Faurholdt" userId="7ff70c92-58d8-4a0b-81e7-0770540d716e" providerId="ADAL" clId="{9CE21725-9C43-40C0-A219-F43B75855D4D}" dt="2020-07-02T12:45:00.559" v="1084" actId="14100"/>
          <ac:spMkLst>
            <pc:docMk/>
            <pc:sldMk cId="1303279479" sldId="366"/>
            <ac:spMk id="5" creationId="{85F3ED65-01C2-0648-BB0B-E4CB4E58E1DC}"/>
          </ac:spMkLst>
        </pc:spChg>
        <pc:picChg chg="mod">
          <ac:chgData name="Emilie Louise Faurholdt" userId="7ff70c92-58d8-4a0b-81e7-0770540d716e" providerId="ADAL" clId="{9CE21725-9C43-40C0-A219-F43B75855D4D}" dt="2020-07-02T12:45:13.143" v="1085" actId="1076"/>
          <ac:picMkLst>
            <pc:docMk/>
            <pc:sldMk cId="1303279479" sldId="366"/>
            <ac:picMk id="11" creationId="{D40EA537-4C1F-DA42-92F9-466CD8E89943}"/>
          </ac:picMkLst>
        </pc:picChg>
      </pc:sldChg>
      <pc:sldChg chg="addSp delSp modSp mod">
        <pc:chgData name="Emilie Louise Faurholdt" userId="7ff70c92-58d8-4a0b-81e7-0770540d716e" providerId="ADAL" clId="{9CE21725-9C43-40C0-A219-F43B75855D4D}" dt="2020-07-02T11:49:52.804" v="1079" actId="20577"/>
        <pc:sldMkLst>
          <pc:docMk/>
          <pc:sldMk cId="4144091614" sldId="382"/>
        </pc:sldMkLst>
        <pc:spChg chg="add del mod">
          <ac:chgData name="Emilie Louise Faurholdt" userId="7ff70c92-58d8-4a0b-81e7-0770540d716e" providerId="ADAL" clId="{9CE21725-9C43-40C0-A219-F43B75855D4D}" dt="2020-07-02T11:49:32.727" v="1075" actId="478"/>
          <ac:spMkLst>
            <pc:docMk/>
            <pc:sldMk cId="4144091614" sldId="382"/>
            <ac:spMk id="2" creationId="{11C70FD5-75A4-4FD4-8F75-C50756F9E7B4}"/>
          </ac:spMkLst>
        </pc:spChg>
        <pc:spChg chg="mod">
          <ac:chgData name="Emilie Louise Faurholdt" userId="7ff70c92-58d8-4a0b-81e7-0770540d716e" providerId="ADAL" clId="{9CE21725-9C43-40C0-A219-F43B75855D4D}" dt="2020-07-02T11:49:52.804" v="1079" actId="20577"/>
          <ac:spMkLst>
            <pc:docMk/>
            <pc:sldMk cId="4144091614" sldId="382"/>
            <ac:spMk id="6" creationId="{00000000-0000-0000-0000-000000000000}"/>
          </ac:spMkLst>
        </pc:spChg>
        <pc:spChg chg="mod">
          <ac:chgData name="Emilie Louise Faurholdt" userId="7ff70c92-58d8-4a0b-81e7-0770540d716e" providerId="ADAL" clId="{9CE21725-9C43-40C0-A219-F43B75855D4D}" dt="2020-07-02T10:36:55.478" v="615" actId="20577"/>
          <ac:spMkLst>
            <pc:docMk/>
            <pc:sldMk cId="4144091614" sldId="382"/>
            <ac:spMk id="7" creationId="{00000000-0000-0000-0000-000000000000}"/>
          </ac:spMkLst>
        </pc:spChg>
      </pc:sldChg>
      <pc:sldChg chg="modSp mod">
        <pc:chgData name="Emilie Louise Faurholdt" userId="7ff70c92-58d8-4a0b-81e7-0770540d716e" providerId="ADAL" clId="{9CE21725-9C43-40C0-A219-F43B75855D4D}" dt="2020-07-02T09:37:39.877" v="43" actId="14100"/>
        <pc:sldMkLst>
          <pc:docMk/>
          <pc:sldMk cId="990190087" sldId="385"/>
        </pc:sldMkLst>
        <pc:picChg chg="mod">
          <ac:chgData name="Emilie Louise Faurholdt" userId="7ff70c92-58d8-4a0b-81e7-0770540d716e" providerId="ADAL" clId="{9CE21725-9C43-40C0-A219-F43B75855D4D}" dt="2020-07-02T09:37:39.877" v="43" actId="14100"/>
          <ac:picMkLst>
            <pc:docMk/>
            <pc:sldMk cId="990190087" sldId="385"/>
            <ac:picMk id="6" creationId="{ECB62F2C-4853-4244-9D50-A6F4D1319ADD}"/>
          </ac:picMkLst>
        </pc:picChg>
      </pc:sldChg>
      <pc:sldChg chg="modSp mod">
        <pc:chgData name="Emilie Louise Faurholdt" userId="7ff70c92-58d8-4a0b-81e7-0770540d716e" providerId="ADAL" clId="{9CE21725-9C43-40C0-A219-F43B75855D4D}" dt="2020-07-02T09:36:05.684" v="42" actId="6549"/>
        <pc:sldMkLst>
          <pc:docMk/>
          <pc:sldMk cId="341701344" sldId="422"/>
        </pc:sldMkLst>
        <pc:spChg chg="mod">
          <ac:chgData name="Emilie Louise Faurholdt" userId="7ff70c92-58d8-4a0b-81e7-0770540d716e" providerId="ADAL" clId="{9CE21725-9C43-40C0-A219-F43B75855D4D}" dt="2020-07-02T09:36:05.684" v="42" actId="6549"/>
          <ac:spMkLst>
            <pc:docMk/>
            <pc:sldMk cId="341701344" sldId="422"/>
            <ac:spMk id="36" creationId="{D67CABFA-D244-4C7F-A07A-9C069E944FF9}"/>
          </ac:spMkLst>
        </pc:spChg>
        <pc:spChg chg="mod">
          <ac:chgData name="Emilie Louise Faurholdt" userId="7ff70c92-58d8-4a0b-81e7-0770540d716e" providerId="ADAL" clId="{9CE21725-9C43-40C0-A219-F43B75855D4D}" dt="2020-07-02T09:36:01.719" v="41" actId="255"/>
          <ac:spMkLst>
            <pc:docMk/>
            <pc:sldMk cId="341701344" sldId="422"/>
            <ac:spMk id="51" creationId="{A3861B58-6777-764D-B7C4-F81DE49FE88B}"/>
          </ac:spMkLst>
        </pc:spChg>
      </pc:sldChg>
      <pc:sldChg chg="modSp mod">
        <pc:chgData name="Emilie Louise Faurholdt" userId="7ff70c92-58d8-4a0b-81e7-0770540d716e" providerId="ADAL" clId="{9CE21725-9C43-40C0-A219-F43B75855D4D}" dt="2020-07-02T09:35:13.239" v="34" actId="14100"/>
        <pc:sldMkLst>
          <pc:docMk/>
          <pc:sldMk cId="1358008542" sldId="423"/>
        </pc:sldMkLst>
        <pc:spChg chg="mod">
          <ac:chgData name="Emilie Louise Faurholdt" userId="7ff70c92-58d8-4a0b-81e7-0770540d716e" providerId="ADAL" clId="{9CE21725-9C43-40C0-A219-F43B75855D4D}" dt="2020-07-02T09:34:36.868" v="9" actId="1036"/>
          <ac:spMkLst>
            <pc:docMk/>
            <pc:sldMk cId="1358008542" sldId="423"/>
            <ac:spMk id="53" creationId="{C26E92A4-8A1B-40DE-8DC5-7311B90CCA16}"/>
          </ac:spMkLst>
        </pc:spChg>
        <pc:spChg chg="mod">
          <ac:chgData name="Emilie Louise Faurholdt" userId="7ff70c92-58d8-4a0b-81e7-0770540d716e" providerId="ADAL" clId="{9CE21725-9C43-40C0-A219-F43B75855D4D}" dt="2020-07-02T09:35:13.239" v="34" actId="14100"/>
          <ac:spMkLst>
            <pc:docMk/>
            <pc:sldMk cId="1358008542" sldId="423"/>
            <ac:spMk id="75" creationId="{AED694C7-6B3D-EA49-96AA-7CDC5E4D17A4}"/>
          </ac:spMkLst>
        </pc:spChg>
        <pc:spChg chg="mod">
          <ac:chgData name="Emilie Louise Faurholdt" userId="7ff70c92-58d8-4a0b-81e7-0770540d716e" providerId="ADAL" clId="{9CE21725-9C43-40C0-A219-F43B75855D4D}" dt="2020-07-02T09:34:24.266" v="4" actId="12789"/>
          <ac:spMkLst>
            <pc:docMk/>
            <pc:sldMk cId="1358008542" sldId="423"/>
            <ac:spMk id="76" creationId="{9F7A6D9A-78BC-3048-9C20-C0B5E206C541}"/>
          </ac:spMkLst>
        </pc:spChg>
        <pc:spChg chg="mod">
          <ac:chgData name="Emilie Louise Faurholdt" userId="7ff70c92-58d8-4a0b-81e7-0770540d716e" providerId="ADAL" clId="{9CE21725-9C43-40C0-A219-F43B75855D4D}" dt="2020-07-02T09:34:24.266" v="4" actId="12789"/>
          <ac:spMkLst>
            <pc:docMk/>
            <pc:sldMk cId="1358008542" sldId="423"/>
            <ac:spMk id="77" creationId="{B7A32757-B0D9-8E40-9372-8E86CF5EC810}"/>
          </ac:spMkLst>
        </pc:spChg>
        <pc:spChg chg="mod">
          <ac:chgData name="Emilie Louise Faurholdt" userId="7ff70c92-58d8-4a0b-81e7-0770540d716e" providerId="ADAL" clId="{9CE21725-9C43-40C0-A219-F43B75855D4D}" dt="2020-07-02T09:34:36.868" v="9" actId="1036"/>
          <ac:spMkLst>
            <pc:docMk/>
            <pc:sldMk cId="1358008542" sldId="423"/>
            <ac:spMk id="78" creationId="{C49F6003-3A0E-9946-81E1-11129399BBDE}"/>
          </ac:spMkLst>
        </pc:spChg>
        <pc:spChg chg="mod">
          <ac:chgData name="Emilie Louise Faurholdt" userId="7ff70c92-58d8-4a0b-81e7-0770540d716e" providerId="ADAL" clId="{9CE21725-9C43-40C0-A219-F43B75855D4D}" dt="2020-07-02T09:35:00.108" v="15" actId="14100"/>
          <ac:spMkLst>
            <pc:docMk/>
            <pc:sldMk cId="1358008542" sldId="423"/>
            <ac:spMk id="79" creationId="{467110EC-B1B6-4B51-8B5C-93281D29AD1F}"/>
          </ac:spMkLst>
        </pc:spChg>
        <pc:spChg chg="mod">
          <ac:chgData name="Emilie Louise Faurholdt" userId="7ff70c92-58d8-4a0b-81e7-0770540d716e" providerId="ADAL" clId="{9CE21725-9C43-40C0-A219-F43B75855D4D}" dt="2020-07-02T09:34:50.726" v="14" actId="242"/>
          <ac:spMkLst>
            <pc:docMk/>
            <pc:sldMk cId="1358008542" sldId="423"/>
            <ac:spMk id="80" creationId="{55DA89D4-64F0-4EA2-AAA8-ACFC53EF3003}"/>
          </ac:spMkLst>
        </pc:spChg>
        <pc:spChg chg="mod">
          <ac:chgData name="Emilie Louise Faurholdt" userId="7ff70c92-58d8-4a0b-81e7-0770540d716e" providerId="ADAL" clId="{9CE21725-9C43-40C0-A219-F43B75855D4D}" dt="2020-07-02T09:34:50.726" v="14" actId="242"/>
          <ac:spMkLst>
            <pc:docMk/>
            <pc:sldMk cId="1358008542" sldId="423"/>
            <ac:spMk id="82" creationId="{33260B9F-D559-4B85-B626-0CC7E365D320}"/>
          </ac:spMkLst>
        </pc:spChg>
        <pc:spChg chg="mod">
          <ac:chgData name="Emilie Louise Faurholdt" userId="7ff70c92-58d8-4a0b-81e7-0770540d716e" providerId="ADAL" clId="{9CE21725-9C43-40C0-A219-F43B75855D4D}" dt="2020-07-02T09:34:24.266" v="4" actId="12789"/>
          <ac:spMkLst>
            <pc:docMk/>
            <pc:sldMk cId="1358008542" sldId="423"/>
            <ac:spMk id="83" creationId="{703AF1C6-BBC5-4FD9-9EE2-D635418DC64D}"/>
          </ac:spMkLst>
        </pc:spChg>
      </pc:sldChg>
      <pc:sldChg chg="modSp mod">
        <pc:chgData name="Emilie Louise Faurholdt" userId="7ff70c92-58d8-4a0b-81e7-0770540d716e" providerId="ADAL" clId="{9CE21725-9C43-40C0-A219-F43B75855D4D}" dt="2020-07-02T09:35:42.711" v="39" actId="14100"/>
        <pc:sldMkLst>
          <pc:docMk/>
          <pc:sldMk cId="2518206412" sldId="424"/>
        </pc:sldMkLst>
        <pc:spChg chg="mod">
          <ac:chgData name="Emilie Louise Faurholdt" userId="7ff70c92-58d8-4a0b-81e7-0770540d716e" providerId="ADAL" clId="{9CE21725-9C43-40C0-A219-F43B75855D4D}" dt="2020-07-02T09:35:42.711" v="39" actId="14100"/>
          <ac:spMkLst>
            <pc:docMk/>
            <pc:sldMk cId="2518206412" sldId="424"/>
            <ac:spMk id="28" creationId="{00000000-0000-0000-0000-000000000000}"/>
          </ac:spMkLst>
        </pc:spChg>
        <pc:spChg chg="mod">
          <ac:chgData name="Emilie Louise Faurholdt" userId="7ff70c92-58d8-4a0b-81e7-0770540d716e" providerId="ADAL" clId="{9CE21725-9C43-40C0-A219-F43B75855D4D}" dt="2020-07-02T09:35:35.202" v="38" actId="14100"/>
          <ac:spMkLst>
            <pc:docMk/>
            <pc:sldMk cId="2518206412" sldId="424"/>
            <ac:spMk id="31" creationId="{1B502065-52B7-4B52-8DAD-B36BB51CAED9}"/>
          </ac:spMkLst>
        </pc:spChg>
        <pc:spChg chg="mod">
          <ac:chgData name="Emilie Louise Faurholdt" userId="7ff70c92-58d8-4a0b-81e7-0770540d716e" providerId="ADAL" clId="{9CE21725-9C43-40C0-A219-F43B75855D4D}" dt="2020-07-02T09:35:27.334" v="35" actId="14100"/>
          <ac:spMkLst>
            <pc:docMk/>
            <pc:sldMk cId="2518206412" sldId="424"/>
            <ac:spMk id="54" creationId="{978CEEE3-7BDF-4DF8-A327-695A938768D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lvl1pPr defTabSz="990600">
              <a:lnSpc>
                <a:spcPct val="100000"/>
              </a:lnSpc>
              <a:spcBef>
                <a:spcPct val="0"/>
              </a:spcBef>
              <a:defRPr sz="1300"/>
            </a:lvl1pPr>
          </a:lstStyle>
          <a:p>
            <a:endParaRPr lang="da-DK"/>
          </a:p>
        </p:txBody>
      </p:sp>
      <p:sp>
        <p:nvSpPr>
          <p:cNvPr id="3075"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lvl1pPr algn="r" defTabSz="990600">
              <a:lnSpc>
                <a:spcPct val="100000"/>
              </a:lnSpc>
              <a:spcBef>
                <a:spcPct val="0"/>
              </a:spcBef>
              <a:defRPr sz="1300"/>
            </a:lvl1pPr>
          </a:lstStyle>
          <a:p>
            <a:endParaRPr lang="da-DK"/>
          </a:p>
        </p:txBody>
      </p:sp>
      <p:sp>
        <p:nvSpPr>
          <p:cNvPr id="3076"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b" anchorCtr="0" compatLnSpc="1">
            <a:prstTxWarp prst="textNoShape">
              <a:avLst/>
            </a:prstTxWarp>
          </a:bodyPr>
          <a:lstStyle>
            <a:lvl1pPr defTabSz="990600">
              <a:lnSpc>
                <a:spcPct val="100000"/>
              </a:lnSpc>
              <a:spcBef>
                <a:spcPct val="0"/>
              </a:spcBef>
              <a:defRPr sz="1300"/>
            </a:lvl1pPr>
          </a:lstStyle>
          <a:p>
            <a:endParaRPr lang="da-DK"/>
          </a:p>
        </p:txBody>
      </p:sp>
      <p:sp>
        <p:nvSpPr>
          <p:cNvPr id="3077"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b" anchorCtr="0" compatLnSpc="1">
            <a:prstTxWarp prst="textNoShape">
              <a:avLst/>
            </a:prstTxWarp>
          </a:bodyPr>
          <a:lstStyle>
            <a:lvl1pPr algn="r" defTabSz="990600">
              <a:lnSpc>
                <a:spcPct val="100000"/>
              </a:lnSpc>
              <a:spcBef>
                <a:spcPct val="0"/>
              </a:spcBef>
              <a:defRPr sz="1300"/>
            </a:lvl1pPr>
          </a:lstStyle>
          <a:p>
            <a:fld id="{7BDCB627-C57F-4AEF-9AD3-12F7BE6D30D0}" type="slidenum">
              <a:rPr lang="da-DK" smtClean="0"/>
              <a:pPr/>
              <a:t>‹nr.›</a:t>
            </a:fld>
            <a:endParaRPr lang="da-DK"/>
          </a:p>
        </p:txBody>
      </p:sp>
    </p:spTree>
    <p:extLst>
      <p:ext uri="{BB962C8B-B14F-4D97-AF65-F5344CB8AC3E}">
        <p14:creationId xmlns:p14="http://schemas.microsoft.com/office/powerpoint/2010/main" val="71704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lvl1pPr defTabSz="990600">
              <a:lnSpc>
                <a:spcPct val="100000"/>
              </a:lnSpc>
              <a:spcBef>
                <a:spcPct val="0"/>
              </a:spcBef>
              <a:defRPr sz="1300"/>
            </a:lvl1pPr>
          </a:lstStyle>
          <a:p>
            <a:endParaRPr lang="da-DK"/>
          </a:p>
        </p:txBody>
      </p:sp>
      <p:sp>
        <p:nvSpPr>
          <p:cNvPr id="409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lvl1pPr algn="r" defTabSz="990600">
              <a:lnSpc>
                <a:spcPct val="100000"/>
              </a:lnSpc>
              <a:spcBef>
                <a:spcPct val="0"/>
              </a:spcBef>
              <a:defRPr sz="1300"/>
            </a:lvl1pPr>
          </a:lstStyle>
          <a:p>
            <a:endParaRPr lang="da-DK"/>
          </a:p>
        </p:txBody>
      </p:sp>
      <p:sp>
        <p:nvSpPr>
          <p:cNvPr id="4100"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11200" y="4860925"/>
            <a:ext cx="56769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p>
            <a:pPr lvl="0"/>
            <a:r>
              <a:rPr lang="da-DK" err="1"/>
              <a:t>Click</a:t>
            </a:r>
            <a:r>
              <a:rPr lang="da-DK"/>
              <a:t> to </a:t>
            </a:r>
            <a:r>
              <a:rPr lang="da-DK" err="1"/>
              <a:t>edit</a:t>
            </a:r>
            <a:r>
              <a:rPr lang="da-DK"/>
              <a:t> Master </a:t>
            </a:r>
            <a:r>
              <a:rPr lang="da-DK" err="1"/>
              <a:t>text</a:t>
            </a:r>
            <a:r>
              <a:rPr lang="da-DK"/>
              <a:t> </a:t>
            </a:r>
            <a:r>
              <a:rPr lang="da-DK" err="1"/>
              <a:t>styles</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410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b" anchorCtr="0" compatLnSpc="1">
            <a:prstTxWarp prst="textNoShape">
              <a:avLst/>
            </a:prstTxWarp>
          </a:bodyPr>
          <a:lstStyle>
            <a:lvl1pPr defTabSz="990600">
              <a:lnSpc>
                <a:spcPct val="100000"/>
              </a:lnSpc>
              <a:spcBef>
                <a:spcPct val="0"/>
              </a:spcBef>
              <a:defRPr sz="1300"/>
            </a:lvl1pPr>
          </a:lstStyle>
          <a:p>
            <a:endParaRPr lang="da-DK"/>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b" anchorCtr="0" compatLnSpc="1">
            <a:prstTxWarp prst="textNoShape">
              <a:avLst/>
            </a:prstTxWarp>
          </a:bodyPr>
          <a:lstStyle>
            <a:lvl1pPr algn="r" defTabSz="990600">
              <a:lnSpc>
                <a:spcPct val="100000"/>
              </a:lnSpc>
              <a:spcBef>
                <a:spcPct val="0"/>
              </a:spcBef>
              <a:defRPr sz="1300"/>
            </a:lvl1pPr>
          </a:lstStyle>
          <a:p>
            <a:fld id="{27848E65-9E75-41AE-BC80-13A10C6B0591}" type="slidenum">
              <a:rPr lang="da-DK" smtClean="0"/>
              <a:pPr/>
              <a:t>‹nr.›</a:t>
            </a:fld>
            <a:endParaRPr lang="da-DK"/>
          </a:p>
        </p:txBody>
      </p:sp>
    </p:spTree>
    <p:extLst>
      <p:ext uri="{BB962C8B-B14F-4D97-AF65-F5344CB8AC3E}">
        <p14:creationId xmlns:p14="http://schemas.microsoft.com/office/powerpoint/2010/main" val="465097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a:t>
            </a:fld>
            <a:endParaRPr lang="da-DK"/>
          </a:p>
        </p:txBody>
      </p:sp>
    </p:spTree>
    <p:extLst>
      <p:ext uri="{BB962C8B-B14F-4D97-AF65-F5344CB8AC3E}">
        <p14:creationId xmlns:p14="http://schemas.microsoft.com/office/powerpoint/2010/main" val="1616160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10</a:t>
            </a:fld>
            <a:endParaRPr lang="da-DK"/>
          </a:p>
        </p:txBody>
      </p:sp>
    </p:spTree>
    <p:extLst>
      <p:ext uri="{BB962C8B-B14F-4D97-AF65-F5344CB8AC3E}">
        <p14:creationId xmlns:p14="http://schemas.microsoft.com/office/powerpoint/2010/main" val="322510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11</a:t>
            </a:fld>
            <a:endParaRPr lang="da-DK"/>
          </a:p>
        </p:txBody>
      </p:sp>
    </p:spTree>
    <p:extLst>
      <p:ext uri="{BB962C8B-B14F-4D97-AF65-F5344CB8AC3E}">
        <p14:creationId xmlns:p14="http://schemas.microsoft.com/office/powerpoint/2010/main" val="3594136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Beskrivelser af mere</a:t>
            </a:r>
            <a:r>
              <a:rPr lang="da-DK" baseline="0" dirty="0"/>
              <a:t> specificerede krav kan findes i opgavepakke 3 og 4 i Digitaliseringsstyrelsens Implementeringsoverblik (DIO).</a:t>
            </a:r>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12</a:t>
            </a:fld>
            <a:endParaRPr lang="da-DK"/>
          </a:p>
        </p:txBody>
      </p:sp>
    </p:spTree>
    <p:extLst>
      <p:ext uri="{BB962C8B-B14F-4D97-AF65-F5344CB8AC3E}">
        <p14:creationId xmlns:p14="http://schemas.microsoft.com/office/powerpoint/2010/main" val="373832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13</a:t>
            </a:fld>
            <a:endParaRPr lang="da-DK"/>
          </a:p>
        </p:txBody>
      </p:sp>
    </p:spTree>
    <p:extLst>
      <p:ext uri="{BB962C8B-B14F-4D97-AF65-F5344CB8AC3E}">
        <p14:creationId xmlns:p14="http://schemas.microsoft.com/office/powerpoint/2010/main" val="1879192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14</a:t>
            </a:fld>
            <a:endParaRPr lang="da-DK"/>
          </a:p>
        </p:txBody>
      </p:sp>
    </p:spTree>
    <p:extLst>
      <p:ext uri="{BB962C8B-B14F-4D97-AF65-F5344CB8AC3E}">
        <p14:creationId xmlns:p14="http://schemas.microsoft.com/office/powerpoint/2010/main" val="4193728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97863621-2E60-B848-8968-B0341E26A312}"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15</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2760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16</a:t>
            </a:fld>
            <a:endParaRPr lang="da-DK"/>
          </a:p>
        </p:txBody>
      </p:sp>
    </p:spTree>
    <p:extLst>
      <p:ext uri="{BB962C8B-B14F-4D97-AF65-F5344CB8AC3E}">
        <p14:creationId xmlns:p14="http://schemas.microsoft.com/office/powerpoint/2010/main" val="1168361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17</a:t>
            </a:fld>
            <a:endParaRPr kumimoji="0" lang="da-DK"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6082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18</a:t>
            </a:fld>
            <a:endParaRPr lang="da-DK"/>
          </a:p>
        </p:txBody>
      </p:sp>
    </p:spTree>
    <p:extLst>
      <p:ext uri="{BB962C8B-B14F-4D97-AF65-F5344CB8AC3E}">
        <p14:creationId xmlns:p14="http://schemas.microsoft.com/office/powerpoint/2010/main" val="404737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19</a:t>
            </a:fld>
            <a:endParaRPr lang="da-DK"/>
          </a:p>
        </p:txBody>
      </p:sp>
    </p:spTree>
    <p:extLst>
      <p:ext uri="{BB962C8B-B14F-4D97-AF65-F5344CB8AC3E}">
        <p14:creationId xmlns:p14="http://schemas.microsoft.com/office/powerpoint/2010/main" val="535399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2</a:t>
            </a:fld>
            <a:endParaRPr lang="da-DK"/>
          </a:p>
        </p:txBody>
      </p:sp>
    </p:spTree>
    <p:extLst>
      <p:ext uri="{BB962C8B-B14F-4D97-AF65-F5344CB8AC3E}">
        <p14:creationId xmlns:p14="http://schemas.microsoft.com/office/powerpoint/2010/main" val="1180082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20</a:t>
            </a:fld>
            <a:endParaRPr lang="da-DK"/>
          </a:p>
        </p:txBody>
      </p:sp>
    </p:spTree>
    <p:extLst>
      <p:ext uri="{BB962C8B-B14F-4D97-AF65-F5344CB8AC3E}">
        <p14:creationId xmlns:p14="http://schemas.microsoft.com/office/powerpoint/2010/main" val="2323918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21</a:t>
            </a:fld>
            <a:endParaRPr lang="da-DK"/>
          </a:p>
        </p:txBody>
      </p:sp>
    </p:spTree>
    <p:extLst>
      <p:ext uri="{BB962C8B-B14F-4D97-AF65-F5344CB8AC3E}">
        <p14:creationId xmlns:p14="http://schemas.microsoft.com/office/powerpoint/2010/main" val="1920965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22</a:t>
            </a:fld>
            <a:endParaRPr kumimoji="0" lang="da-DK"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945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23</a:t>
            </a:fld>
            <a:endParaRPr lang="da-DK"/>
          </a:p>
        </p:txBody>
      </p:sp>
    </p:spTree>
    <p:extLst>
      <p:ext uri="{BB962C8B-B14F-4D97-AF65-F5344CB8AC3E}">
        <p14:creationId xmlns:p14="http://schemas.microsoft.com/office/powerpoint/2010/main" val="3518536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24</a:t>
            </a:fld>
            <a:endParaRPr lang="da-DK"/>
          </a:p>
        </p:txBody>
      </p:sp>
    </p:spTree>
    <p:extLst>
      <p:ext uri="{BB962C8B-B14F-4D97-AF65-F5344CB8AC3E}">
        <p14:creationId xmlns:p14="http://schemas.microsoft.com/office/powerpoint/2010/main" val="3685345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25</a:t>
            </a:fld>
            <a:endParaRPr lang="da-DK"/>
          </a:p>
        </p:txBody>
      </p:sp>
    </p:spTree>
    <p:extLst>
      <p:ext uri="{BB962C8B-B14F-4D97-AF65-F5344CB8AC3E}">
        <p14:creationId xmlns:p14="http://schemas.microsoft.com/office/powerpoint/2010/main" val="2028814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26</a:t>
            </a:fld>
            <a:endParaRPr lang="da-DK"/>
          </a:p>
        </p:txBody>
      </p:sp>
    </p:spTree>
    <p:extLst>
      <p:ext uri="{BB962C8B-B14F-4D97-AF65-F5344CB8AC3E}">
        <p14:creationId xmlns:p14="http://schemas.microsoft.com/office/powerpoint/2010/main" val="166511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27</a:t>
            </a:fld>
            <a:endParaRPr lang="da-DK"/>
          </a:p>
        </p:txBody>
      </p:sp>
    </p:spTree>
    <p:extLst>
      <p:ext uri="{BB962C8B-B14F-4D97-AF65-F5344CB8AC3E}">
        <p14:creationId xmlns:p14="http://schemas.microsoft.com/office/powerpoint/2010/main" val="1541430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28</a:t>
            </a:fld>
            <a:endParaRPr kumimoji="0" lang="da-DK"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5162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29</a:t>
            </a:fld>
            <a:endParaRPr lang="da-DK"/>
          </a:p>
        </p:txBody>
      </p:sp>
    </p:spTree>
    <p:extLst>
      <p:ext uri="{BB962C8B-B14F-4D97-AF65-F5344CB8AC3E}">
        <p14:creationId xmlns:p14="http://schemas.microsoft.com/office/powerpoint/2010/main" val="12143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3</a:t>
            </a:fld>
            <a:endParaRPr lang="da-DK"/>
          </a:p>
        </p:txBody>
      </p:sp>
    </p:spTree>
    <p:extLst>
      <p:ext uri="{BB962C8B-B14F-4D97-AF65-F5344CB8AC3E}">
        <p14:creationId xmlns:p14="http://schemas.microsoft.com/office/powerpoint/2010/main" val="3903151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30</a:t>
            </a:fld>
            <a:endParaRPr lang="da-DK"/>
          </a:p>
        </p:txBody>
      </p:sp>
    </p:spTree>
    <p:extLst>
      <p:ext uri="{BB962C8B-B14F-4D97-AF65-F5344CB8AC3E}">
        <p14:creationId xmlns:p14="http://schemas.microsoft.com/office/powerpoint/2010/main" val="2664996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31</a:t>
            </a:fld>
            <a:endParaRPr lang="da-DK"/>
          </a:p>
        </p:txBody>
      </p:sp>
    </p:spTree>
    <p:extLst>
      <p:ext uri="{BB962C8B-B14F-4D97-AF65-F5344CB8AC3E}">
        <p14:creationId xmlns:p14="http://schemas.microsoft.com/office/powerpoint/2010/main" val="4138194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32</a:t>
            </a:fld>
            <a:endParaRPr lang="da-DK"/>
          </a:p>
        </p:txBody>
      </p:sp>
    </p:spTree>
    <p:extLst>
      <p:ext uri="{BB962C8B-B14F-4D97-AF65-F5344CB8AC3E}">
        <p14:creationId xmlns:p14="http://schemas.microsoft.com/office/powerpoint/2010/main" val="2549474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33</a:t>
            </a:fld>
            <a:endParaRPr lang="da-DK"/>
          </a:p>
        </p:txBody>
      </p:sp>
    </p:spTree>
    <p:extLst>
      <p:ext uri="{BB962C8B-B14F-4D97-AF65-F5344CB8AC3E}">
        <p14:creationId xmlns:p14="http://schemas.microsoft.com/office/powerpoint/2010/main" val="130948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34</a:t>
            </a:fld>
            <a:endParaRPr lang="da-DK"/>
          </a:p>
        </p:txBody>
      </p:sp>
    </p:spTree>
    <p:extLst>
      <p:ext uri="{BB962C8B-B14F-4D97-AF65-F5344CB8AC3E}">
        <p14:creationId xmlns:p14="http://schemas.microsoft.com/office/powerpoint/2010/main" val="1557537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35</a:t>
            </a:fld>
            <a:endParaRPr lang="da-DK"/>
          </a:p>
        </p:txBody>
      </p:sp>
    </p:spTree>
    <p:extLst>
      <p:ext uri="{BB962C8B-B14F-4D97-AF65-F5344CB8AC3E}">
        <p14:creationId xmlns:p14="http://schemas.microsoft.com/office/powerpoint/2010/main" val="1017396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36</a:t>
            </a:fld>
            <a:endParaRPr lang="da-DK"/>
          </a:p>
        </p:txBody>
      </p:sp>
    </p:spTree>
    <p:extLst>
      <p:ext uri="{BB962C8B-B14F-4D97-AF65-F5344CB8AC3E}">
        <p14:creationId xmlns:p14="http://schemas.microsoft.com/office/powerpoint/2010/main" val="289723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37</a:t>
            </a:fld>
            <a:endParaRPr lang="da-DK"/>
          </a:p>
        </p:txBody>
      </p:sp>
    </p:spTree>
    <p:extLst>
      <p:ext uri="{BB962C8B-B14F-4D97-AF65-F5344CB8AC3E}">
        <p14:creationId xmlns:p14="http://schemas.microsoft.com/office/powerpoint/2010/main" val="1403445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38</a:t>
            </a:fld>
            <a:endParaRPr lang="da-DK"/>
          </a:p>
        </p:txBody>
      </p:sp>
    </p:spTree>
    <p:extLst>
      <p:ext uri="{BB962C8B-B14F-4D97-AF65-F5344CB8AC3E}">
        <p14:creationId xmlns:p14="http://schemas.microsoft.com/office/powerpoint/2010/main" val="1010940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39</a:t>
            </a:fld>
            <a:endParaRPr lang="da-DK"/>
          </a:p>
        </p:txBody>
      </p:sp>
    </p:spTree>
    <p:extLst>
      <p:ext uri="{BB962C8B-B14F-4D97-AF65-F5344CB8AC3E}">
        <p14:creationId xmlns:p14="http://schemas.microsoft.com/office/powerpoint/2010/main" val="50225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4</a:t>
            </a:fld>
            <a:endParaRPr lang="da-DK"/>
          </a:p>
        </p:txBody>
      </p:sp>
    </p:spTree>
    <p:extLst>
      <p:ext uri="{BB962C8B-B14F-4D97-AF65-F5344CB8AC3E}">
        <p14:creationId xmlns:p14="http://schemas.microsoft.com/office/powerpoint/2010/main" val="1483385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40</a:t>
            </a:fld>
            <a:endParaRPr lang="da-DK"/>
          </a:p>
        </p:txBody>
      </p:sp>
    </p:spTree>
    <p:extLst>
      <p:ext uri="{BB962C8B-B14F-4D97-AF65-F5344CB8AC3E}">
        <p14:creationId xmlns:p14="http://schemas.microsoft.com/office/powerpoint/2010/main" val="40936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Arial" charset="0"/>
                <a:ea typeface="+mn-ea"/>
                <a:cs typeface="+mn-cs"/>
              </a:rPr>
              <a:t>Digital Post er de offentlige myndigheders fælles it-løsning, der gør det muligt at kommunikere sikkert med borgere, virksomheder og andre myndigheder.</a:t>
            </a:r>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5</a:t>
            </a:fld>
            <a:endParaRPr lang="da-DK"/>
          </a:p>
        </p:txBody>
      </p:sp>
    </p:spTree>
    <p:extLst>
      <p:ext uri="{BB962C8B-B14F-4D97-AF65-F5344CB8AC3E}">
        <p14:creationId xmlns:p14="http://schemas.microsoft.com/office/powerpoint/2010/main" val="2407148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endParaRPr lang="da-DK" sz="1200" kern="1200">
              <a:solidFill>
                <a:schemeClr val="tx1"/>
              </a:solidFill>
              <a:effectLst/>
              <a:latin typeface="Arial" charset="0"/>
              <a:cs typeface="Arial"/>
            </a:endParaRPr>
          </a:p>
        </p:txBody>
      </p:sp>
      <p:sp>
        <p:nvSpPr>
          <p:cNvPr id="4" name="Pladsholder til slidenummer 3"/>
          <p:cNvSpPr>
            <a:spLocks noGrp="1"/>
          </p:cNvSpPr>
          <p:nvPr>
            <p:ph type="sldNum" sz="quarter" idx="5"/>
          </p:nvPr>
        </p:nvSpPr>
        <p:spPr/>
        <p:txBody>
          <a:bodyPr/>
          <a:lstStyle/>
          <a:p>
            <a:fld id="{27848E65-9E75-41AE-BC80-13A10C6B0591}" type="slidenum">
              <a:rPr lang="da-DK" smtClean="0"/>
              <a:pPr/>
              <a:t>6</a:t>
            </a:fld>
            <a:endParaRPr lang="da-DK"/>
          </a:p>
        </p:txBody>
      </p:sp>
    </p:spTree>
    <p:extLst>
      <p:ext uri="{BB962C8B-B14F-4D97-AF65-F5344CB8AC3E}">
        <p14:creationId xmlns:p14="http://schemas.microsoft.com/office/powerpoint/2010/main" val="1818493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fontAlgn="base"/>
            <a:r>
              <a:rPr lang="da-DK" sz="1200" kern="1200" dirty="0">
                <a:solidFill>
                  <a:schemeClr val="tx1"/>
                </a:solidFill>
                <a:effectLst/>
                <a:latin typeface="Arial" charset="0"/>
                <a:ea typeface="+mn-ea"/>
                <a:cs typeface="+mn-cs"/>
              </a:rPr>
              <a:t> </a:t>
            </a:r>
            <a:endParaRPr lang="da-DK" dirty="0">
              <a:ea typeface="+mn-ea"/>
              <a:cs typeface="+mn-cs"/>
            </a:endParaRPr>
          </a:p>
          <a:p>
            <a:endParaRPr lang="da-DK" dirty="0"/>
          </a:p>
        </p:txBody>
      </p:sp>
      <p:sp>
        <p:nvSpPr>
          <p:cNvPr id="4" name="Pladsholder til slidenummer 3"/>
          <p:cNvSpPr>
            <a:spLocks noGrp="1"/>
          </p:cNvSpPr>
          <p:nvPr>
            <p:ph type="sldNum" sz="quarter" idx="5"/>
          </p:nvPr>
        </p:nvSpPr>
        <p:spPr/>
        <p:txBody>
          <a:bodyPr/>
          <a:lstStyle/>
          <a:p>
            <a:fld id="{27848E65-9E75-41AE-BC80-13A10C6B0591}" type="slidenum">
              <a:rPr lang="da-DK" smtClean="0"/>
              <a:pPr/>
              <a:t>7</a:t>
            </a:fld>
            <a:endParaRPr lang="da-DK"/>
          </a:p>
        </p:txBody>
      </p:sp>
    </p:spTree>
    <p:extLst>
      <p:ext uri="{BB962C8B-B14F-4D97-AF65-F5344CB8AC3E}">
        <p14:creationId xmlns:p14="http://schemas.microsoft.com/office/powerpoint/2010/main" val="167633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8</a:t>
            </a:fld>
            <a:endParaRPr lang="da-DK"/>
          </a:p>
        </p:txBody>
      </p:sp>
    </p:spTree>
    <p:extLst>
      <p:ext uri="{BB962C8B-B14F-4D97-AF65-F5344CB8AC3E}">
        <p14:creationId xmlns:p14="http://schemas.microsoft.com/office/powerpoint/2010/main" val="3081384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Læs mere her:</a:t>
            </a:r>
          </a:p>
          <a:p>
            <a:pPr marL="0" indent="0">
              <a:buNone/>
            </a:pPr>
            <a:r>
              <a:rPr lang="da-DK" sz="1200" dirty="0">
                <a:ea typeface="Open Sans" panose="020B0606030504020204" pitchFamily="34" charset="0"/>
                <a:cs typeface="Open Sans" panose="020B0606030504020204" pitchFamily="34" charset="0"/>
              </a:rPr>
              <a:t>MitID og NemLog-in: digst.dk/</a:t>
            </a:r>
            <a:r>
              <a:rPr lang="da-DK" sz="1200" dirty="0" err="1">
                <a:ea typeface="Open Sans" panose="020B0606030504020204" pitchFamily="34" charset="0"/>
                <a:cs typeface="Open Sans" panose="020B0606030504020204" pitchFamily="34" charset="0"/>
              </a:rPr>
              <a:t>mitid</a:t>
            </a:r>
            <a:r>
              <a:rPr lang="da-DK" sz="1200" dirty="0">
                <a:ea typeface="Open Sans" panose="020B0606030504020204" pitchFamily="34" charset="0"/>
                <a:cs typeface="Open Sans" panose="020B0606030504020204" pitchFamily="34" charset="0"/>
              </a:rPr>
              <a:t>-</a:t>
            </a:r>
            <a:r>
              <a:rPr lang="da-DK" sz="1200" dirty="0" err="1">
                <a:ea typeface="Open Sans" panose="020B0606030504020204" pitchFamily="34" charset="0"/>
                <a:cs typeface="Open Sans" panose="020B0606030504020204" pitchFamily="34" charset="0"/>
              </a:rPr>
              <a:t>nemlog</a:t>
            </a:r>
            <a:r>
              <a:rPr lang="da-DK" sz="1200" dirty="0">
                <a:ea typeface="Open Sans" panose="020B0606030504020204" pitchFamily="34" charset="0"/>
                <a:cs typeface="Open Sans" panose="020B0606030504020204" pitchFamily="34" charset="0"/>
              </a:rPr>
              <a:t>-in</a:t>
            </a:r>
            <a:r>
              <a:rPr lang="da-DK" sz="1200" baseline="0" dirty="0">
                <a:ea typeface="Open Sans" panose="020B0606030504020204" pitchFamily="34" charset="0"/>
                <a:cs typeface="Open Sans" panose="020B0606030504020204" pitchFamily="34" charset="0"/>
              </a:rPr>
              <a:t> </a:t>
            </a:r>
            <a:endParaRPr lang="da-DK" sz="1200" dirty="0">
              <a:ea typeface="Open Sans" panose="020B0606030504020204" pitchFamily="34" charset="0"/>
              <a:cs typeface="Open Sans" panose="020B0606030504020204" pitchFamily="34" charset="0"/>
            </a:endParaRPr>
          </a:p>
          <a:p>
            <a:pPr marL="0" indent="0">
              <a:buNone/>
            </a:pPr>
            <a:r>
              <a:rPr lang="da-DK" sz="1200" dirty="0">
                <a:ea typeface="Open Sans" panose="020B0606030504020204" pitchFamily="34" charset="0"/>
                <a:cs typeface="Open Sans" panose="020B0606030504020204" pitchFamily="34" charset="0"/>
              </a:rPr>
              <a:t>Digital Post: www.digst.dk/ngdp  </a:t>
            </a:r>
          </a:p>
        </p:txBody>
      </p:sp>
      <p:sp>
        <p:nvSpPr>
          <p:cNvPr id="4" name="Pladsholder til slidenummer 3"/>
          <p:cNvSpPr>
            <a:spLocks noGrp="1"/>
          </p:cNvSpPr>
          <p:nvPr>
            <p:ph type="sldNum" sz="quarter" idx="10"/>
          </p:nvPr>
        </p:nvSpPr>
        <p:spPr/>
        <p:txBody>
          <a:bodyPr/>
          <a:lstStyle/>
          <a:p>
            <a:fld id="{27848E65-9E75-41AE-BC80-13A10C6B0591}" type="slidenum">
              <a:rPr lang="da-DK" smtClean="0"/>
              <a:pPr/>
              <a:t>9</a:t>
            </a:fld>
            <a:endParaRPr lang="da-DK"/>
          </a:p>
        </p:txBody>
      </p:sp>
    </p:spTree>
    <p:extLst>
      <p:ext uri="{BB962C8B-B14F-4D97-AF65-F5344CB8AC3E}">
        <p14:creationId xmlns:p14="http://schemas.microsoft.com/office/powerpoint/2010/main" val="2856305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80974"/>
            <a:ext cx="11828462"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a:t>Måned og år</a:t>
            </a:r>
          </a:p>
        </p:txBody>
      </p:sp>
      <p:sp>
        <p:nvSpPr>
          <p:cNvPr id="5" name="Title 1"/>
          <p:cNvSpPr>
            <a:spLocks noGrp="1" noChangeAspect="1"/>
          </p:cNvSpPr>
          <p:nvPr>
            <p:ph type="title" hasCustomPrompt="1"/>
          </p:nvPr>
        </p:nvSpPr>
        <p:spPr>
          <a:xfrm>
            <a:off x="701676" y="1296563"/>
            <a:ext cx="4967738" cy="1080892"/>
          </a:xfrm>
        </p:spPr>
        <p:txBody>
          <a:bodyPr anchor="b" anchorCtr="0">
            <a:normAutofit/>
          </a:bodyPr>
          <a:lstStyle>
            <a:lvl1pPr>
              <a:lnSpc>
                <a:spcPct val="90000"/>
              </a:lnSpc>
              <a:defRPr sz="3400" cap="none" baseline="0">
                <a:solidFill>
                  <a:schemeClr val="bg1"/>
                </a:solidFill>
              </a:defRPr>
            </a:lvl1pPr>
          </a:lstStyle>
          <a:p>
            <a:r>
              <a:rPr lang="da-DK"/>
              <a:t>Indsæt titel i maksimalt to linjer</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14" name="Text Placeholder 8"/>
          <p:cNvSpPr>
            <a:spLocks noGrp="1"/>
          </p:cNvSpPr>
          <p:nvPr>
            <p:ph type="body" sz="quarter" idx="14" hasCustomPrompt="1"/>
          </p:nvPr>
        </p:nvSpPr>
        <p:spPr>
          <a:xfrm>
            <a:off x="719572" y="415184"/>
            <a:ext cx="2062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a:t>D</a:t>
            </a: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2" name="Title 1">
            <a:extLst>
              <a:ext uri="{FF2B5EF4-FFF2-40B4-BE49-F238E27FC236}">
                <a16:creationId xmlns:a16="http://schemas.microsoft.com/office/drawing/2014/main" id="{5F3AEEBD-5624-434F-B308-47832EF58A76}"/>
              </a:ext>
            </a:extLst>
          </p:cNvPr>
          <p:cNvSpPr>
            <a:spLocks noGrp="1"/>
          </p:cNvSpPr>
          <p:nvPr>
            <p:ph type="title" hasCustomPrompt="1"/>
          </p:nvPr>
        </p:nvSpPr>
        <p:spPr>
          <a:xfrm>
            <a:off x="7282800" y="180000"/>
            <a:ext cx="4438800" cy="6497025"/>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a:t>Klik for at tilføje titel</a:t>
            </a:r>
          </a:p>
        </p:txBody>
      </p:sp>
      <p:sp>
        <p:nvSpPr>
          <p:cNvPr id="13" name="Text Placeholder 2"/>
          <p:cNvSpPr>
            <a:spLocks noGrp="1"/>
          </p:cNvSpPr>
          <p:nvPr>
            <p:ph type="body" sz="half" idx="1" hasCustomPrompt="1"/>
          </p:nvPr>
        </p:nvSpPr>
        <p:spPr>
          <a:xfrm>
            <a:off x="7550034" y="1450800"/>
            <a:ext cx="3941166"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9" name="Logo hvid"/>
          <p:cNvSpPr>
            <a:spLocks noGrp="1"/>
          </p:cNvSpPr>
          <p:nvPr>
            <p:ph type="body" sz="quarter" idx="14"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31-07-2020</a:t>
            </a:fld>
            <a:endParaRPr lang="da-DK"/>
          </a:p>
        </p:txBody>
      </p:sp>
      <p:sp>
        <p:nvSpPr>
          <p:cNvPr id="14" name="Footer Placeholder 3">
            <a:extLst>
              <a:ext uri="{FF2B5EF4-FFF2-40B4-BE49-F238E27FC236}">
                <a16:creationId xmlns:a16="http://schemas.microsoft.com/office/drawing/2014/main" id="{9E3A44F7-3B54-4C94-842A-F3C6493E7209}"/>
              </a:ext>
            </a:extLst>
          </p:cNvPr>
          <p:cNvSpPr>
            <a:spLocks noGrp="1"/>
          </p:cNvSpPr>
          <p:nvPr>
            <p:ph type="ftr" sz="quarter" idx="18"/>
          </p:nvPr>
        </p:nvSpPr>
        <p:spPr>
          <a:xfrm>
            <a:off x="1029600" y="6385399"/>
            <a:ext cx="3794400" cy="333956"/>
          </a:xfrm>
        </p:spPr>
        <p:txBody>
          <a:bodyPr/>
          <a:lstStyle>
            <a:lvl1pPr>
              <a:defRPr>
                <a:solidFill>
                  <a:schemeClr val="bg1"/>
                </a:solidFill>
              </a:defRPr>
            </a:lvl1pPr>
          </a:lstStyle>
          <a:p>
            <a:endParaRPr lang="da-DK"/>
          </a:p>
        </p:txBody>
      </p:sp>
      <p:sp>
        <p:nvSpPr>
          <p:cNvPr id="11" name="Slide Number Placeholder 7">
            <a:extLst>
              <a:ext uri="{FF2B5EF4-FFF2-40B4-BE49-F238E27FC236}">
                <a16:creationId xmlns:a16="http://schemas.microsoft.com/office/drawing/2014/main" id="{DDC8813B-699F-4C7B-9B14-64A63CC9427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a:p>
        </p:txBody>
      </p:sp>
    </p:spTree>
    <p:extLst>
      <p:ext uri="{BB962C8B-B14F-4D97-AF65-F5344CB8AC3E}">
        <p14:creationId xmlns:p14="http://schemas.microsoft.com/office/powerpoint/2010/main" val="5991484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68"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31-07-2020</a:t>
            </a:fld>
            <a:endParaRPr lang="da-DK"/>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a:p>
        </p:txBody>
      </p:sp>
      <p:sp>
        <p:nvSpPr>
          <p:cNvPr id="17" name="Logo hvid"/>
          <p:cNvSpPr>
            <a:spLocks noGrp="1"/>
          </p:cNvSpPr>
          <p:nvPr>
            <p:ph type="body" sz="quarter" idx="14"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a:t>D</a:t>
            </a:r>
          </a:p>
        </p:txBody>
      </p:sp>
    </p:spTree>
    <p:extLst>
      <p:ext uri="{BB962C8B-B14F-4D97-AF65-F5344CB8AC3E}">
        <p14:creationId xmlns:p14="http://schemas.microsoft.com/office/powerpoint/2010/main" val="411910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31-07-2020</a:t>
            </a:fld>
            <a:endParaRPr lang="da-DK"/>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a:p>
        </p:txBody>
      </p:sp>
      <p:sp>
        <p:nvSpPr>
          <p:cNvPr id="13" name="Logo hvid"/>
          <p:cNvSpPr>
            <a:spLocks noGrp="1"/>
          </p:cNvSpPr>
          <p:nvPr>
            <p:ph type="body" sz="quarter" idx="14"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a:t>D</a:t>
            </a:r>
          </a:p>
        </p:txBody>
      </p:sp>
    </p:spTree>
    <p:extLst>
      <p:ext uri="{BB962C8B-B14F-4D97-AF65-F5344CB8AC3E}">
        <p14:creationId xmlns:p14="http://schemas.microsoft.com/office/powerpoint/2010/main" val="3735429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400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0"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a:t>Klik her for at tilføje tekst</a:t>
            </a:r>
          </a:p>
        </p:txBody>
      </p:sp>
      <p:sp>
        <p:nvSpPr>
          <p:cNvPr id="13" name="Logo hvid"/>
          <p:cNvSpPr>
            <a:spLocks noGrp="1"/>
          </p:cNvSpPr>
          <p:nvPr>
            <p:ph type="body" sz="quarter" idx="14"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a:t>D</a:t>
            </a:r>
          </a:p>
        </p:txBody>
      </p:sp>
      <p:sp>
        <p:nvSpPr>
          <p:cNvPr id="3" name="Date Placeholder 2"/>
          <p:cNvSpPr>
            <a:spLocks noGrp="1"/>
          </p:cNvSpPr>
          <p:nvPr>
            <p:ph type="dt" sz="half" idx="17"/>
          </p:nvPr>
        </p:nvSpPr>
        <p:spPr/>
        <p:txBody>
          <a:bodyPr/>
          <a:lstStyle/>
          <a:p>
            <a:fld id="{D709F18B-C64D-467D-95E0-03999A31A181}" type="datetime1">
              <a:rPr lang="da-DK" smtClean="0"/>
              <a:t>31-07-2020</a:t>
            </a:fld>
            <a:endParaRPr lang="da-DK"/>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a:p>
        </p:txBody>
      </p:sp>
    </p:spTree>
    <p:extLst>
      <p:ext uri="{BB962C8B-B14F-4D97-AF65-F5344CB8AC3E}">
        <p14:creationId xmlns:p14="http://schemas.microsoft.com/office/powerpoint/2010/main" val="3305881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t>31-07-2020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a:p>
        </p:txBody>
      </p:sp>
    </p:spTree>
    <p:extLst>
      <p:ext uri="{BB962C8B-B14F-4D97-AF65-F5344CB8AC3E}">
        <p14:creationId xmlns:p14="http://schemas.microsoft.com/office/powerpoint/2010/main" val="2754954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31-07-2020</a:t>
            </a:fld>
            <a:endParaRPr lang="da-DK"/>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a:p>
        </p:txBody>
      </p:sp>
      <p:sp>
        <p:nvSpPr>
          <p:cNvPr id="6" name="Baggrund"/>
          <p:cNvSpPr/>
          <p:nvPr userDrawn="1"/>
        </p:nvSpPr>
        <p:spPr bwMode="auto">
          <a:xfrm>
            <a:off x="1838"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0717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49"/>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a:t>Skriv kontaktdata</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
        <p:nvSpPr>
          <p:cNvPr id="9" name="Logo hvid"/>
          <p:cNvSpPr>
            <a:spLocks noGrp="1"/>
          </p:cNvSpPr>
          <p:nvPr>
            <p:ph type="body" sz="quarter" idx="14"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31-07-2020</a:t>
            </a:fld>
            <a:endParaRPr lang="da-DK"/>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a:p>
        </p:txBody>
      </p:sp>
    </p:spTree>
    <p:extLst>
      <p:ext uri="{BB962C8B-B14F-4D97-AF65-F5344CB8AC3E}">
        <p14:creationId xmlns:p14="http://schemas.microsoft.com/office/powerpoint/2010/main" val="40616403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D709F18B-C64D-467D-95E0-03999A31A181}" type="datetime1">
              <a:rPr lang="da-DK" smtClean="0"/>
              <a:t>31-07-2020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Tree>
    <p:extLst>
      <p:ext uri="{BB962C8B-B14F-4D97-AF65-F5344CB8AC3E}">
        <p14:creationId xmlns:p14="http://schemas.microsoft.com/office/powerpoint/2010/main" val="335309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8" y="179387"/>
            <a:ext cx="2952000" cy="6497638"/>
          </a:xfrm>
        </p:spPr>
        <p:txBody>
          <a:bodyPr lIns="0" tIns="72000" rIns="0" anchor="t" anchorCtr="0"/>
          <a:lstStyle>
            <a:lvl1pPr marL="0" indent="0" algn="ctr">
              <a:buNone/>
              <a:defRPr sz="1400"/>
            </a:lvl1pPr>
          </a:lstStyle>
          <a:p>
            <a:r>
              <a:rPr lang="da-DK"/>
              <a:t>Klik her og indsæt billede via Vælg billeder- eller Rediger-knappen.</a:t>
            </a:r>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a:t>Klik her for at tilføje titel</a:t>
            </a:r>
          </a:p>
        </p:txBody>
      </p:sp>
      <p:sp>
        <p:nvSpPr>
          <p:cNvPr id="3" name="Content Placeholder 2"/>
          <p:cNvSpPr>
            <a:spLocks noGrp="1"/>
          </p:cNvSpPr>
          <p:nvPr>
            <p:ph idx="1" hasCustomPrompt="1"/>
          </p:nvPr>
        </p:nvSpPr>
        <p:spPr>
          <a:xfrm>
            <a:off x="702667" y="1450800"/>
            <a:ext cx="8074675" cy="4464000"/>
          </a:xfrm>
        </p:spPr>
        <p:txBody>
          <a:bodyPr rIns="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D709F18B-C64D-467D-95E0-03999A31A181}" type="datetime1">
              <a:rPr lang="da-DK" smtClean="0"/>
              <a:t>31-07-2020</a:t>
            </a:fld>
            <a:endParaRPr lang="da-DK"/>
          </a:p>
        </p:txBody>
      </p:sp>
      <p:sp>
        <p:nvSpPr>
          <p:cNvPr id="5" name="Footer Placeholder 4"/>
          <p:cNvSpPr>
            <a:spLocks noGrp="1"/>
          </p:cNvSpPr>
          <p:nvPr>
            <p:ph type="ftr" sz="quarter" idx="11"/>
          </p:nvPr>
        </p:nvSpPr>
        <p:spPr>
          <a:xfrm>
            <a:off x="1029600" y="6385399"/>
            <a:ext cx="3794400" cy="333956"/>
          </a:xfrm>
        </p:spPr>
        <p:txBody>
          <a:bodyPr/>
          <a:lstStyle/>
          <a:p>
            <a:endParaRPr lang="da-DK"/>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a:t>D</a:t>
            </a:r>
          </a:p>
        </p:txBody>
      </p:sp>
    </p:spTree>
    <p:extLst>
      <p:ext uri="{BB962C8B-B14F-4D97-AF65-F5344CB8AC3E}">
        <p14:creationId xmlns:p14="http://schemas.microsoft.com/office/powerpoint/2010/main" val="143929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0" tIns="72000" rIns="0" anchor="t" anchorCtr="0"/>
          <a:lstStyle>
            <a:lvl1pPr marL="0" indent="0" algn="ctr">
              <a:buNone/>
              <a:defRPr sz="1400"/>
            </a:lvl1pPr>
          </a:lstStyle>
          <a:p>
            <a:r>
              <a:rPr lang="da-DK"/>
              <a:t>Klik her og indsæt billede via Vælg billeder- eller Rediger-knappen.</a:t>
            </a:r>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a:t>Klik her for at tilføje titel</a:t>
            </a:r>
          </a:p>
        </p:txBody>
      </p:sp>
      <p:sp>
        <p:nvSpPr>
          <p:cNvPr id="3" name="Content Placeholder 2"/>
          <p:cNvSpPr>
            <a:spLocks noGrp="1"/>
          </p:cNvSpPr>
          <p:nvPr>
            <p:ph idx="1" hasCustomPrompt="1"/>
          </p:nvPr>
        </p:nvSpPr>
        <p:spPr>
          <a:xfrm>
            <a:off x="702668" y="1450800"/>
            <a:ext cx="7084710" cy="4464000"/>
          </a:xfrm>
        </p:spPr>
        <p:txBody>
          <a:bodyPr rIns="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D709F18B-C64D-467D-95E0-03999A31A181}" type="datetime1">
              <a:rPr lang="da-DK" smtClean="0"/>
              <a:t>31-07-2020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a:t>D</a:t>
            </a:r>
          </a:p>
        </p:txBody>
      </p:sp>
    </p:spTree>
    <p:extLst>
      <p:ext uri="{BB962C8B-B14F-4D97-AF65-F5344CB8AC3E}">
        <p14:creationId xmlns:p14="http://schemas.microsoft.com/office/powerpoint/2010/main" val="2304418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p:cNvSpPr>
            <a:spLocks noGrp="1"/>
          </p:cNvSpPr>
          <p:nvPr>
            <p:ph type="dt" sz="half" idx="10"/>
          </p:nvPr>
        </p:nvSpPr>
        <p:spPr/>
        <p:txBody>
          <a:bodyPr/>
          <a:lstStyle/>
          <a:p>
            <a:fld id="{D709F18B-C64D-467D-95E0-03999A31A181}" type="datetime1">
              <a:rPr lang="da-DK" smtClean="0"/>
              <a:t>31-07-2020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Tree>
    <p:extLst>
      <p:ext uri="{BB962C8B-B14F-4D97-AF65-F5344CB8AC3E}">
        <p14:creationId xmlns:p14="http://schemas.microsoft.com/office/powerpoint/2010/main" val="113786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999"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p:cNvSpPr>
            <a:spLocks noGrp="1"/>
          </p:cNvSpPr>
          <p:nvPr>
            <p:ph sz="half" idx="2" hasCustomPrompt="1"/>
          </p:nvPr>
        </p:nvSpPr>
        <p:spPr>
          <a:xfrm>
            <a:off x="6375600" y="1800000"/>
            <a:ext cx="5111550"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p:cNvSpPr>
            <a:spLocks noGrp="1"/>
          </p:cNvSpPr>
          <p:nvPr>
            <p:ph type="dt" sz="half" idx="10"/>
          </p:nvPr>
        </p:nvSpPr>
        <p:spPr/>
        <p:txBody>
          <a:bodyPr/>
          <a:lstStyle/>
          <a:p>
            <a:fld id="{D709F18B-C64D-467D-95E0-03999A31A181}" type="datetime1">
              <a:rPr lang="da-DK" smtClean="0"/>
              <a:t>31-07-2020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a:t>Klik her for at tilføje underoverskrift</a:t>
            </a:r>
          </a:p>
          <a:p>
            <a:pPr lvl="1"/>
            <a:endParaRPr lang="da-DK"/>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a:t>Klik her for at tilføje underoverskrift</a:t>
            </a:r>
          </a:p>
        </p:txBody>
      </p:sp>
    </p:spTree>
    <p:extLst>
      <p:ext uri="{BB962C8B-B14F-4D97-AF65-F5344CB8AC3E}">
        <p14:creationId xmlns:p14="http://schemas.microsoft.com/office/powerpoint/2010/main" val="147104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5" y="1450800"/>
            <a:ext cx="5113337" cy="4464000"/>
          </a:xfrm>
        </p:spPr>
        <p:txBody>
          <a:bodyPr/>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p:cNvSpPr>
            <a:spLocks noGrp="1"/>
          </p:cNvSpPr>
          <p:nvPr>
            <p:ph type="dt" sz="half" idx="10"/>
          </p:nvPr>
        </p:nvSpPr>
        <p:spPr/>
        <p:txBody>
          <a:bodyPr/>
          <a:lstStyle/>
          <a:p>
            <a:fld id="{D709F18B-C64D-467D-95E0-03999A31A181}" type="datetime1">
              <a:rPr lang="da-DK" smtClean="0"/>
              <a:t>31-07-2020</a:t>
            </a:fld>
            <a:endParaRPr lang="da-DK"/>
          </a:p>
        </p:txBody>
      </p:sp>
      <p:sp>
        <p:nvSpPr>
          <p:cNvPr id="9" name="Footer Placeholder 8"/>
          <p:cNvSpPr>
            <a:spLocks noGrp="1"/>
          </p:cNvSpPr>
          <p:nvPr>
            <p:ph type="ftr" sz="quarter" idx="11"/>
          </p:nvPr>
        </p:nvSpPr>
        <p:spPr/>
        <p:txBody>
          <a:bodyPr/>
          <a:lstStyle/>
          <a:p>
            <a:endParaRPr lang="da-DK"/>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a:p>
        </p:txBody>
      </p:sp>
      <p:sp>
        <p:nvSpPr>
          <p:cNvPr id="13" name="Line 5"/>
          <p:cNvSpPr>
            <a:spLocks noChangeShapeType="1"/>
          </p:cNvSpPr>
          <p:nvPr userDrawn="1"/>
        </p:nvSpPr>
        <p:spPr bwMode="auto">
          <a:xfrm>
            <a:off x="6096000" y="1511301"/>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15" name="TextBox 14"/>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5" name="Title 4"/>
          <p:cNvSpPr>
            <a:spLocks noGrp="1"/>
          </p:cNvSpPr>
          <p:nvPr>
            <p:ph type="title" hasCustomPrompt="1"/>
          </p:nvPr>
        </p:nvSpPr>
        <p:spPr/>
        <p:txBody>
          <a:bodyPr/>
          <a:lstStyle>
            <a:lvl1pPr>
              <a:defRPr>
                <a:solidFill>
                  <a:srgbClr val="031D5C"/>
                </a:solidFill>
              </a:defRPr>
            </a:lvl1pPr>
          </a:lstStyle>
          <a:p>
            <a:r>
              <a:rPr lang="da-DK"/>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a:t>Klik her for at tilføje underoverskrift</a:t>
            </a:r>
          </a:p>
        </p:txBody>
      </p:sp>
    </p:spTree>
    <p:extLst>
      <p:ext uri="{BB962C8B-B14F-4D97-AF65-F5344CB8AC3E}">
        <p14:creationId xmlns:p14="http://schemas.microsoft.com/office/powerpoint/2010/main" val="286731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a:p>
        </p:txBody>
      </p:sp>
      <p:sp>
        <p:nvSpPr>
          <p:cNvPr id="2" name="Title 1"/>
          <p:cNvSpPr>
            <a:spLocks noGrp="1"/>
          </p:cNvSpPr>
          <p:nvPr>
            <p:ph type="title" hasCustomPrompt="1"/>
          </p:nvPr>
        </p:nvSpPr>
        <p:spPr>
          <a:xfrm>
            <a:off x="701675" y="1357272"/>
            <a:ext cx="10785475" cy="4556165"/>
          </a:xfrm>
        </p:spPr>
        <p:txBody>
          <a:bodyPr/>
          <a:lstStyle>
            <a:lvl1pPr algn="ctr">
              <a:lnSpc>
                <a:spcPct val="88000"/>
              </a:lnSpc>
              <a:defRPr sz="6800">
                <a:solidFill>
                  <a:schemeClr val="bg1"/>
                </a:solidFill>
              </a:defRPr>
            </a:lvl1pPr>
          </a:lstStyle>
          <a:p>
            <a:r>
              <a:rPr lang="da-DK"/>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t>31-07-2020</a:t>
            </a:fld>
            <a:endParaRPr lang="da-DK"/>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a:p>
        </p:txBody>
      </p:sp>
      <p:sp>
        <p:nvSpPr>
          <p:cNvPr id="13"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a:ln>
                <a:noFill/>
              </a:ln>
              <a:solidFill>
                <a:schemeClr val="bg1"/>
              </a:solidFill>
              <a:effectLst/>
              <a:uLnTx/>
              <a:uFillTx/>
              <a:latin typeface="+mn-lt"/>
              <a:ea typeface="+mn-ea"/>
              <a:cs typeface="+mn-cs"/>
            </a:endParaRPr>
          </a:p>
        </p:txBody>
      </p:sp>
      <p:pic>
        <p:nvPicPr>
          <p:cNvPr id="9" name="Logo hvid">
            <a:extLst>
              <a:ext uri="{FF2B5EF4-FFF2-40B4-BE49-F238E27FC236}">
                <a16:creationId xmlns:a16="http://schemas.microsoft.com/office/drawing/2014/main" id="{13E7FCA3-C4AC-464A-9A55-9AA7BBCF61C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23704" y="6096948"/>
            <a:ext cx="2062957"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a:p>
        </p:txBody>
      </p:sp>
      <p:sp>
        <p:nvSpPr>
          <p:cNvPr id="2" name="Title 1"/>
          <p:cNvSpPr>
            <a:spLocks noGrp="1"/>
          </p:cNvSpPr>
          <p:nvPr>
            <p:ph type="title" hasCustomPrompt="1"/>
          </p:nvPr>
        </p:nvSpPr>
        <p:spPr>
          <a:xfrm>
            <a:off x="702668" y="1052825"/>
            <a:ext cx="10784481" cy="4860613"/>
          </a:xfrm>
        </p:spPr>
        <p:txBody>
          <a:bodyPr/>
          <a:lstStyle>
            <a:lvl1pPr>
              <a:lnSpc>
                <a:spcPct val="100000"/>
              </a:lnSpc>
              <a:spcBef>
                <a:spcPts val="0"/>
              </a:spcBef>
              <a:defRPr sz="3200">
                <a:solidFill>
                  <a:schemeClr val="bg1"/>
                </a:solidFill>
              </a:defRPr>
            </a:lvl1pPr>
          </a:lstStyle>
          <a:p>
            <a:r>
              <a:rPr lang="da-DK"/>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t>31-07-2020</a:t>
            </a:fld>
            <a:endParaRPr lang="da-DK"/>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da-DK"/>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a:p>
        </p:txBody>
      </p:sp>
      <p:sp>
        <p:nvSpPr>
          <p:cNvPr id="11"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a:ln>
                <a:noFill/>
              </a:ln>
              <a:solidFill>
                <a:schemeClr val="bg1"/>
              </a:solidFill>
              <a:effectLst/>
              <a:uLnTx/>
              <a:uFillTx/>
              <a:latin typeface="+mn-lt"/>
              <a:ea typeface="+mn-ea"/>
              <a:cs typeface="+mn-cs"/>
            </a:endParaRPr>
          </a:p>
        </p:txBody>
      </p:sp>
      <p:pic>
        <p:nvPicPr>
          <p:cNvPr id="9" name="Logo hvid">
            <a:extLst>
              <a:ext uri="{FF2B5EF4-FFF2-40B4-BE49-F238E27FC236}">
                <a16:creationId xmlns:a16="http://schemas.microsoft.com/office/drawing/2014/main" id="{0BF98332-85A9-4122-8AA8-37E1EE7AEEE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23704" y="6096948"/>
            <a:ext cx="2062957"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679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p:txBody>
      </p:sp>
      <p:sp>
        <p:nvSpPr>
          <p:cNvPr id="1027" name="Rectangle 3"/>
          <p:cNvSpPr>
            <a:spLocks noGrp="1" noChangeArrowheads="1"/>
          </p:cNvSpPr>
          <p:nvPr>
            <p:ph type="body" idx="1"/>
          </p:nvPr>
        </p:nvSpPr>
        <p:spPr bwMode="auto">
          <a:xfrm>
            <a:off x="702667"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108000"/>
              </a:lnSpc>
              <a:spcBef>
                <a:spcPts val="600"/>
              </a:spcBef>
            </a:pPr>
            <a:r>
              <a:rPr lang="da-DK" sz="900" b="1" noProof="1">
                <a:solidFill>
                  <a:schemeClr val="tx1">
                    <a:lumMod val="65000"/>
                    <a:lumOff val="35000"/>
                  </a:schemeClr>
                </a:solidFill>
              </a:rPr>
              <a:t>Indsæt tekst i sidefod</a:t>
            </a:r>
          </a:p>
          <a:p>
            <a:pPr algn="r">
              <a:lnSpc>
                <a:spcPct val="108000"/>
              </a:lnSpc>
              <a:spcBef>
                <a:spcPts val="600"/>
              </a:spcBef>
            </a:pPr>
            <a:r>
              <a:rPr lang="da-DK" sz="900" b="1" noProof="1">
                <a:solidFill>
                  <a:schemeClr val="tx1">
                    <a:lumMod val="65000"/>
                    <a:lumOff val="35000"/>
                  </a:schemeClr>
                </a:solidFill>
              </a:rPr>
              <a:t>1. </a:t>
            </a:r>
            <a:r>
              <a:rPr lang="da-DK" sz="900" noProof="1">
                <a:solidFill>
                  <a:schemeClr val="tx1">
                    <a:lumMod val="65000"/>
                    <a:lumOff val="35000"/>
                  </a:schemeClr>
                </a:solidFill>
              </a:rPr>
              <a:t>Vælg </a:t>
            </a:r>
            <a:r>
              <a:rPr lang="da-DK" sz="900" b="1" noProof="1">
                <a:solidFill>
                  <a:schemeClr val="tx1">
                    <a:lumMod val="65000"/>
                    <a:lumOff val="35000"/>
                  </a:schemeClr>
                </a:solidFill>
              </a:rPr>
              <a:t>Indsæt</a:t>
            </a:r>
            <a:r>
              <a:rPr lang="da-DK" sz="900" noProof="1">
                <a:solidFill>
                  <a:schemeClr val="tx1">
                    <a:lumMod val="65000"/>
                    <a:lumOff val="35000"/>
                  </a:schemeClr>
                </a:solidFill>
              </a:rPr>
              <a:t> i top menuen</a:t>
            </a:r>
            <a:br>
              <a:rPr lang="da-DK" sz="900" noProof="1">
                <a:solidFill>
                  <a:schemeClr val="tx1">
                    <a:lumMod val="65000"/>
                    <a:lumOff val="35000"/>
                  </a:schemeClr>
                </a:solidFill>
              </a:rPr>
            </a:br>
            <a:r>
              <a:rPr lang="da-DK" sz="900" b="1" noProof="1">
                <a:solidFill>
                  <a:schemeClr val="tx1">
                    <a:lumMod val="65000"/>
                    <a:lumOff val="35000"/>
                  </a:schemeClr>
                </a:solidFill>
              </a:rPr>
              <a:t>2. </a:t>
            </a:r>
            <a:r>
              <a:rPr lang="da-DK" sz="900" noProof="1">
                <a:solidFill>
                  <a:schemeClr val="tx1">
                    <a:lumMod val="65000"/>
                    <a:lumOff val="35000"/>
                  </a:schemeClr>
                </a:solidFill>
              </a:rPr>
              <a:t>Vælg </a:t>
            </a:r>
            <a:r>
              <a:rPr lang="da-DK" sz="900" b="1" noProof="1">
                <a:solidFill>
                  <a:schemeClr val="tx1">
                    <a:lumMod val="65000"/>
                    <a:lumOff val="35000"/>
                  </a:schemeClr>
                </a:solidFill>
              </a:rPr>
              <a:t>Sidehoved og Sidefod</a:t>
            </a:r>
            <a:r>
              <a:rPr lang="da-DK" sz="900" b="0" noProof="1">
                <a:solidFill>
                  <a:schemeClr val="tx1">
                    <a:lumMod val="65000"/>
                    <a:lumOff val="35000"/>
                  </a:schemeClr>
                </a:solidFill>
              </a:rPr>
              <a:t/>
            </a:r>
            <a:br>
              <a:rPr lang="da-DK" sz="900" b="0" noProof="1">
                <a:solidFill>
                  <a:schemeClr val="tx1">
                    <a:lumMod val="65000"/>
                    <a:lumOff val="35000"/>
                  </a:schemeClr>
                </a:solidFill>
              </a:rPr>
            </a:br>
            <a:r>
              <a:rPr lang="da-DK" sz="900" b="1" noProof="1">
                <a:solidFill>
                  <a:schemeClr val="tx1">
                    <a:lumMod val="65000"/>
                    <a:lumOff val="35000"/>
                  </a:schemeClr>
                </a:solidFill>
              </a:rPr>
              <a:t>3. </a:t>
            </a:r>
            <a:r>
              <a:rPr lang="da-DK" sz="900" noProof="1">
                <a:solidFill>
                  <a:schemeClr val="tx1">
                    <a:lumMod val="65000"/>
                    <a:lumOff val="35000"/>
                  </a:schemeClr>
                </a:solidFill>
              </a:rPr>
              <a:t>Skriv titel på præsentation ind i tekstfeltet</a:t>
            </a:r>
            <a:br>
              <a:rPr lang="da-DK" sz="900" noProof="1">
                <a:solidFill>
                  <a:schemeClr val="tx1">
                    <a:lumMod val="65000"/>
                    <a:lumOff val="35000"/>
                  </a:schemeClr>
                </a:solidFill>
              </a:rPr>
            </a:br>
            <a:r>
              <a:rPr lang="da-DK" sz="900" b="1" noProof="1">
                <a:solidFill>
                  <a:schemeClr val="tx1">
                    <a:lumMod val="65000"/>
                    <a:lumOff val="35000"/>
                  </a:schemeClr>
                </a:solidFill>
              </a:rPr>
              <a:t>4. </a:t>
            </a:r>
            <a:r>
              <a:rPr lang="da-DK" sz="900" noProof="1">
                <a:solidFill>
                  <a:schemeClr val="tx1">
                    <a:lumMod val="65000"/>
                    <a:lumOff val="35000"/>
                  </a:schemeClr>
                </a:solidFill>
              </a:rPr>
              <a:t>Tryk </a:t>
            </a:r>
            <a:r>
              <a:rPr lang="da-DK" sz="900" b="1" noProof="1">
                <a:solidFill>
                  <a:schemeClr val="tx1">
                    <a:lumMod val="65000"/>
                    <a:lumOff val="35000"/>
                  </a:schemeClr>
                </a:solidFill>
              </a:rPr>
              <a:t>Anvend på alle</a:t>
            </a:r>
            <a:endParaRPr lang="da-DK" sz="900" noProof="1">
              <a:solidFill>
                <a:schemeClr val="tx1">
                  <a:lumMod val="65000"/>
                  <a:lumOff val="35000"/>
                </a:scheme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31-07-2020</a:t>
            </a:fld>
            <a:endParaRPr lang="da-DK"/>
          </a:p>
        </p:txBody>
      </p:sp>
      <p:sp>
        <p:nvSpPr>
          <p:cNvPr id="12" name="Footer Placeholder 1"/>
          <p:cNvSpPr>
            <a:spLocks noGrp="1"/>
          </p:cNvSpPr>
          <p:nvPr>
            <p:ph type="ftr" sz="quarter" idx="3"/>
          </p:nvPr>
        </p:nvSpPr>
        <p:spPr>
          <a:xfrm>
            <a:off x="1029600" y="6385399"/>
            <a:ext cx="3794400" cy="333956"/>
          </a:xfrm>
          <a:prstGeom prst="rect">
            <a:avLst/>
          </a:prstGeom>
        </p:spPr>
        <p:txBody>
          <a:bodyPr vert="horz" lIns="0" tIns="0" rIns="0" bIns="0" rtlCol="0" anchor="t" anchorCtr="0"/>
          <a:lstStyle>
            <a:lvl1pPr algn="l">
              <a:defRPr sz="900" b="0">
                <a:solidFill>
                  <a:schemeClr val="tx1"/>
                </a:solidFill>
              </a:defRPr>
            </a:lvl1pPr>
          </a:lstStyle>
          <a:p>
            <a:endParaRPr lang="da-DK"/>
          </a:p>
        </p:txBody>
      </p:sp>
      <p:sp>
        <p:nvSpPr>
          <p:cNvPr id="13" name="Slide Number Placeholder 5 (FAST)"/>
          <p:cNvSpPr txBox="1">
            <a:spLocks/>
          </p:cNvSpPr>
          <p:nvPr userDrawn="1"/>
        </p:nvSpPr>
        <p:spPr>
          <a:xfrm>
            <a:off x="702668" y="6385399"/>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a:p>
        </p:txBody>
      </p:sp>
      <p:pic>
        <p:nvPicPr>
          <p:cNvPr id="10" name="Logo" descr="U:\Moderniseringsstyrelsen\Jobs\3589_Koncernfaelles skabelonloesning i FM styrelser\Received\Work\DIGST_Logo.emf">
            <a:extLst>
              <a:ext uri="{FF2B5EF4-FFF2-40B4-BE49-F238E27FC236}">
                <a16:creationId xmlns:a16="http://schemas.microsoft.com/office/drawing/2014/main" id="{48FA5325-4F31-4407-BEE0-A9D56454EFED}"/>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9420040" y="6096948"/>
            <a:ext cx="2070285" cy="406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6" r:id="rId2"/>
    <p:sldLayoutId id="2147483738" r:id="rId3"/>
    <p:sldLayoutId id="2147483739" r:id="rId4"/>
    <p:sldLayoutId id="2147483658" r:id="rId5"/>
    <p:sldLayoutId id="2147483729" r:id="rId6"/>
    <p:sldLayoutId id="2147483730" r:id="rId7"/>
    <p:sldLayoutId id="2147483720" r:id="rId8"/>
    <p:sldLayoutId id="2147483691" r:id="rId9"/>
    <p:sldLayoutId id="2147483737" r:id="rId10"/>
    <p:sldLayoutId id="2147483732" r:id="rId11"/>
    <p:sldLayoutId id="2147483740" r:id="rId12"/>
    <p:sldLayoutId id="2147483735" r:id="rId13"/>
    <p:sldLayoutId id="2147483661" r:id="rId14"/>
    <p:sldLayoutId id="2147483727" r:id="rId15"/>
    <p:sldLayoutId id="2147483736" r:id="rId16"/>
  </p:sldLayoutIdLst>
  <p:hf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userDrawn="1">
          <p15:clr>
            <a:srgbClr val="F26B43"/>
          </p15:clr>
        </p15:guide>
        <p15:guide id="2" pos="7236" userDrawn="1">
          <p15:clr>
            <a:srgbClr val="F26B43"/>
          </p15:clr>
        </p15:guide>
        <p15:guide id="4" orient="horz" pos="913" userDrawn="1">
          <p15:clr>
            <a:srgbClr val="F26B43"/>
          </p15:clr>
        </p15:guide>
        <p15:guide id="5" orient="horz" pos="3725" userDrawn="1">
          <p15:clr>
            <a:srgbClr val="F26B43"/>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xml"/><Relationship Id="rId5" Type="http://schemas.openxmlformats.org/officeDocument/2006/relationships/image" Target="file:///C:\Users\B050039\Desktop\PNG\Trapper.jpg" TargetMode="Externa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4.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17.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2.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6.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7.svg"/><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image" Target="../media/image1.emf"/><Relationship Id="rId10" Type="http://schemas.openxmlformats.org/officeDocument/2006/relationships/image" Target="../media/image18.png"/><Relationship Id="rId4" Type="http://schemas.openxmlformats.org/officeDocument/2006/relationships/image" Target="../media/image15.svg"/><Relationship Id="rId9" Type="http://schemas.openxmlformats.org/officeDocument/2006/relationships/image" Target="../media/image17.png"/><Relationship Id="rId1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3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9.svg"/><Relationship Id="rId5" Type="http://schemas.openxmlformats.org/officeDocument/2006/relationships/image" Target="../media/image47.png"/><Relationship Id="rId4" Type="http://schemas.openxmlformats.org/officeDocument/2006/relationships/image" Target="../media/image57.sv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63.svg"/></Relationships>
</file>

<file path=ppt/slides/_rels/slide38.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2.png"/><Relationship Id="rId7"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8.svg"/><Relationship Id="rId5" Type="http://schemas.openxmlformats.org/officeDocument/2006/relationships/image" Target="../media/image53.png"/><Relationship Id="rId4" Type="http://schemas.openxmlformats.org/officeDocument/2006/relationships/image" Target="../media/image66.svg"/><Relationship Id="rId9"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svg"/><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image" Target="../media/image1.emf"/><Relationship Id="rId10" Type="http://schemas.openxmlformats.org/officeDocument/2006/relationships/image" Target="../media/image18.png"/><Relationship Id="rId4" Type="http://schemas.openxmlformats.org/officeDocument/2006/relationships/image" Target="../media/image15.svg"/><Relationship Id="rId9" Type="http://schemas.openxmlformats.org/officeDocument/2006/relationships/image" Target="../media/image17.pn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9" name="Pladsholder til billede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13" b="1013"/>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Billede 9" descr="Et billede, der indeholder bærbar computer, indendørs, computer, person&#10;&#10;Automatisk genereret beskrivelse">
            <a:extLst>
              <a:ext uri="{FF2B5EF4-FFF2-40B4-BE49-F238E27FC236}">
                <a16:creationId xmlns:a16="http://schemas.microsoft.com/office/drawing/2014/main" id="{3C2F7864-5CC7-2943-8EAD-2B0E5F41FC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0" t="8801" r="-200" b="8812"/>
          <a:stretch/>
        </p:blipFill>
        <p:spPr>
          <a:xfrm>
            <a:off x="179388" y="180487"/>
            <a:ext cx="11852191" cy="6497025"/>
          </a:xfrm>
          <a:prstGeom prst="rect">
            <a:avLst/>
          </a:prstGeom>
        </p:spPr>
      </p:pic>
      <p:sp>
        <p:nvSpPr>
          <p:cNvPr id="7" name="Pladsholder til tekst 6"/>
          <p:cNvSpPr>
            <a:spLocks noGrp="1"/>
          </p:cNvSpPr>
          <p:nvPr>
            <p:ph type="body" sz="quarter" idx="11"/>
          </p:nvPr>
        </p:nvSpPr>
        <p:spPr>
          <a:xfrm>
            <a:off x="355600" y="179026"/>
            <a:ext cx="4815840" cy="3465024"/>
          </a:xfrm>
        </p:spPr>
        <p:txBody>
          <a:bodyPr/>
          <a:lstStyle/>
          <a:p>
            <a:r>
              <a:rPr lang="da-DK" dirty="0">
                <a:latin typeface="Open Sans" panose="020B0606030504020204" pitchFamily="34" charset="0"/>
                <a:ea typeface="Open Sans" panose="020B0606030504020204" pitchFamily="34" charset="0"/>
                <a:cs typeface="Open Sans" panose="020B0606030504020204" pitchFamily="34" charset="0"/>
              </a:rPr>
              <a:t>    1. juli 2020</a:t>
            </a:r>
          </a:p>
        </p:txBody>
      </p:sp>
      <p:sp>
        <p:nvSpPr>
          <p:cNvPr id="5" name="Titel 4"/>
          <p:cNvSpPr>
            <a:spLocks noGrp="1"/>
          </p:cNvSpPr>
          <p:nvPr>
            <p:ph type="title"/>
          </p:nvPr>
        </p:nvSpPr>
        <p:spPr>
          <a:xfrm>
            <a:off x="760212" y="1247419"/>
            <a:ext cx="3923548" cy="1080892"/>
          </a:xfrm>
        </p:spPr>
        <p:txBody>
          <a:bodyPr>
            <a:normAutofit/>
          </a:bodyPr>
          <a:lstStyle/>
          <a:p>
            <a:r>
              <a:rPr lang="da-DK" sz="2800" b="1" dirty="0">
                <a:latin typeface="Open Sans SemiBold" panose="020B0606030504020204" pitchFamily="34" charset="0"/>
                <a:ea typeface="Open Sans SemiBold" panose="020B0606030504020204" pitchFamily="34" charset="0"/>
                <a:cs typeface="Open Sans SemiBold" panose="020B0606030504020204" pitchFamily="34" charset="0"/>
              </a:rPr>
              <a:t>Introduktion til Næste generation Digital Post</a:t>
            </a:r>
          </a:p>
        </p:txBody>
      </p:sp>
      <p:sp>
        <p:nvSpPr>
          <p:cNvPr id="8" name="Pladsholder til tekst 7"/>
          <p:cNvSpPr>
            <a:spLocks noGrp="1"/>
          </p:cNvSpPr>
          <p:nvPr>
            <p:ph type="body" sz="quarter" idx="14"/>
          </p:nvPr>
        </p:nvSpPr>
        <p:spPr>
          <a:xfrm>
            <a:off x="760212" y="510797"/>
            <a:ext cx="2062800" cy="406800"/>
          </a:xfrm>
        </p:spPr>
        <p:txBody>
          <a:bodyPr/>
          <a:lstStyle/>
          <a:p>
            <a:endParaRPr lang="da-DK"/>
          </a:p>
        </p:txBody>
      </p:sp>
      <p:sp>
        <p:nvSpPr>
          <p:cNvPr id="4" name="Pladsholder til slidenummer 3"/>
          <p:cNvSpPr>
            <a:spLocks noGrp="1"/>
          </p:cNvSpPr>
          <p:nvPr>
            <p:ph type="sldNum" sz="quarter" idx="4294967295"/>
          </p:nvPr>
        </p:nvSpPr>
        <p:spPr>
          <a:xfrm>
            <a:off x="0" y="6911975"/>
            <a:ext cx="0" cy="0"/>
          </a:xfrm>
        </p:spPr>
        <p:txBody>
          <a:bodyPr/>
          <a:lstStyle/>
          <a:p>
            <a:fld id="{80AE25ED-097C-4BDC-A7CE-FA97BD9CA3B5}" type="slidenum">
              <a:rPr lang="da-DK" smtClean="0"/>
              <a:pPr/>
              <a:t>1</a:t>
            </a:fld>
            <a:endParaRPr lang="da-DK"/>
          </a:p>
        </p:txBody>
      </p:sp>
      <p:sp>
        <p:nvSpPr>
          <p:cNvPr id="3" name="Rektangel 2">
            <a:extLst>
              <a:ext uri="{FF2B5EF4-FFF2-40B4-BE49-F238E27FC236}">
                <a16:creationId xmlns:a16="http://schemas.microsoft.com/office/drawing/2014/main" id="{2987D8CD-25C0-4337-9CC2-8FD19EE758DE}"/>
              </a:ext>
            </a:extLst>
          </p:cNvPr>
          <p:cNvSpPr/>
          <p:nvPr/>
        </p:nvSpPr>
        <p:spPr>
          <a:xfrm>
            <a:off x="639284" y="2232892"/>
            <a:ext cx="4248472" cy="775277"/>
          </a:xfrm>
          <a:prstGeom prst="rect">
            <a:avLst/>
          </a:prstGeom>
        </p:spPr>
        <p:txBody>
          <a:bodyPr wrap="square">
            <a:spAutoFit/>
          </a:bodyPr>
          <a:lstStyle/>
          <a:p>
            <a:endParaRPr lang="da-DK"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da-DK"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Til brug for myndigheder i forbindelse med opstart af implementering af den nye Digital Post-løsning</a:t>
            </a:r>
          </a:p>
        </p:txBody>
      </p:sp>
    </p:spTree>
    <p:extLst>
      <p:ext uri="{BB962C8B-B14F-4D97-AF65-F5344CB8AC3E}">
        <p14:creationId xmlns:p14="http://schemas.microsoft.com/office/powerpoint/2010/main" val="1589207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72159B93-D3DE-0144-A2B6-C6C41688C8DD}"/>
              </a:ext>
            </a:extLst>
          </p:cNvPr>
          <p:cNvGrpSpPr/>
          <p:nvPr/>
        </p:nvGrpSpPr>
        <p:grpSpPr>
          <a:xfrm>
            <a:off x="-824497" y="-121601"/>
            <a:ext cx="13016497" cy="6858000"/>
            <a:chOff x="-824497" y="-121601"/>
            <a:chExt cx="13016497" cy="6858000"/>
          </a:xfrm>
        </p:grpSpPr>
        <p:pic>
          <p:nvPicPr>
            <p:cNvPr id="7" name="Billede 6">
              <a:extLst>
                <a:ext uri="{FF2B5EF4-FFF2-40B4-BE49-F238E27FC236}">
                  <a16:creationId xmlns:a16="http://schemas.microsoft.com/office/drawing/2014/main" id="{C72ED338-CF3D-904E-99B7-D870DE163769}"/>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2294"/>
            <a:stretch/>
          </p:blipFill>
          <p:spPr>
            <a:xfrm>
              <a:off x="5729288" y="-121601"/>
              <a:ext cx="6462712" cy="6858000"/>
            </a:xfrm>
            <a:prstGeom prst="rect">
              <a:avLst/>
            </a:prstGeom>
          </p:spPr>
        </p:pic>
        <p:pic>
          <p:nvPicPr>
            <p:cNvPr id="8" name="Billede 7">
              <a:extLst>
                <a:ext uri="{FF2B5EF4-FFF2-40B4-BE49-F238E27FC236}">
                  <a16:creationId xmlns:a16="http://schemas.microsoft.com/office/drawing/2014/main" id="{5802A1E0-7592-0E45-8FAE-F29B4505F288}"/>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824497" y="-121601"/>
              <a:ext cx="6614410" cy="6858000"/>
            </a:xfrm>
            <a:prstGeom prst="rect">
              <a:avLst/>
            </a:prstGeom>
          </p:spPr>
        </p:pic>
      </p:grpSp>
      <p:sp>
        <p:nvSpPr>
          <p:cNvPr id="3" name="Pladsholder til slidenummer 2"/>
          <p:cNvSpPr>
            <a:spLocks noGrp="1"/>
          </p:cNvSpPr>
          <p:nvPr>
            <p:ph type="sldNum" sz="quarter" idx="12"/>
          </p:nvPr>
        </p:nvSpPr>
        <p:spPr/>
        <p:txBody>
          <a:bodyPr/>
          <a:lstStyle/>
          <a:p>
            <a:fld id="{80AE25ED-097C-4BDC-A7CE-FA97BD9CA3B5}" type="slidenum">
              <a:rPr lang="da-DK" smtClean="0"/>
              <a:pPr/>
              <a:t>10</a:t>
            </a:fld>
            <a:endParaRPr lang="da-DK"/>
          </a:p>
        </p:txBody>
      </p:sp>
      <p:sp>
        <p:nvSpPr>
          <p:cNvPr id="6" name="Titel 4">
            <a:extLst>
              <a:ext uri="{FF2B5EF4-FFF2-40B4-BE49-F238E27FC236}">
                <a16:creationId xmlns:a16="http://schemas.microsoft.com/office/drawing/2014/main" id="{36A1AFB0-C7CD-0C4C-94E1-6BE837181597}"/>
              </a:ext>
            </a:extLst>
          </p:cNvPr>
          <p:cNvSpPr txBox="1">
            <a:spLocks/>
          </p:cNvSpPr>
          <p:nvPr/>
        </p:nvSpPr>
        <p:spPr bwMode="auto">
          <a:xfrm>
            <a:off x="854075" y="1509672"/>
            <a:ext cx="10785475" cy="455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rtl="0" eaLnBrk="1" fontAlgn="base" hangingPunct="1">
              <a:lnSpc>
                <a:spcPct val="88000"/>
              </a:lnSpc>
              <a:spcBef>
                <a:spcPct val="0"/>
              </a:spcBef>
              <a:spcAft>
                <a:spcPct val="0"/>
              </a:spcAft>
              <a:defRPr sz="6800" b="0" cap="none" baseline="0">
                <a:solidFill>
                  <a:schemeClr val="bg1"/>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algn="l"/>
            <a:r>
              <a:rPr lang="da-DK">
                <a:latin typeface="Open Sans" panose="020B0606030504020204" pitchFamily="34" charset="0"/>
                <a:ea typeface="Open Sans" panose="020B0606030504020204" pitchFamily="34" charset="0"/>
                <a:cs typeface="Open Sans" panose="020B0606030504020204" pitchFamily="34" charset="0"/>
              </a:rPr>
              <a:t/>
            </a:r>
            <a:br>
              <a:rPr lang="da-DK">
                <a:latin typeface="Open Sans" panose="020B0606030504020204" pitchFamily="34" charset="0"/>
                <a:ea typeface="Open Sans" panose="020B0606030504020204" pitchFamily="34" charset="0"/>
                <a:cs typeface="Open Sans" panose="020B0606030504020204" pitchFamily="34" charset="0"/>
              </a:rPr>
            </a:br>
            <a:r>
              <a:rPr lang="da-DK">
                <a:latin typeface="Open Sans" panose="020B0606030504020204" pitchFamily="34" charset="0"/>
                <a:ea typeface="Open Sans" panose="020B0606030504020204" pitchFamily="34" charset="0"/>
                <a:cs typeface="Open Sans" panose="020B0606030504020204" pitchFamily="34" charset="0"/>
              </a:rPr>
              <a:t>Minimumskrav</a:t>
            </a:r>
            <a:endParaRPr lang="da-DK" ker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183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80AE25ED-097C-4BDC-A7CE-FA97BD9CA3B5}" type="slidenum">
              <a:rPr lang="da-DK" smtClean="0"/>
              <a:pPr/>
              <a:t>11</a:t>
            </a:fld>
            <a:endParaRPr lang="da-DK"/>
          </a:p>
        </p:txBody>
      </p:sp>
      <p:sp>
        <p:nvSpPr>
          <p:cNvPr id="7" name="Pladsholder til indhold 2">
            <a:extLst>
              <a:ext uri="{FF2B5EF4-FFF2-40B4-BE49-F238E27FC236}">
                <a16:creationId xmlns:a16="http://schemas.microsoft.com/office/drawing/2014/main" id="{5CEDF0D8-853A-3445-B2F1-C5FB9E59E3FD}"/>
              </a:ext>
            </a:extLst>
          </p:cNvPr>
          <p:cNvSpPr txBox="1">
            <a:spLocks/>
          </p:cNvSpPr>
          <p:nvPr/>
        </p:nvSpPr>
        <p:spPr bwMode="auto">
          <a:xfrm>
            <a:off x="828525" y="2732068"/>
            <a:ext cx="7786086" cy="333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Der er en række minimumskrav for at kunne overgå til den nye Digital Post-løsning. Disse er beskrevet på </a:t>
            </a:r>
            <a:r>
              <a:rPr lang="da-DK" sz="1400" b="1" dirty="0">
                <a:latin typeface="Open Sans" panose="020B0606030504020204" pitchFamily="34" charset="0"/>
                <a:ea typeface="Open Sans" panose="020B0606030504020204" pitchFamily="34" charset="0"/>
                <a:cs typeface="Open Sans" panose="020B0606030504020204" pitchFamily="34" charset="0"/>
              </a:rPr>
              <a:t>digst.dk/</a:t>
            </a:r>
            <a:r>
              <a:rPr lang="da-DK" sz="1400" b="1" dirty="0" err="1">
                <a:latin typeface="Open Sans" panose="020B0606030504020204" pitchFamily="34" charset="0"/>
                <a:ea typeface="Open Sans" panose="020B0606030504020204" pitchFamily="34" charset="0"/>
                <a:cs typeface="Open Sans" panose="020B0606030504020204" pitchFamily="34" charset="0"/>
              </a:rPr>
              <a:t>ngdp</a:t>
            </a:r>
            <a:r>
              <a:rPr lang="da-DK" sz="1400" b="1" dirty="0">
                <a:latin typeface="Open Sans" panose="020B0606030504020204" pitchFamily="34" charset="0"/>
                <a:ea typeface="Open Sans" panose="020B0606030504020204" pitchFamily="34" charset="0"/>
                <a:cs typeface="Open Sans" panose="020B0606030504020204" pitchFamily="34" charset="0"/>
              </a:rPr>
              <a:t>-implementering</a:t>
            </a:r>
          </a:p>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På det følgende slide gennemgås de overordnede minimumskrav, som vedrører en opgradering og omlægning af jeres:</a:t>
            </a:r>
            <a:br>
              <a:rPr lang="da-DK" sz="1400" dirty="0">
                <a:latin typeface="Open Sans" panose="020B0606030504020204" pitchFamily="34" charset="0"/>
                <a:ea typeface="Open Sans" panose="020B0606030504020204" pitchFamily="34" charset="0"/>
                <a:cs typeface="Open Sans" panose="020B0606030504020204" pitchFamily="34" charset="0"/>
              </a:rPr>
            </a:br>
            <a:endParaRPr lang="da-DK" sz="1400" dirty="0">
              <a:latin typeface="Open Sans" panose="020B0606030504020204" pitchFamily="34" charset="0"/>
              <a:ea typeface="Open Sans" panose="020B0606030504020204" pitchFamily="34" charset="0"/>
              <a:cs typeface="Open Sans" panose="020B0606030504020204" pitchFamily="34" charset="0"/>
            </a:endParaRPr>
          </a:p>
          <a:p>
            <a:pPr>
              <a:buClr>
                <a:schemeClr val="tx2"/>
              </a:buClr>
            </a:pPr>
            <a:r>
              <a:rPr lang="da-DK" sz="1400" dirty="0">
                <a:latin typeface="Open Sans" panose="020B0606030504020204" pitchFamily="34" charset="0"/>
                <a:ea typeface="Open Sans" panose="020B0606030504020204" pitchFamily="34" charset="0"/>
                <a:cs typeface="Open Sans" panose="020B0606030504020204" pitchFamily="34" charset="0"/>
              </a:rPr>
              <a:t>Modtagersystemer </a:t>
            </a:r>
          </a:p>
          <a:p>
            <a:pPr>
              <a:buClr>
                <a:schemeClr val="tx2"/>
              </a:buClr>
            </a:pPr>
            <a:r>
              <a:rPr lang="da-DK" sz="1400" dirty="0">
                <a:latin typeface="Open Sans" panose="020B0606030504020204" pitchFamily="34" charset="0"/>
                <a:ea typeface="Open Sans" panose="020B0606030504020204" pitchFamily="34" charset="0"/>
                <a:cs typeface="Open Sans" panose="020B0606030504020204" pitchFamily="34" charset="0"/>
              </a:rPr>
              <a:t>Afsendersystemer  </a:t>
            </a:r>
          </a:p>
          <a:p>
            <a:endParaRPr lang="da-DK" sz="1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da-DK"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Minimumskravene skal være opfyldt ved go live i august 2021.</a:t>
            </a:r>
          </a:p>
        </p:txBody>
      </p:sp>
      <p:sp>
        <p:nvSpPr>
          <p:cNvPr id="8" name="Titel 1">
            <a:extLst>
              <a:ext uri="{FF2B5EF4-FFF2-40B4-BE49-F238E27FC236}">
                <a16:creationId xmlns:a16="http://schemas.microsoft.com/office/drawing/2014/main" id="{4088FAAB-16E4-AC48-A574-74E6C7AE42F0}"/>
              </a:ext>
            </a:extLst>
          </p:cNvPr>
          <p:cNvSpPr txBox="1">
            <a:spLocks/>
          </p:cNvSpPr>
          <p:nvPr/>
        </p:nvSpPr>
        <p:spPr bwMode="auto">
          <a:xfrm>
            <a:off x="828525" y="1557337"/>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Minimumskrav i forbindelse </a:t>
            </a:r>
            <a:b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med omstilling</a:t>
            </a:r>
            <a:endParaRPr lang="da-DK" b="1" kern="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Billede 8" descr="Et billede, der indeholder bord, indendørs, bærbar computer, sidder&#10;&#10;Automatisk genereret beskrivelse">
            <a:extLst>
              <a:ext uri="{FF2B5EF4-FFF2-40B4-BE49-F238E27FC236}">
                <a16:creationId xmlns:a16="http://schemas.microsoft.com/office/drawing/2014/main" id="{8418EB69-D83D-5045-A8DA-CC838EE153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082" t="4445" r="14908"/>
          <a:stretch/>
        </p:blipFill>
        <p:spPr>
          <a:xfrm>
            <a:off x="9162449" y="152400"/>
            <a:ext cx="2854234" cy="6553200"/>
          </a:xfrm>
          <a:prstGeom prst="rect">
            <a:avLst/>
          </a:prstGeom>
        </p:spPr>
      </p:pic>
    </p:spTree>
    <p:extLst>
      <p:ext uri="{BB962C8B-B14F-4D97-AF65-F5344CB8AC3E}">
        <p14:creationId xmlns:p14="http://schemas.microsoft.com/office/powerpoint/2010/main" val="85647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6" name="Pladsholder til indhold 5"/>
          <p:cNvSpPr>
            <a:spLocks noGrp="1"/>
          </p:cNvSpPr>
          <p:nvPr>
            <p:ph sz="half" idx="1"/>
          </p:nvPr>
        </p:nvSpPr>
        <p:spPr>
          <a:xfrm>
            <a:off x="6604350" y="1689498"/>
            <a:ext cx="4764689" cy="3857862"/>
          </a:xfrm>
        </p:spPr>
        <p:txBody>
          <a:bodyPr/>
          <a:lstStyle/>
          <a:p>
            <a:pPr marL="0" indent="0">
              <a:buNone/>
            </a:pPr>
            <a:r>
              <a:rPr lang="da-DK"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Modtagersystemer</a:t>
            </a:r>
          </a:p>
          <a:p>
            <a:pPr mar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Skal pege hen på den nye Digital Post-løsning</a:t>
            </a:r>
          </a:p>
          <a:p>
            <a:pPr mar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Skal opgraderes til at kunne modtage post i det nye meddelelsesformat (MeMo) fra go-live (august 2021)</a:t>
            </a:r>
          </a:p>
          <a:p>
            <a:pPr mar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Et af modtagersystemerne skal kunne modtage 99,5 mb.</a:t>
            </a:r>
          </a:p>
          <a:p>
            <a:pPr mar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Et af modtagersystemerne skal være et defaultsystem</a:t>
            </a:r>
          </a:p>
          <a:p>
            <a:pPr mar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Al post skal afhentes, og myndigheder skal opbevare posten i egne systemer</a:t>
            </a:r>
          </a:p>
          <a:p>
            <a:pPr mar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Der skal oprettes mindst ét kontaktpunkt, som afsenderen kan vælge, for hvert af de modtagersystemer, der skal afhente myndighedsrelateret post. </a:t>
            </a:r>
          </a:p>
          <a:p>
            <a:pPr marL="0" indent="0">
              <a:buNone/>
            </a:pPr>
            <a:r>
              <a:rPr lang="da-DK" sz="1200" dirty="0">
                <a:latin typeface="Open Sans" panose="020B0606030504020204" pitchFamily="34" charset="0"/>
              </a:rPr>
              <a:t>Post sendt fra én myndighed til en anden myndighed uden angivelse af et kontaktpunkt, bliver opfattet som CVR-post og sendes til det system, der er angivet til at afhente virksomhedspost. </a:t>
            </a:r>
          </a:p>
          <a:p>
            <a:pPr marL="0" indent="0">
              <a:buNone/>
            </a:pPr>
            <a:r>
              <a:rPr lang="da-DK" sz="1200" dirty="0">
                <a:latin typeface="Open Sans" panose="020B0606030504020204" pitchFamily="34" charset="0"/>
              </a:rPr>
              <a:t>Samme lovmæssige størrelsesbegrænsninger for at sende post som i dag</a:t>
            </a:r>
          </a:p>
          <a:p>
            <a:pPr marL="0" indent="0">
              <a:buNone/>
            </a:pPr>
            <a:endParaRPr lang="da-DK"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Pladsholder til indhold 6"/>
          <p:cNvSpPr>
            <a:spLocks noGrp="1"/>
          </p:cNvSpPr>
          <p:nvPr>
            <p:ph sz="half" idx="2"/>
          </p:nvPr>
        </p:nvSpPr>
        <p:spPr>
          <a:xfrm>
            <a:off x="1364797" y="3284692"/>
            <a:ext cx="4222854" cy="2262668"/>
          </a:xfrm>
        </p:spPr>
        <p:txBody>
          <a:bodyPr/>
          <a:lstStyle/>
          <a:p>
            <a:pPr marL="0" indent="0" algn="r">
              <a:buNone/>
            </a:pPr>
            <a:r>
              <a:rPr lang="da-DK"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Afsendersystemer</a:t>
            </a:r>
          </a:p>
          <a:p>
            <a:pPr marL="0" indent="0" algn="r">
              <a:buNone/>
            </a:pPr>
            <a:r>
              <a:rPr lang="da-DK" sz="1200" dirty="0">
                <a:latin typeface="Open Sans" panose="020B0606030504020204" pitchFamily="34" charset="0"/>
                <a:ea typeface="Open Sans" panose="020B0606030504020204" pitchFamily="34" charset="0"/>
                <a:cs typeface="Open Sans" panose="020B0606030504020204" pitchFamily="34" charset="0"/>
              </a:rPr>
              <a:t>Skal pege hen på den nye Digital Post-løsning. Man kan dog i en overgangsperiode på to år (frem til august 2023) sende i nuværende formater  </a:t>
            </a:r>
          </a:p>
          <a:p>
            <a:pPr marL="0" indent="0" algn="r">
              <a:buNone/>
            </a:pPr>
            <a:r>
              <a:rPr lang="da-DK" sz="1200" dirty="0">
                <a:latin typeface="Open Sans" panose="020B0606030504020204" pitchFamily="34" charset="0"/>
                <a:ea typeface="Open Sans" panose="020B0606030504020204" pitchFamily="34" charset="0"/>
                <a:cs typeface="Open Sans" panose="020B0606030504020204" pitchFamily="34" charset="0"/>
              </a:rPr>
              <a:t>Skal understøtte det nye meddelelsesformat (</a:t>
            </a:r>
            <a:r>
              <a:rPr lang="da-DK" sz="1200" dirty="0" err="1">
                <a:latin typeface="Open Sans" panose="020B0606030504020204" pitchFamily="34" charset="0"/>
                <a:ea typeface="Open Sans" panose="020B0606030504020204" pitchFamily="34" charset="0"/>
                <a:cs typeface="Open Sans" panose="020B0606030504020204" pitchFamily="34" charset="0"/>
              </a:rPr>
              <a:t>MeMo</a:t>
            </a:r>
            <a:r>
              <a:rPr lang="da-DK" sz="1200" dirty="0">
                <a:latin typeface="Open Sans" panose="020B0606030504020204" pitchFamily="34" charset="0"/>
                <a:ea typeface="Open Sans" panose="020B0606030504020204" pitchFamily="34" charset="0"/>
                <a:cs typeface="Open Sans" panose="020B0606030504020204" pitchFamily="34" charset="0"/>
              </a:rPr>
              <a:t>) senest to år efter go live (senest august 2023)</a:t>
            </a:r>
          </a:p>
          <a:p>
            <a:pPr marL="0" indent="0" algn="r">
              <a:buNone/>
            </a:pPr>
            <a:r>
              <a:rPr lang="da-DK" sz="1200" dirty="0">
                <a:latin typeface="Open Sans" panose="020B0606030504020204" pitchFamily="34" charset="0"/>
                <a:ea typeface="Open Sans" panose="020B0606030504020204" pitchFamily="34" charset="0"/>
                <a:cs typeface="Open Sans" panose="020B0606030504020204" pitchFamily="34" charset="0"/>
              </a:rPr>
              <a:t>Skal bruge de nye snitflader for kontaktstrukturen</a:t>
            </a:r>
          </a:p>
          <a:p>
            <a:pPr marL="0" indent="0" algn="r">
              <a:buNone/>
            </a:pPr>
            <a:r>
              <a:rPr lang="da-DK" sz="1200" dirty="0">
                <a:latin typeface="Open Sans" panose="020B0606030504020204" pitchFamily="34" charset="0"/>
                <a:ea typeface="Open Sans" panose="020B0606030504020204" pitchFamily="34" charset="0"/>
                <a:cs typeface="Open Sans" panose="020B0606030504020204" pitchFamily="34" charset="0"/>
              </a:rPr>
              <a:t>Samme lovmæssige størrelsesbegrænsninger for at sende post som i dag</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12</a:t>
            </a:fld>
            <a:endParaRPr lang="da-DK"/>
          </a:p>
        </p:txBody>
      </p:sp>
      <p:sp>
        <p:nvSpPr>
          <p:cNvPr id="8" name="Titel 1">
            <a:extLst>
              <a:ext uri="{FF2B5EF4-FFF2-40B4-BE49-F238E27FC236}">
                <a16:creationId xmlns:a16="http://schemas.microsoft.com/office/drawing/2014/main" id="{966CF55D-F0A6-D349-A879-C9B0CF3584BB}"/>
              </a:ext>
            </a:extLst>
          </p:cNvPr>
          <p:cNvSpPr txBox="1">
            <a:spLocks/>
          </p:cNvSpPr>
          <p:nvPr/>
        </p:nvSpPr>
        <p:spPr bwMode="auto">
          <a:xfrm>
            <a:off x="804461" y="1453068"/>
            <a:ext cx="4775688" cy="148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Minimumskrav i forbindelse med omstilling</a:t>
            </a:r>
            <a:endParaRPr lang="da-DK" b="1" kern="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Arc 231">
            <a:extLst>
              <a:ext uri="{FF2B5EF4-FFF2-40B4-BE49-F238E27FC236}">
                <a16:creationId xmlns:a16="http://schemas.microsoft.com/office/drawing/2014/main" id="{784F61A9-EE67-CB43-984B-B55AE91B1045}"/>
              </a:ext>
            </a:extLst>
          </p:cNvPr>
          <p:cNvSpPr>
            <a:spLocks noChangeAspect="1"/>
          </p:cNvSpPr>
          <p:nvPr/>
        </p:nvSpPr>
        <p:spPr bwMode="auto">
          <a:xfrm rot="2366610" flipH="1" flipV="1">
            <a:off x="4885025" y="582915"/>
            <a:ext cx="1625700" cy="3407024"/>
          </a:xfrm>
          <a:custGeom>
            <a:avLst/>
            <a:gdLst>
              <a:gd name="connsiteX0" fmla="*/ 2977184 w 3028927"/>
              <a:gd name="connsiteY0" fmla="*/ 1906955 h 3028926"/>
              <a:gd name="connsiteX1" fmla="*/ 2227262 w 3028927"/>
              <a:gd name="connsiteY1" fmla="*/ 2850696 h 3028926"/>
              <a:gd name="connsiteX2" fmla="*/ 1514464 w 3028927"/>
              <a:gd name="connsiteY2" fmla="*/ 1514463 h 3028926"/>
              <a:gd name="connsiteX3" fmla="*/ 2977184 w 3028927"/>
              <a:gd name="connsiteY3" fmla="*/ 1906955 h 3028926"/>
              <a:gd name="connsiteX0" fmla="*/ 2977184 w 3028927"/>
              <a:gd name="connsiteY0" fmla="*/ 1906955 h 3028926"/>
              <a:gd name="connsiteX1" fmla="*/ 2227262 w 3028927"/>
              <a:gd name="connsiteY1" fmla="*/ 2850696 h 3028926"/>
              <a:gd name="connsiteX0" fmla="*/ 1462720 w 1462720"/>
              <a:gd name="connsiteY0" fmla="*/ 392492 h 2057842"/>
              <a:gd name="connsiteX1" fmla="*/ 712798 w 1462720"/>
              <a:gd name="connsiteY1" fmla="*/ 1336233 h 2057842"/>
              <a:gd name="connsiteX2" fmla="*/ 0 w 1462720"/>
              <a:gd name="connsiteY2" fmla="*/ 0 h 2057842"/>
              <a:gd name="connsiteX3" fmla="*/ 1462720 w 1462720"/>
              <a:gd name="connsiteY3" fmla="*/ 392492 h 2057842"/>
              <a:gd name="connsiteX0" fmla="*/ 1462720 w 1462720"/>
              <a:gd name="connsiteY0" fmla="*/ 392492 h 2057842"/>
              <a:gd name="connsiteX1" fmla="*/ 718925 w 1462720"/>
              <a:gd name="connsiteY1" fmla="*/ 2057842 h 2057842"/>
              <a:gd name="connsiteX0" fmla="*/ 1462720 w 1562760"/>
              <a:gd name="connsiteY0" fmla="*/ 392492 h 2057842"/>
              <a:gd name="connsiteX1" fmla="*/ 712798 w 1562760"/>
              <a:gd name="connsiteY1" fmla="*/ 1336233 h 2057842"/>
              <a:gd name="connsiteX2" fmla="*/ 0 w 1562760"/>
              <a:gd name="connsiteY2" fmla="*/ 0 h 2057842"/>
              <a:gd name="connsiteX3" fmla="*/ 1462720 w 1562760"/>
              <a:gd name="connsiteY3" fmla="*/ 392492 h 2057842"/>
              <a:gd name="connsiteX0" fmla="*/ 1562760 w 1562760"/>
              <a:gd name="connsiteY0" fmla="*/ 50629 h 2057842"/>
              <a:gd name="connsiteX1" fmla="*/ 718925 w 1562760"/>
              <a:gd name="connsiteY1" fmla="*/ 2057842 h 2057842"/>
              <a:gd name="connsiteX0" fmla="*/ 1384938 w 1562760"/>
              <a:gd name="connsiteY0" fmla="*/ 157930 h 2057842"/>
              <a:gd name="connsiteX1" fmla="*/ 712798 w 1562760"/>
              <a:gd name="connsiteY1" fmla="*/ 1336233 h 2057842"/>
              <a:gd name="connsiteX2" fmla="*/ 0 w 1562760"/>
              <a:gd name="connsiteY2" fmla="*/ 0 h 2057842"/>
              <a:gd name="connsiteX3" fmla="*/ 1384938 w 1562760"/>
              <a:gd name="connsiteY3" fmla="*/ 157930 h 2057842"/>
              <a:gd name="connsiteX0" fmla="*/ 1562760 w 1562760"/>
              <a:gd name="connsiteY0" fmla="*/ 50629 h 2057842"/>
              <a:gd name="connsiteX1" fmla="*/ 718925 w 1562760"/>
              <a:gd name="connsiteY1" fmla="*/ 2057842 h 2057842"/>
              <a:gd name="connsiteX0" fmla="*/ 1327605 w 1562760"/>
              <a:gd name="connsiteY0" fmla="*/ 0 h 2096253"/>
              <a:gd name="connsiteX1" fmla="*/ 712798 w 1562760"/>
              <a:gd name="connsiteY1" fmla="*/ 1374644 h 2096253"/>
              <a:gd name="connsiteX2" fmla="*/ 0 w 1562760"/>
              <a:gd name="connsiteY2" fmla="*/ 38411 h 2096253"/>
              <a:gd name="connsiteX3" fmla="*/ 1327605 w 1562760"/>
              <a:gd name="connsiteY3" fmla="*/ 0 h 2096253"/>
              <a:gd name="connsiteX0" fmla="*/ 1562760 w 1562760"/>
              <a:gd name="connsiteY0" fmla="*/ 89040 h 2096253"/>
              <a:gd name="connsiteX1" fmla="*/ 718925 w 1562760"/>
              <a:gd name="connsiteY1" fmla="*/ 2096253 h 2096253"/>
              <a:gd name="connsiteX0" fmla="*/ 1378121 w 1562760"/>
              <a:gd name="connsiteY0" fmla="*/ 0 h 2063996"/>
              <a:gd name="connsiteX1" fmla="*/ 712798 w 1562760"/>
              <a:gd name="connsiteY1" fmla="*/ 1342387 h 2063996"/>
              <a:gd name="connsiteX2" fmla="*/ 0 w 1562760"/>
              <a:gd name="connsiteY2" fmla="*/ 6154 h 2063996"/>
              <a:gd name="connsiteX3" fmla="*/ 1378121 w 1562760"/>
              <a:gd name="connsiteY3" fmla="*/ 0 h 2063996"/>
              <a:gd name="connsiteX0" fmla="*/ 1562760 w 1562760"/>
              <a:gd name="connsiteY0" fmla="*/ 56783 h 2063996"/>
              <a:gd name="connsiteX1" fmla="*/ 718925 w 1562760"/>
              <a:gd name="connsiteY1" fmla="*/ 2063996 h 2063996"/>
              <a:gd name="connsiteX0" fmla="*/ 1378121 w 1547544"/>
              <a:gd name="connsiteY0" fmla="*/ 0 h 2063996"/>
              <a:gd name="connsiteX1" fmla="*/ 712798 w 1547544"/>
              <a:gd name="connsiteY1" fmla="*/ 1342387 h 2063996"/>
              <a:gd name="connsiteX2" fmla="*/ 0 w 1547544"/>
              <a:gd name="connsiteY2" fmla="*/ 6154 h 2063996"/>
              <a:gd name="connsiteX3" fmla="*/ 1378121 w 1547544"/>
              <a:gd name="connsiteY3" fmla="*/ 0 h 2063996"/>
              <a:gd name="connsiteX0" fmla="*/ 1547544 w 1547544"/>
              <a:gd name="connsiteY0" fmla="*/ 63479 h 2063996"/>
              <a:gd name="connsiteX1" fmla="*/ 718925 w 1547544"/>
              <a:gd name="connsiteY1" fmla="*/ 2063996 h 2063996"/>
              <a:gd name="connsiteX0" fmla="*/ 1378121 w 1547544"/>
              <a:gd name="connsiteY0" fmla="*/ 0 h 2063996"/>
              <a:gd name="connsiteX1" fmla="*/ 712798 w 1547544"/>
              <a:gd name="connsiteY1" fmla="*/ 1342387 h 2063996"/>
              <a:gd name="connsiteX2" fmla="*/ 0 w 1547544"/>
              <a:gd name="connsiteY2" fmla="*/ 6154 h 2063996"/>
              <a:gd name="connsiteX3" fmla="*/ 1378121 w 1547544"/>
              <a:gd name="connsiteY3" fmla="*/ 0 h 2063996"/>
              <a:gd name="connsiteX0" fmla="*/ 1547544 w 1547544"/>
              <a:gd name="connsiteY0" fmla="*/ 63479 h 2063996"/>
              <a:gd name="connsiteX1" fmla="*/ 718925 w 1547544"/>
              <a:gd name="connsiteY1" fmla="*/ 2063996 h 2063996"/>
              <a:gd name="connsiteX0" fmla="*/ 1378121 w 1547544"/>
              <a:gd name="connsiteY0" fmla="*/ 0 h 1956626"/>
              <a:gd name="connsiteX1" fmla="*/ 712798 w 1547544"/>
              <a:gd name="connsiteY1" fmla="*/ 1342387 h 1956626"/>
              <a:gd name="connsiteX2" fmla="*/ 0 w 1547544"/>
              <a:gd name="connsiteY2" fmla="*/ 6154 h 1956626"/>
              <a:gd name="connsiteX3" fmla="*/ 1378121 w 1547544"/>
              <a:gd name="connsiteY3" fmla="*/ 0 h 1956626"/>
              <a:gd name="connsiteX0" fmla="*/ 1547544 w 1547544"/>
              <a:gd name="connsiteY0" fmla="*/ 63479 h 1956626"/>
              <a:gd name="connsiteX1" fmla="*/ 258125 w 1547544"/>
              <a:gd name="connsiteY1" fmla="*/ 1956626 h 1956626"/>
              <a:gd name="connsiteX0" fmla="*/ 1378121 w 1547544"/>
              <a:gd name="connsiteY0" fmla="*/ 0 h 1956626"/>
              <a:gd name="connsiteX1" fmla="*/ 712798 w 1547544"/>
              <a:gd name="connsiteY1" fmla="*/ 1342387 h 1956626"/>
              <a:gd name="connsiteX2" fmla="*/ 0 w 1547544"/>
              <a:gd name="connsiteY2" fmla="*/ 6154 h 1956626"/>
              <a:gd name="connsiteX3" fmla="*/ 1378121 w 1547544"/>
              <a:gd name="connsiteY3" fmla="*/ 0 h 1956626"/>
              <a:gd name="connsiteX0" fmla="*/ 1547544 w 1547544"/>
              <a:gd name="connsiteY0" fmla="*/ 63479 h 1956626"/>
              <a:gd name="connsiteX1" fmla="*/ 258125 w 1547544"/>
              <a:gd name="connsiteY1" fmla="*/ 1956626 h 1956626"/>
              <a:gd name="connsiteX0" fmla="*/ 1378121 w 1378121"/>
              <a:gd name="connsiteY0" fmla="*/ 0 h 1956626"/>
              <a:gd name="connsiteX1" fmla="*/ 712798 w 1378121"/>
              <a:gd name="connsiteY1" fmla="*/ 1342387 h 1956626"/>
              <a:gd name="connsiteX2" fmla="*/ 0 w 1378121"/>
              <a:gd name="connsiteY2" fmla="*/ 6154 h 1956626"/>
              <a:gd name="connsiteX3" fmla="*/ 1378121 w 1378121"/>
              <a:gd name="connsiteY3" fmla="*/ 0 h 1956626"/>
              <a:gd name="connsiteX0" fmla="*/ 1171434 w 1378121"/>
              <a:gd name="connsiteY0" fmla="*/ 217839 h 1956626"/>
              <a:gd name="connsiteX1" fmla="*/ 258125 w 1378121"/>
              <a:gd name="connsiteY1" fmla="*/ 1956626 h 1956626"/>
              <a:gd name="connsiteX0" fmla="*/ 1564941 w 1564941"/>
              <a:gd name="connsiteY0" fmla="*/ 0 h 2237024"/>
              <a:gd name="connsiteX1" fmla="*/ 899618 w 1564941"/>
              <a:gd name="connsiteY1" fmla="*/ 1342387 h 2237024"/>
              <a:gd name="connsiteX2" fmla="*/ 186820 w 1564941"/>
              <a:gd name="connsiteY2" fmla="*/ 6154 h 2237024"/>
              <a:gd name="connsiteX3" fmla="*/ 1564941 w 1564941"/>
              <a:gd name="connsiteY3" fmla="*/ 0 h 2237024"/>
              <a:gd name="connsiteX0" fmla="*/ 1358254 w 1564941"/>
              <a:gd name="connsiteY0" fmla="*/ 217839 h 2237024"/>
              <a:gd name="connsiteX1" fmla="*/ 0 w 1564941"/>
              <a:gd name="connsiteY1" fmla="*/ 2237024 h 2237024"/>
              <a:gd name="connsiteX0" fmla="*/ 1564941 w 1564941"/>
              <a:gd name="connsiteY0" fmla="*/ 0 h 2237024"/>
              <a:gd name="connsiteX1" fmla="*/ 899618 w 1564941"/>
              <a:gd name="connsiteY1" fmla="*/ 1342387 h 2237024"/>
              <a:gd name="connsiteX2" fmla="*/ 186820 w 1564941"/>
              <a:gd name="connsiteY2" fmla="*/ 6154 h 2237024"/>
              <a:gd name="connsiteX3" fmla="*/ 1564941 w 1564941"/>
              <a:gd name="connsiteY3" fmla="*/ 0 h 2237024"/>
              <a:gd name="connsiteX0" fmla="*/ 1358254 w 1564941"/>
              <a:gd name="connsiteY0" fmla="*/ 217839 h 2237024"/>
              <a:gd name="connsiteX1" fmla="*/ 0 w 1564941"/>
              <a:gd name="connsiteY1" fmla="*/ 2237024 h 2237024"/>
              <a:gd name="connsiteX0" fmla="*/ 1564941 w 1564941"/>
              <a:gd name="connsiteY0" fmla="*/ 0 h 2237024"/>
              <a:gd name="connsiteX1" fmla="*/ 899618 w 1564941"/>
              <a:gd name="connsiteY1" fmla="*/ 1342387 h 2237024"/>
              <a:gd name="connsiteX2" fmla="*/ 186820 w 1564941"/>
              <a:gd name="connsiteY2" fmla="*/ 6154 h 2237024"/>
              <a:gd name="connsiteX3" fmla="*/ 1564941 w 1564941"/>
              <a:gd name="connsiteY3" fmla="*/ 0 h 2237024"/>
              <a:gd name="connsiteX0" fmla="*/ 1358254 w 1564941"/>
              <a:gd name="connsiteY0" fmla="*/ 217839 h 2237024"/>
              <a:gd name="connsiteX1" fmla="*/ 0 w 1564941"/>
              <a:gd name="connsiteY1" fmla="*/ 2237024 h 2237024"/>
              <a:gd name="connsiteX0" fmla="*/ 1564941 w 1564941"/>
              <a:gd name="connsiteY0" fmla="*/ 0 h 2351931"/>
              <a:gd name="connsiteX1" fmla="*/ 899618 w 1564941"/>
              <a:gd name="connsiteY1" fmla="*/ 1342387 h 2351931"/>
              <a:gd name="connsiteX2" fmla="*/ 186820 w 1564941"/>
              <a:gd name="connsiteY2" fmla="*/ 6154 h 2351931"/>
              <a:gd name="connsiteX3" fmla="*/ 1564941 w 1564941"/>
              <a:gd name="connsiteY3" fmla="*/ 0 h 2351931"/>
              <a:gd name="connsiteX0" fmla="*/ 1358254 w 1564941"/>
              <a:gd name="connsiteY0" fmla="*/ 217839 h 2351931"/>
              <a:gd name="connsiteX1" fmla="*/ 0 w 1564941"/>
              <a:gd name="connsiteY1" fmla="*/ 2237024 h 2351931"/>
              <a:gd name="connsiteX0" fmla="*/ 1564941 w 1575076"/>
              <a:gd name="connsiteY0" fmla="*/ 0 h 2350040"/>
              <a:gd name="connsiteX1" fmla="*/ 899618 w 1575076"/>
              <a:gd name="connsiteY1" fmla="*/ 1342387 h 2350040"/>
              <a:gd name="connsiteX2" fmla="*/ 186820 w 1575076"/>
              <a:gd name="connsiteY2" fmla="*/ 6154 h 2350040"/>
              <a:gd name="connsiteX3" fmla="*/ 1564941 w 1575076"/>
              <a:gd name="connsiteY3" fmla="*/ 0 h 2350040"/>
              <a:gd name="connsiteX0" fmla="*/ 1358254 w 1575076"/>
              <a:gd name="connsiteY0" fmla="*/ 217839 h 2350040"/>
              <a:gd name="connsiteX1" fmla="*/ 0 w 1575076"/>
              <a:gd name="connsiteY1" fmla="*/ 2237024 h 2350040"/>
              <a:gd name="connsiteX0" fmla="*/ 1564941 w 1564941"/>
              <a:gd name="connsiteY0" fmla="*/ 0 h 2357051"/>
              <a:gd name="connsiteX1" fmla="*/ 899618 w 1564941"/>
              <a:gd name="connsiteY1" fmla="*/ 1342387 h 2357051"/>
              <a:gd name="connsiteX2" fmla="*/ 186820 w 1564941"/>
              <a:gd name="connsiteY2" fmla="*/ 6154 h 2357051"/>
              <a:gd name="connsiteX3" fmla="*/ 1564941 w 1564941"/>
              <a:gd name="connsiteY3" fmla="*/ 0 h 2357051"/>
              <a:gd name="connsiteX0" fmla="*/ 1176403 w 1564941"/>
              <a:gd name="connsiteY0" fmla="*/ 326845 h 2357051"/>
              <a:gd name="connsiteX1" fmla="*/ 0 w 1564941"/>
              <a:gd name="connsiteY1" fmla="*/ 2237024 h 2357051"/>
              <a:gd name="connsiteX0" fmla="*/ 1564941 w 1608885"/>
              <a:gd name="connsiteY0" fmla="*/ 0 h 2348982"/>
              <a:gd name="connsiteX1" fmla="*/ 899618 w 1608885"/>
              <a:gd name="connsiteY1" fmla="*/ 1342387 h 2348982"/>
              <a:gd name="connsiteX2" fmla="*/ 186820 w 1608885"/>
              <a:gd name="connsiteY2" fmla="*/ 6154 h 2348982"/>
              <a:gd name="connsiteX3" fmla="*/ 1564941 w 1608885"/>
              <a:gd name="connsiteY3" fmla="*/ 0 h 2348982"/>
              <a:gd name="connsiteX0" fmla="*/ 1176403 w 1608885"/>
              <a:gd name="connsiteY0" fmla="*/ 326845 h 2348982"/>
              <a:gd name="connsiteX1" fmla="*/ 0 w 1608885"/>
              <a:gd name="connsiteY1" fmla="*/ 2237024 h 2348982"/>
              <a:gd name="connsiteX0" fmla="*/ 1564941 w 1625700"/>
              <a:gd name="connsiteY0" fmla="*/ 0 h 2281783"/>
              <a:gd name="connsiteX1" fmla="*/ 899618 w 1625700"/>
              <a:gd name="connsiteY1" fmla="*/ 1342387 h 2281783"/>
              <a:gd name="connsiteX2" fmla="*/ 186820 w 1625700"/>
              <a:gd name="connsiteY2" fmla="*/ 6154 h 2281783"/>
              <a:gd name="connsiteX3" fmla="*/ 1564941 w 1625700"/>
              <a:gd name="connsiteY3" fmla="*/ 0 h 2281783"/>
              <a:gd name="connsiteX0" fmla="*/ 1176403 w 1625700"/>
              <a:gd name="connsiteY0" fmla="*/ 326845 h 2281783"/>
              <a:gd name="connsiteX1" fmla="*/ 0 w 1625700"/>
              <a:gd name="connsiteY1" fmla="*/ 2237024 h 2281783"/>
            </a:gdLst>
            <a:ahLst/>
            <a:cxnLst>
              <a:cxn ang="0">
                <a:pos x="connsiteX0" y="connsiteY0"/>
              </a:cxn>
              <a:cxn ang="0">
                <a:pos x="connsiteX1" y="connsiteY1"/>
              </a:cxn>
            </a:cxnLst>
            <a:rect l="l" t="t" r="r" b="b"/>
            <a:pathLst>
              <a:path w="1625700" h="2281783" stroke="0" extrusionOk="0">
                <a:moveTo>
                  <a:pt x="1564941" y="0"/>
                </a:moveTo>
                <a:cubicBezTo>
                  <a:pt x="1456322" y="404796"/>
                  <a:pt x="1269409" y="1145126"/>
                  <a:pt x="899618" y="1342387"/>
                </a:cubicBezTo>
                <a:lnTo>
                  <a:pt x="186820" y="6154"/>
                </a:lnTo>
                <a:lnTo>
                  <a:pt x="1564941" y="0"/>
                </a:lnTo>
                <a:close/>
              </a:path>
              <a:path w="1625700" h="2281783" fill="none">
                <a:moveTo>
                  <a:pt x="1176403" y="326845"/>
                </a:moveTo>
                <a:cubicBezTo>
                  <a:pt x="2391968" y="1366279"/>
                  <a:pt x="847834" y="2525324"/>
                  <a:pt x="0" y="2237024"/>
                </a:cubicBezTo>
              </a:path>
            </a:pathLst>
          </a:custGeom>
          <a:noFill/>
          <a:ln w="12700" cap="flat" cmpd="sng">
            <a:solidFill>
              <a:srgbClr val="890023"/>
            </a:solidFill>
            <a:prstDash val="sysDot"/>
            <a:miter lim="800000"/>
            <a:headEnd type="oval" w="sm" len="sm"/>
            <a:tailEnd type="triangle" w="med" len="sm"/>
          </a:ln>
        </p:spPr>
        <p:txBody>
          <a:bodyPr vert="horz" wrap="square" lIns="109728" tIns="54864" rIns="109728" bIns="54864" numCol="1" anchor="t" anchorCtr="0" compatLnSpc="1">
            <a:prstTxWarp prst="textNoShape">
              <a:avLst/>
            </a:prstTxWarp>
          </a:bodyPr>
          <a:lstStyle/>
          <a:p>
            <a:endParaRPr lang="en-US" sz="1000" dirty="0">
              <a:latin typeface="Arial" panose="020B0604020202020204" pitchFamily="34" charset="0"/>
              <a:ea typeface="Metric Light" charset="0"/>
              <a:cs typeface="Arial" panose="020B0604020202020204" pitchFamily="34" charset="0"/>
            </a:endParaRPr>
          </a:p>
        </p:txBody>
      </p:sp>
      <p:sp>
        <p:nvSpPr>
          <p:cNvPr id="11" name="Line 5">
            <a:extLst>
              <a:ext uri="{FF2B5EF4-FFF2-40B4-BE49-F238E27FC236}">
                <a16:creationId xmlns:a16="http://schemas.microsoft.com/office/drawing/2014/main" id="{1D29DAED-6185-B345-A8C0-EE270C5CA322}"/>
              </a:ext>
            </a:extLst>
          </p:cNvPr>
          <p:cNvSpPr>
            <a:spLocks noChangeShapeType="1"/>
          </p:cNvSpPr>
          <p:nvPr/>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Tree>
    <p:extLst>
      <p:ext uri="{BB962C8B-B14F-4D97-AF65-F5344CB8AC3E}">
        <p14:creationId xmlns:p14="http://schemas.microsoft.com/office/powerpoint/2010/main" val="4144091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6D1C3386-2DA5-284E-9200-62264D37E087}"/>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2294"/>
          <a:stretch/>
        </p:blipFill>
        <p:spPr>
          <a:xfrm>
            <a:off x="5729288" y="-121601"/>
            <a:ext cx="6462712" cy="6858000"/>
          </a:xfrm>
          <a:prstGeom prst="rect">
            <a:avLst/>
          </a:prstGeom>
        </p:spPr>
      </p:pic>
      <p:pic>
        <p:nvPicPr>
          <p:cNvPr id="5" name="Billede 4">
            <a:extLst>
              <a:ext uri="{FF2B5EF4-FFF2-40B4-BE49-F238E27FC236}">
                <a16:creationId xmlns:a16="http://schemas.microsoft.com/office/drawing/2014/main" id="{E7126968-2E37-8742-8716-1D60F9FE6625}"/>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824497" y="-121601"/>
            <a:ext cx="6614410" cy="6858000"/>
          </a:xfrm>
          <a:prstGeom prst="rect">
            <a:avLst/>
          </a:prstGeom>
        </p:spPr>
      </p:pic>
      <p:sp>
        <p:nvSpPr>
          <p:cNvPr id="3" name="Pladsholder til slidenummer 2"/>
          <p:cNvSpPr>
            <a:spLocks noGrp="1"/>
          </p:cNvSpPr>
          <p:nvPr>
            <p:ph type="sldNum" sz="quarter" idx="12"/>
          </p:nvPr>
        </p:nvSpPr>
        <p:spPr/>
        <p:txBody>
          <a:bodyPr/>
          <a:lstStyle/>
          <a:p>
            <a:fld id="{80AE25ED-097C-4BDC-A7CE-FA97BD9CA3B5}" type="slidenum">
              <a:rPr lang="da-DK" smtClean="0"/>
              <a:pPr/>
              <a:t>13</a:t>
            </a:fld>
            <a:endParaRPr lang="da-DK"/>
          </a:p>
        </p:txBody>
      </p:sp>
      <p:sp>
        <p:nvSpPr>
          <p:cNvPr id="6" name="Titel 4">
            <a:extLst>
              <a:ext uri="{FF2B5EF4-FFF2-40B4-BE49-F238E27FC236}">
                <a16:creationId xmlns:a16="http://schemas.microsoft.com/office/drawing/2014/main" id="{FFF82986-9377-1643-80AF-75D25F1A633B}"/>
              </a:ext>
            </a:extLst>
          </p:cNvPr>
          <p:cNvSpPr txBox="1">
            <a:spLocks/>
          </p:cNvSpPr>
          <p:nvPr/>
        </p:nvSpPr>
        <p:spPr bwMode="auto">
          <a:xfrm>
            <a:off x="854075" y="1509672"/>
            <a:ext cx="10785475" cy="455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rtl="0" eaLnBrk="1" fontAlgn="base" hangingPunct="1">
              <a:lnSpc>
                <a:spcPct val="88000"/>
              </a:lnSpc>
              <a:spcBef>
                <a:spcPct val="0"/>
              </a:spcBef>
              <a:spcAft>
                <a:spcPct val="0"/>
              </a:spcAft>
              <a:defRPr sz="6800" b="0" cap="none" baseline="0">
                <a:solidFill>
                  <a:schemeClr val="bg1"/>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algn="l"/>
            <a:r>
              <a:rPr lang="da-DK" dirty="0">
                <a:latin typeface="Open Sans" panose="020B0606030504020204" pitchFamily="34" charset="0"/>
                <a:ea typeface="Open Sans" panose="020B0606030504020204" pitchFamily="34" charset="0"/>
                <a:cs typeface="Open Sans" panose="020B0606030504020204" pitchFamily="34" charset="0"/>
              </a:rPr>
              <a:t/>
            </a:r>
            <a:br>
              <a:rPr lang="da-DK" dirty="0">
                <a:latin typeface="Open Sans" panose="020B0606030504020204" pitchFamily="34" charset="0"/>
                <a:ea typeface="Open Sans" panose="020B0606030504020204" pitchFamily="34" charset="0"/>
                <a:cs typeface="Open Sans" panose="020B0606030504020204" pitchFamily="34" charset="0"/>
              </a:rPr>
            </a:br>
            <a:r>
              <a:rPr lang="da-DK" dirty="0">
                <a:latin typeface="Open Sans" panose="020B0606030504020204" pitchFamily="34" charset="0"/>
                <a:ea typeface="Open Sans" panose="020B0606030504020204" pitchFamily="34" charset="0"/>
                <a:cs typeface="Open Sans" panose="020B0606030504020204" pitchFamily="34" charset="0"/>
              </a:rPr>
              <a:t>Udrulning af den nye løsning</a:t>
            </a:r>
            <a:endParaRPr lang="da-DK" kern="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2752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14</a:t>
            </a:fld>
            <a:endParaRPr kumimoji="0" lang="da-DK" sz="900" b="0" i="0" u="none" strike="noStrike" kern="1200" cap="none" spc="0" normalizeH="0" baseline="0" noProof="0">
              <a:ln>
                <a:noFill/>
              </a:ln>
              <a:noFill/>
              <a:effectLst/>
              <a:uLnTx/>
              <a:uFillTx/>
              <a:latin typeface="Arial" charset="0"/>
              <a:ea typeface="+mn-ea"/>
              <a:cs typeface="+mn-cs"/>
            </a:endParaRPr>
          </a:p>
        </p:txBody>
      </p:sp>
      <p:pic>
        <p:nvPicPr>
          <p:cNvPr id="6" name="Picture Placeholder 1"/>
          <p:cNvPicPr>
            <a:picLocks noGrp="1" noChangeAspect="1"/>
          </p:cNvPicPr>
          <p:nvPr>
            <p:ph sz="half" idx="2"/>
            <p:custDataLst>
              <p:tags r:id="rId1"/>
            </p:custDataLst>
          </p:nvPr>
        </p:nvPicPr>
        <p:blipFill rotWithShape="1">
          <a:blip r:embed="rId4" r:link="rId5" cstate="screen">
            <a:extLst>
              <a:ext uri="{28A0092B-C50C-407E-A947-70E740481C1C}">
                <a14:useLocalDpi xmlns:a14="http://schemas.microsoft.com/office/drawing/2010/main"/>
              </a:ext>
            </a:extLst>
          </a:blip>
          <a:srcRect/>
          <a:stretch>
            <a:fillRect/>
          </a:stretch>
        </p:blipFill>
        <p:spPr>
          <a:xfrm>
            <a:off x="5907024" y="1642824"/>
            <a:ext cx="5223510" cy="3814628"/>
          </a:xfrm>
        </p:spPr>
      </p:pic>
      <p:sp>
        <p:nvSpPr>
          <p:cNvPr id="7" name="Titel 1">
            <a:extLst>
              <a:ext uri="{FF2B5EF4-FFF2-40B4-BE49-F238E27FC236}">
                <a16:creationId xmlns:a16="http://schemas.microsoft.com/office/drawing/2014/main" id="{4088FAAB-16E4-AC48-A574-74E6C7AE42F0}"/>
              </a:ext>
            </a:extLst>
          </p:cNvPr>
          <p:cNvSpPr txBox="1">
            <a:spLocks noGrp="1"/>
          </p:cNvSpPr>
          <p:nvPr>
            <p:ph type="title"/>
          </p:nvPr>
        </p:nvSpPr>
        <p:spPr bwMode="auto">
          <a:xfrm>
            <a:off x="701675" y="645304"/>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Digitaliseringsstyrelsen understøtter myndighedernes omstilling</a:t>
            </a:r>
            <a:endParaRPr lang="da-DK"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Pladsholder til indhold 2">
            <a:extLst>
              <a:ext uri="{FF2B5EF4-FFF2-40B4-BE49-F238E27FC236}">
                <a16:creationId xmlns:a16="http://schemas.microsoft.com/office/drawing/2014/main" id="{5CEDF0D8-853A-3445-B2F1-C5FB9E59E3FD}"/>
              </a:ext>
            </a:extLst>
          </p:cNvPr>
          <p:cNvSpPr txBox="1">
            <a:spLocks noGrp="1"/>
          </p:cNvSpPr>
          <p:nvPr>
            <p:ph sz="half" idx="1"/>
          </p:nvPr>
        </p:nvSpPr>
        <p:spPr bwMode="auto">
          <a:xfrm>
            <a:off x="701675" y="1642824"/>
            <a:ext cx="5861050" cy="3605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For at understøtte myndighedernes omstilling til Næste generation Digital Post (</a:t>
            </a:r>
            <a:r>
              <a:rPr lang="da-DK" sz="1400" dirty="0" err="1">
                <a:latin typeface="Open Sans" panose="020B0606030504020204" pitchFamily="34" charset="0"/>
                <a:ea typeface="Open Sans" panose="020B0606030504020204" pitchFamily="34" charset="0"/>
                <a:cs typeface="Open Sans" panose="020B0606030504020204" pitchFamily="34" charset="0"/>
              </a:rPr>
              <a:t>NgDP</a:t>
            </a:r>
            <a:r>
              <a:rPr lang="da-DK" sz="1400" dirty="0">
                <a:latin typeface="Open Sans" panose="020B0606030504020204" pitchFamily="34" charset="0"/>
                <a:ea typeface="Open Sans" panose="020B0606030504020204" pitchFamily="34" charset="0"/>
                <a:cs typeface="Open Sans" panose="020B0606030504020204" pitchFamily="34" charset="0"/>
              </a:rPr>
              <a:t>) har Digitaliseringsstyrelsen lavet et implementeringskoncept, som rulles ud i foråret 2020. </a:t>
            </a:r>
          </a:p>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Konceptet består overordnet af:</a:t>
            </a:r>
          </a:p>
          <a:p>
            <a:pPr>
              <a:buFontTx/>
              <a:buChar char="-"/>
            </a:pPr>
            <a:r>
              <a:rPr lang="da-DK" sz="1400" dirty="0">
                <a:latin typeface="Open Sans" panose="020B0606030504020204" pitchFamily="34" charset="0"/>
                <a:ea typeface="Open Sans" panose="020B0606030504020204" pitchFamily="34" charset="0"/>
                <a:cs typeface="Open Sans" panose="020B0606030504020204" pitchFamily="34" charset="0"/>
              </a:rPr>
              <a:t>Opgavepakker, hvor jeres opgaver er beskrevet, samt forslag og vejledning til, hvordan I løser dem</a:t>
            </a:r>
          </a:p>
          <a:p>
            <a:pPr>
              <a:buFontTx/>
              <a:buChar char="-"/>
            </a:pPr>
            <a:r>
              <a:rPr lang="da-DK" sz="1400" dirty="0">
                <a:latin typeface="Open Sans" panose="020B0606030504020204" pitchFamily="34" charset="0"/>
                <a:ea typeface="Open Sans" panose="020B0606030504020204" pitchFamily="34" charset="0"/>
                <a:cs typeface="Open Sans" panose="020B0606030504020204" pitchFamily="34" charset="0"/>
              </a:rPr>
              <a:t>Digitaliseringsstyrelsens implementeringsoverblik (DIO), hvor opgavepakkerne struktureres, og I kan komme direkte i kontakt med implementeringsteamet i Digitaliseringsstyrelsen (fra april 2020)</a:t>
            </a:r>
          </a:p>
          <a:p>
            <a:pPr>
              <a:buFontTx/>
              <a:buChar char="-"/>
            </a:pPr>
            <a:r>
              <a:rPr lang="da-DK" sz="1400" dirty="0">
                <a:latin typeface="Open Sans" panose="020B0606030504020204" pitchFamily="34" charset="0"/>
                <a:ea typeface="Open Sans" panose="020B0606030504020204" pitchFamily="34" charset="0"/>
                <a:cs typeface="Open Sans" panose="020B0606030504020204" pitchFamily="34" charset="0"/>
              </a:rPr>
              <a:t>Tre forskellige forløb, hvor vi løbende tester vores materiale, så det bedst muligt understøtter jeres lokale implementeringsindsats</a:t>
            </a:r>
          </a:p>
          <a:p>
            <a:pPr>
              <a:buFontTx/>
              <a:buChar char="-"/>
            </a:pPr>
            <a:r>
              <a:rPr lang="da-DK" sz="1400" dirty="0">
                <a:latin typeface="Open Sans" panose="020B0606030504020204" pitchFamily="34" charset="0"/>
                <a:ea typeface="Open Sans" panose="020B0606030504020204" pitchFamily="34" charset="0"/>
                <a:cs typeface="Open Sans" panose="020B0606030504020204" pitchFamily="34" charset="0"/>
              </a:rPr>
              <a:t>Løbende informationsmøder og netværk for grupper blandt myndighederne</a:t>
            </a:r>
          </a:p>
        </p:txBody>
      </p:sp>
    </p:spTree>
    <p:extLst>
      <p:ext uri="{BB962C8B-B14F-4D97-AF65-F5344CB8AC3E}">
        <p14:creationId xmlns:p14="http://schemas.microsoft.com/office/powerpoint/2010/main" val="2677959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53" name="Rectangle 19">
            <a:extLst>
              <a:ext uri="{FF2B5EF4-FFF2-40B4-BE49-F238E27FC236}">
                <a16:creationId xmlns:a16="http://schemas.microsoft.com/office/drawing/2014/main" id="{C26E92A4-8A1B-40DE-8DC5-7311B90CCA16}"/>
              </a:ext>
            </a:extLst>
          </p:cNvPr>
          <p:cNvSpPr/>
          <p:nvPr/>
        </p:nvSpPr>
        <p:spPr bwMode="auto">
          <a:xfrm>
            <a:off x="1021785" y="1566423"/>
            <a:ext cx="2024036" cy="291063"/>
          </a:xfrm>
          <a:prstGeom prst="rect">
            <a:avLst/>
          </a:prstGeom>
          <a:noFill/>
          <a:ln w="6350" cap="flat" cmpd="sng" algn="ctr">
            <a:noFill/>
            <a:prstDash val="solid"/>
            <a:round/>
            <a:headEnd type="none" w="med" len="med"/>
            <a:tailEnd type="none" w="med" len="med"/>
          </a:ln>
          <a:effectLst/>
        </p:spPr>
        <p:txBody>
          <a:bodyPr vert="horz" wrap="square" lIns="71600" tIns="37232" rIns="71600" bIns="37232" numCol="1" rtlCol="0" anchor="ctr" anchorCtr="0" compatLnSpc="1">
            <a:prstTxWarp prst="textNoShape">
              <a:avLst/>
            </a:prstTxWarp>
          </a:bodyPr>
          <a:lstStyle/>
          <a:p>
            <a:pPr marL="0" marR="0" lvl="0" indent="0" algn="l" defTabSz="727510" rtl="0" eaLnBrk="1" fontAlgn="base" latinLnBrk="0" hangingPunct="1">
              <a:lnSpc>
                <a:spcPct val="108000"/>
              </a:lnSpc>
              <a:spcBef>
                <a:spcPts val="875"/>
              </a:spcBef>
              <a:spcAft>
                <a:spcPct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Implementeringsområder</a:t>
            </a:r>
            <a:endParaRPr kumimoji="0" lang="en-DK"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0" name="Rectangle 16">
            <a:extLst>
              <a:ext uri="{FF2B5EF4-FFF2-40B4-BE49-F238E27FC236}">
                <a16:creationId xmlns:a16="http://schemas.microsoft.com/office/drawing/2014/main" id="{A35B8E66-1CE6-448A-A499-21A52C7DD33A}"/>
              </a:ext>
            </a:extLst>
          </p:cNvPr>
          <p:cNvSpPr/>
          <p:nvPr/>
        </p:nvSpPr>
        <p:spPr bwMode="auto">
          <a:xfrm>
            <a:off x="7321456" y="3948395"/>
            <a:ext cx="875905" cy="278441"/>
          </a:xfrm>
          <a:prstGeom prst="rect">
            <a:avLst/>
          </a:prstGeom>
          <a:noFill/>
          <a:ln w="6350" cap="flat" cmpd="sng" algn="ctr">
            <a:noFill/>
            <a:prstDash val="solid"/>
            <a:round/>
            <a:headEnd type="none" w="med" len="med"/>
            <a:tailEnd type="none" w="med" len="med"/>
          </a:ln>
          <a:effectLst/>
        </p:spPr>
        <p:txBody>
          <a:bodyPr vert="horz" wrap="square" lIns="71600" tIns="37232" rIns="71600" bIns="37232" numCol="1" rtlCol="0" anchor="ctr" anchorCtr="0" compatLnSpc="1">
            <a:prstTxWarp prst="textNoShape">
              <a:avLst/>
            </a:prstTxWarp>
          </a:bodyPr>
          <a:lstStyle/>
          <a:p>
            <a:pPr marL="0" marR="0" lvl="0" indent="0" algn="ctr" defTabSz="727510" rtl="0" eaLnBrk="1" fontAlgn="base" latinLnBrk="0" hangingPunct="1">
              <a:lnSpc>
                <a:spcPct val="108000"/>
              </a:lnSpc>
              <a:spcBef>
                <a:spcPts val="875"/>
              </a:spcBef>
              <a:spcAft>
                <a:spcPct val="0"/>
              </a:spcAft>
              <a:buClrTx/>
              <a:buSzTx/>
              <a:buFontTx/>
              <a:buNone/>
              <a:tabLst/>
              <a:defRPr/>
            </a:pPr>
            <a:r>
              <a:rPr kumimoji="0" lang="da-DK" sz="637" b="1" i="0" u="none" strike="noStrike" kern="1200" cap="none" spc="0" normalizeH="0" baseline="0" noProof="0">
                <a:ln>
                  <a:noFill/>
                </a:ln>
                <a:solidFill>
                  <a:prstClr val="black"/>
                </a:solidFill>
                <a:effectLst/>
                <a:uLnTx/>
                <a:uFillTx/>
                <a:latin typeface="Arial" charset="0"/>
                <a:ea typeface="+mn-ea"/>
                <a:cs typeface="+mn-cs"/>
              </a:rPr>
              <a:t> </a:t>
            </a:r>
            <a:endParaRPr kumimoji="0" lang="en-DK" sz="637" b="1" i="0" u="none" strike="noStrike" kern="1200" cap="none" spc="0" normalizeH="0" baseline="0" noProof="0" err="1">
              <a:ln>
                <a:noFill/>
              </a:ln>
              <a:solidFill>
                <a:prstClr val="black"/>
              </a:solidFill>
              <a:effectLst/>
              <a:uLnTx/>
              <a:uFillTx/>
              <a:latin typeface="Arial" charset="0"/>
              <a:ea typeface="+mn-ea"/>
              <a:cs typeface="+mn-cs"/>
            </a:endParaRPr>
          </a:p>
        </p:txBody>
      </p:sp>
      <p:sp>
        <p:nvSpPr>
          <p:cNvPr id="74" name="Slide Number Placeholder 1">
            <a:extLst>
              <a:ext uri="{FF2B5EF4-FFF2-40B4-BE49-F238E27FC236}">
                <a16:creationId xmlns:a16="http://schemas.microsoft.com/office/drawing/2014/main" id="{30BF9857-5D9C-464D-9665-329661307EBD}"/>
              </a:ext>
            </a:extLst>
          </p:cNvPr>
          <p:cNvSpPr>
            <a:spLocks noGrp="1"/>
          </p:cNvSpPr>
          <p:nvPr>
            <p:ph type="sldNum" sz="quarter" idx="12"/>
          </p:nvPr>
        </p:nvSpPr>
        <p:spPr>
          <a:xfrm>
            <a:off x="180000" y="6926400"/>
            <a:ext cx="457200" cy="457200"/>
          </a:xfrm>
          <a:prstGeom prst="rect">
            <a:avLst/>
          </a:prstGeom>
        </p:spPr>
        <p:txBody>
          <a:bodyPr vert="horz" lIns="91440" tIns="45720" rIns="91440" bIns="45720" rtlCol="0" anchor="ctr"/>
          <a:lstStyle>
            <a:defPPr>
              <a:defRPr lang="en-US"/>
            </a:defPPr>
            <a:lvl1pPr marL="0" algn="ctr" defTabSz="1219170" rtl="0" eaLnBrk="1" latinLnBrk="0" hangingPunct="1">
              <a:defRPr sz="1200" kern="1200">
                <a:solidFill>
                  <a:schemeClr val="bg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base" latinLnBrk="0" hangingPunct="1">
              <a:lnSpc>
                <a:spcPct val="108000"/>
              </a:lnSpc>
              <a:spcBef>
                <a:spcPct val="54000"/>
              </a:spcBef>
              <a:spcAft>
                <a:spcPct val="0"/>
              </a:spcAft>
              <a:buClrTx/>
              <a:buSzTx/>
              <a:buFontTx/>
              <a:buNone/>
              <a:tabLst/>
              <a:defRPr/>
            </a:pPr>
            <a:fld id="{AACD545C-BC97-4009-AE93-68E7032B3ABF}" type="slidenum">
              <a:rPr kumimoji="0" lang="en-DK" sz="12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1219170" rtl="0" eaLnBrk="1" fontAlgn="base" latinLnBrk="0" hangingPunct="1">
                <a:lnSpc>
                  <a:spcPct val="108000"/>
                </a:lnSpc>
                <a:spcBef>
                  <a:spcPct val="54000"/>
                </a:spcBef>
                <a:spcAft>
                  <a:spcPct val="0"/>
                </a:spcAft>
                <a:buClrTx/>
                <a:buSzTx/>
                <a:buFontTx/>
                <a:buNone/>
                <a:tabLst/>
                <a:defRPr/>
              </a:pPr>
              <a:t>15</a:t>
            </a:fld>
            <a:endParaRPr kumimoji="0" lang="da-DK"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79" name="Rectangle: Rounded Corners 78">
            <a:extLst>
              <a:ext uri="{FF2B5EF4-FFF2-40B4-BE49-F238E27FC236}">
                <a16:creationId xmlns:a16="http://schemas.microsoft.com/office/drawing/2014/main" id="{467110EC-B1B6-4B51-8B5C-93281D29AD1F}"/>
              </a:ext>
            </a:extLst>
          </p:cNvPr>
          <p:cNvSpPr/>
          <p:nvPr/>
        </p:nvSpPr>
        <p:spPr bwMode="auto">
          <a:xfrm>
            <a:off x="957853" y="1742000"/>
            <a:ext cx="2370138" cy="761810"/>
          </a:xfrm>
          <a:prstGeom prst="roundRect">
            <a:avLst/>
          </a:prstGeom>
          <a:no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l" defTabSz="914400" rtl="0" eaLnBrk="1" fontAlgn="base" latinLnBrk="0" hangingPunct="1">
              <a:lnSpc>
                <a:spcPct val="100000"/>
              </a:lnSpc>
              <a:spcBef>
                <a:spcPts val="1100"/>
              </a:spcBef>
              <a:spcAft>
                <a:spcPct val="0"/>
              </a:spcAft>
              <a:buClrTx/>
              <a:buSzTx/>
              <a:buFontTx/>
              <a:buNone/>
              <a:tabLst/>
              <a:defRPr/>
            </a:pPr>
            <a:r>
              <a:rPr kumimoji="0" lang="da-DK"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Klar struktur for implementering i fire overordnede områder og forslag til organisering af den lokale implementeringsorganisation</a:t>
            </a:r>
            <a:endParaRPr kumimoji="0" lang="en-DK" sz="1050" b="0"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0" name="Rectangle: Rounded Corners 79">
            <a:extLst>
              <a:ext uri="{FF2B5EF4-FFF2-40B4-BE49-F238E27FC236}">
                <a16:creationId xmlns:a16="http://schemas.microsoft.com/office/drawing/2014/main" id="{55DA89D4-64F0-4EA2-AAA8-ACFC53EF3003}"/>
              </a:ext>
            </a:extLst>
          </p:cNvPr>
          <p:cNvSpPr/>
          <p:nvPr/>
        </p:nvSpPr>
        <p:spPr bwMode="auto">
          <a:xfrm>
            <a:off x="4636656" y="1742000"/>
            <a:ext cx="2926409" cy="766217"/>
          </a:xfrm>
          <a:prstGeom prst="roundRect">
            <a:avLst/>
          </a:prstGeom>
          <a:no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l" defTabSz="914400" rtl="0" eaLnBrk="1" fontAlgn="base" latinLnBrk="0" hangingPunct="1">
              <a:lnSpc>
                <a:spcPct val="100000"/>
              </a:lnSpc>
              <a:spcBef>
                <a:spcPts val="1100"/>
              </a:spcBef>
              <a:spcAft>
                <a:spcPct val="0"/>
              </a:spcAft>
              <a:buClrTx/>
              <a:buSzTx/>
              <a:buFontTx/>
              <a:buNone/>
              <a:tabLst/>
              <a:defRPr/>
            </a:pPr>
            <a:r>
              <a:rPr kumimoji="0" lang="da-DK"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Klar plan for myndighedens implementeringsaktiviteter og struktureret opgavevejledning i opgavepakker med aktivitet, roller og værktøjer    </a:t>
            </a:r>
            <a:endParaRPr kumimoji="0" lang="en-DK"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2" name="Rectangle: Rounded Corners 81">
            <a:extLst>
              <a:ext uri="{FF2B5EF4-FFF2-40B4-BE49-F238E27FC236}">
                <a16:creationId xmlns:a16="http://schemas.microsoft.com/office/drawing/2014/main" id="{33260B9F-D559-4B85-B626-0CC7E365D320}"/>
              </a:ext>
            </a:extLst>
          </p:cNvPr>
          <p:cNvSpPr/>
          <p:nvPr/>
        </p:nvSpPr>
        <p:spPr bwMode="auto">
          <a:xfrm>
            <a:off x="8723379" y="1742000"/>
            <a:ext cx="3157247" cy="755234"/>
          </a:xfrm>
          <a:prstGeom prst="roundRect">
            <a:avLst/>
          </a:prstGeom>
          <a:no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l" defTabSz="914400" rtl="0" eaLnBrk="1" fontAlgn="base" latinLnBrk="0" hangingPunct="1">
              <a:lnSpc>
                <a:spcPct val="100000"/>
              </a:lnSpc>
              <a:spcBef>
                <a:spcPts val="1100"/>
              </a:spcBef>
              <a:spcAft>
                <a:spcPct val="0"/>
              </a:spcAft>
              <a:buClrTx/>
              <a:buSzTx/>
              <a:buFontTx/>
              <a:buNone/>
              <a:tabLst/>
              <a:defRPr/>
            </a:pPr>
            <a:r>
              <a:rPr kumimoji="0" lang="da-DK"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Klart overblik over jeres opgaver og frister for opgaverne. Det indebærer tjeklister, så I kan følge implementeringen. Herudover en direkte kommunikationskanal til Digitaliseringsstyrelsen</a:t>
            </a:r>
            <a:endParaRPr kumimoji="0" lang="en-DK"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3" name="Oval 82">
            <a:extLst>
              <a:ext uri="{FF2B5EF4-FFF2-40B4-BE49-F238E27FC236}">
                <a16:creationId xmlns:a16="http://schemas.microsoft.com/office/drawing/2014/main" id="{703AF1C6-BBC5-4FD9-9EE2-D635418DC64D}"/>
              </a:ext>
            </a:extLst>
          </p:cNvPr>
          <p:cNvSpPr/>
          <p:nvPr/>
        </p:nvSpPr>
        <p:spPr bwMode="auto">
          <a:xfrm>
            <a:off x="661745" y="1560351"/>
            <a:ext cx="360040" cy="364201"/>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1000" b="0" i="0" u="none" strike="noStrike" kern="1200" cap="none" spc="0" normalizeH="0" baseline="0" noProof="0" dirty="0">
                <a:ln>
                  <a:noFill/>
                </a:ln>
                <a:solidFill>
                  <a:srgbClr val="FFFFFF"/>
                </a:solidFill>
                <a:effectLst/>
                <a:uLnTx/>
                <a:uFillTx/>
                <a:latin typeface="Arial" charset="0"/>
                <a:ea typeface="+mn-ea"/>
                <a:cs typeface="+mn-cs"/>
              </a:rPr>
              <a:t>1</a:t>
            </a:r>
            <a:endParaRPr kumimoji="0" lang="en-DK" sz="1000" b="0" i="0" u="none" strike="noStrike" kern="1200" cap="none" spc="0" normalizeH="0" baseline="0" noProof="0" dirty="0" err="1">
              <a:ln>
                <a:noFill/>
              </a:ln>
              <a:solidFill>
                <a:srgbClr val="FFFFFF"/>
              </a:solidFill>
              <a:effectLst/>
              <a:uLnTx/>
              <a:uFillTx/>
              <a:latin typeface="Arial" charset="0"/>
              <a:ea typeface="+mn-ea"/>
              <a:cs typeface="+mn-cs"/>
            </a:endParaRPr>
          </a:p>
        </p:txBody>
      </p:sp>
      <p:sp>
        <p:nvSpPr>
          <p:cNvPr id="75" name="Rectangle 20">
            <a:extLst>
              <a:ext uri="{FF2B5EF4-FFF2-40B4-BE49-F238E27FC236}">
                <a16:creationId xmlns:a16="http://schemas.microsoft.com/office/drawing/2014/main" id="{AED694C7-6B3D-EA49-96AA-7CDC5E4D17A4}"/>
              </a:ext>
            </a:extLst>
          </p:cNvPr>
          <p:cNvSpPr/>
          <p:nvPr/>
        </p:nvSpPr>
        <p:spPr bwMode="auto">
          <a:xfrm>
            <a:off x="4680653" y="1566423"/>
            <a:ext cx="3059849" cy="291063"/>
          </a:xfrm>
          <a:prstGeom prst="rect">
            <a:avLst/>
          </a:prstGeom>
          <a:noFill/>
          <a:ln w="6350" cap="flat" cmpd="sng" algn="ctr">
            <a:noFill/>
            <a:prstDash val="solid"/>
            <a:round/>
            <a:headEnd type="none" w="med" len="med"/>
            <a:tailEnd type="none" w="med" len="med"/>
          </a:ln>
          <a:effectLst/>
        </p:spPr>
        <p:txBody>
          <a:bodyPr vert="horz" wrap="square" lIns="71600" tIns="37232" rIns="71600" bIns="37232" numCol="1" rtlCol="0" anchor="ctr" anchorCtr="0" compatLnSpc="1">
            <a:prstTxWarp prst="textNoShape">
              <a:avLst/>
            </a:prstTxWarp>
          </a:bodyPr>
          <a:lstStyle/>
          <a:p>
            <a:pPr marL="0" marR="0" lvl="0" indent="0" algn="l" defTabSz="727510" rtl="0" eaLnBrk="1" fontAlgn="base" latinLnBrk="0" hangingPunct="1">
              <a:lnSpc>
                <a:spcPct val="108000"/>
              </a:lnSpc>
              <a:spcBef>
                <a:spcPts val="875"/>
              </a:spcBef>
              <a:spcAft>
                <a:spcPct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Implementeringsplan og opgavepakker</a:t>
            </a:r>
            <a:endParaRPr kumimoji="0" lang="en-DK"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6" name="Oval 82">
            <a:extLst>
              <a:ext uri="{FF2B5EF4-FFF2-40B4-BE49-F238E27FC236}">
                <a16:creationId xmlns:a16="http://schemas.microsoft.com/office/drawing/2014/main" id="{9F7A6D9A-78BC-3048-9C20-C0B5E206C541}"/>
              </a:ext>
            </a:extLst>
          </p:cNvPr>
          <p:cNvSpPr/>
          <p:nvPr/>
        </p:nvSpPr>
        <p:spPr bwMode="auto">
          <a:xfrm>
            <a:off x="4299361" y="1560351"/>
            <a:ext cx="360040" cy="364201"/>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1000" b="0" i="0" u="none" strike="noStrike" kern="1200" cap="none" spc="0" normalizeH="0" baseline="0" noProof="0" dirty="0">
                <a:ln>
                  <a:noFill/>
                </a:ln>
                <a:solidFill>
                  <a:srgbClr val="FFFFFF"/>
                </a:solidFill>
                <a:effectLst/>
                <a:uLnTx/>
                <a:uFillTx/>
                <a:latin typeface="Arial" charset="0"/>
                <a:ea typeface="+mn-ea"/>
                <a:cs typeface="+mn-cs"/>
              </a:rPr>
              <a:t>2</a:t>
            </a:r>
            <a:endParaRPr kumimoji="0" lang="en-DK" sz="1000" b="0" i="0" u="none" strike="noStrike" kern="1200" cap="none" spc="0" normalizeH="0" baseline="0" noProof="0" dirty="0" err="1">
              <a:ln>
                <a:noFill/>
              </a:ln>
              <a:solidFill>
                <a:srgbClr val="FFFFFF"/>
              </a:solidFill>
              <a:effectLst/>
              <a:uLnTx/>
              <a:uFillTx/>
              <a:latin typeface="Arial" charset="0"/>
              <a:ea typeface="+mn-ea"/>
              <a:cs typeface="+mn-cs"/>
            </a:endParaRPr>
          </a:p>
        </p:txBody>
      </p:sp>
      <p:sp>
        <p:nvSpPr>
          <p:cNvPr id="77" name="Oval 82">
            <a:extLst>
              <a:ext uri="{FF2B5EF4-FFF2-40B4-BE49-F238E27FC236}">
                <a16:creationId xmlns:a16="http://schemas.microsoft.com/office/drawing/2014/main" id="{B7A32757-B0D9-8E40-9372-8E86CF5EC810}"/>
              </a:ext>
            </a:extLst>
          </p:cNvPr>
          <p:cNvSpPr/>
          <p:nvPr/>
        </p:nvSpPr>
        <p:spPr bwMode="auto">
          <a:xfrm>
            <a:off x="8387295" y="1560351"/>
            <a:ext cx="360040" cy="364201"/>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1000" b="0" i="0" u="none" strike="noStrike" kern="1200" cap="none" spc="0" normalizeH="0" baseline="0" noProof="0" dirty="0">
                <a:ln>
                  <a:noFill/>
                </a:ln>
                <a:solidFill>
                  <a:srgbClr val="FFFFFF"/>
                </a:solidFill>
                <a:effectLst/>
                <a:uLnTx/>
                <a:uFillTx/>
                <a:latin typeface="Arial" charset="0"/>
                <a:ea typeface="+mn-ea"/>
                <a:cs typeface="+mn-cs"/>
              </a:rPr>
              <a:t>3</a:t>
            </a:r>
            <a:endParaRPr kumimoji="0" lang="en-DK" sz="1000" b="0" i="0" u="none" strike="noStrike" kern="1200" cap="none" spc="0" normalizeH="0" baseline="0" noProof="0" dirty="0" err="1">
              <a:ln>
                <a:noFill/>
              </a:ln>
              <a:solidFill>
                <a:srgbClr val="FFFFFF"/>
              </a:solidFill>
              <a:effectLst/>
              <a:uLnTx/>
              <a:uFillTx/>
              <a:latin typeface="Arial" charset="0"/>
              <a:ea typeface="+mn-ea"/>
              <a:cs typeface="+mn-cs"/>
            </a:endParaRPr>
          </a:p>
        </p:txBody>
      </p:sp>
      <p:sp>
        <p:nvSpPr>
          <p:cNvPr id="78" name="Rectangle 24">
            <a:extLst>
              <a:ext uri="{FF2B5EF4-FFF2-40B4-BE49-F238E27FC236}">
                <a16:creationId xmlns:a16="http://schemas.microsoft.com/office/drawing/2014/main" id="{C49F6003-3A0E-9946-81E1-11129399BBDE}"/>
              </a:ext>
            </a:extLst>
          </p:cNvPr>
          <p:cNvSpPr/>
          <p:nvPr/>
        </p:nvSpPr>
        <p:spPr bwMode="auto">
          <a:xfrm>
            <a:off x="8763050" y="1566423"/>
            <a:ext cx="3428950" cy="250147"/>
          </a:xfrm>
          <a:prstGeom prst="rect">
            <a:avLst/>
          </a:prstGeom>
          <a:noFill/>
          <a:ln w="6350" cap="flat" cmpd="sng" algn="ctr">
            <a:noFill/>
            <a:prstDash val="solid"/>
            <a:round/>
            <a:headEnd type="none" w="med" len="med"/>
            <a:tailEnd type="none" w="med" len="med"/>
          </a:ln>
          <a:effectLst/>
        </p:spPr>
        <p:txBody>
          <a:bodyPr vert="horz" wrap="square" lIns="71600" tIns="37232" rIns="71600" bIns="37232" numCol="1" rtlCol="0" anchor="ctr" anchorCtr="0" compatLnSpc="1">
            <a:prstTxWarp prst="textNoShape">
              <a:avLst/>
            </a:prstTxWarp>
          </a:bodyPr>
          <a:lstStyle/>
          <a:p>
            <a:pPr marL="0" marR="0" lvl="0" indent="0" algn="l" defTabSz="727510" rtl="0" eaLnBrk="1" fontAlgn="base" latinLnBrk="0" hangingPunct="1">
              <a:lnSpc>
                <a:spcPct val="108000"/>
              </a:lnSpc>
              <a:spcBef>
                <a:spcPts val="875"/>
              </a:spcBef>
              <a:spcAft>
                <a:spcPct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Samlet digitalt implementeringsoverblik DIO </a:t>
            </a:r>
            <a:endParaRPr kumimoji="0" lang="en-DK"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48" name="Gruppe 47"/>
          <p:cNvGrpSpPr/>
          <p:nvPr/>
        </p:nvGrpSpPr>
        <p:grpSpPr>
          <a:xfrm>
            <a:off x="8567315" y="3018379"/>
            <a:ext cx="3342310" cy="2269367"/>
            <a:chOff x="8725135" y="3476681"/>
            <a:chExt cx="2949862" cy="1344061"/>
          </a:xfrm>
        </p:grpSpPr>
        <p:pic>
          <p:nvPicPr>
            <p:cNvPr id="63" name="Picture 62">
              <a:extLst>
                <a:ext uri="{FF2B5EF4-FFF2-40B4-BE49-F238E27FC236}">
                  <a16:creationId xmlns:a16="http://schemas.microsoft.com/office/drawing/2014/main" id="{F49E5B83-4648-4DDB-BA1A-E7B6BF8D746A}"/>
                </a:ext>
              </a:extLst>
            </p:cNvPr>
            <p:cNvPicPr>
              <a:picLocks noChangeAspect="1"/>
            </p:cNvPicPr>
            <p:nvPr/>
          </p:nvPicPr>
          <p:blipFill>
            <a:blip r:embed="rId3"/>
            <a:stretch>
              <a:fillRect/>
            </a:stretch>
          </p:blipFill>
          <p:spPr>
            <a:xfrm>
              <a:off x="8725135" y="3479041"/>
              <a:ext cx="2949861" cy="1341701"/>
            </a:xfrm>
            <a:prstGeom prst="rect">
              <a:avLst/>
            </a:prstGeom>
          </p:spPr>
        </p:pic>
        <p:sp>
          <p:nvSpPr>
            <p:cNvPr id="2" name="Tekstfelt 1"/>
            <p:cNvSpPr txBox="1"/>
            <p:nvPr/>
          </p:nvSpPr>
          <p:spPr>
            <a:xfrm>
              <a:off x="8756383" y="3476681"/>
              <a:ext cx="238046" cy="123111"/>
            </a:xfrm>
            <a:prstGeom prst="rect">
              <a:avLst/>
            </a:prstGeom>
            <a:solidFill>
              <a:srgbClr val="F5F5F5"/>
            </a:solidFill>
          </p:spPr>
          <p:txBody>
            <a:bodyPr wrap="square" lIns="0" tIns="0" rIns="0" bIns="0" rtlCol="0">
              <a:spAutoFit/>
            </a:bodyPr>
            <a:lstStyle/>
            <a:p>
              <a:pPr marL="0" marR="0" lvl="0" indent="0" algn="l" defTabSz="914400" rtl="0" eaLnBrk="1" fontAlgn="base" latinLnBrk="0" hangingPunct="1">
                <a:lnSpc>
                  <a:spcPct val="100000"/>
                </a:lnSpc>
                <a:spcBef>
                  <a:spcPts val="1100"/>
                </a:spcBef>
                <a:spcAft>
                  <a:spcPct val="0"/>
                </a:spcAft>
                <a:buClrTx/>
                <a:buSzTx/>
                <a:buFontTx/>
                <a:buNone/>
                <a:tabLst/>
                <a:defRPr/>
              </a:pPr>
              <a:r>
                <a:rPr kumimoji="0" lang="da-DK" sz="800" b="1" i="0" u="none" strike="noStrike" kern="1200" cap="none" spc="0" normalizeH="0" baseline="0" noProof="0" dirty="0">
                  <a:ln>
                    <a:noFill/>
                  </a:ln>
                  <a:solidFill>
                    <a:srgbClr val="940027"/>
                  </a:solidFill>
                  <a:effectLst/>
                  <a:uLnTx/>
                  <a:uFillTx/>
                  <a:latin typeface="Arial" charset="0"/>
                  <a:ea typeface="+mn-ea"/>
                  <a:cs typeface="+mn-cs"/>
                </a:rPr>
                <a:t>DIO</a:t>
              </a:r>
            </a:p>
          </p:txBody>
        </p:sp>
        <p:sp>
          <p:nvSpPr>
            <p:cNvPr id="89" name="Tekstfelt 88"/>
            <p:cNvSpPr txBox="1"/>
            <p:nvPr/>
          </p:nvSpPr>
          <p:spPr>
            <a:xfrm>
              <a:off x="8756383" y="4616752"/>
              <a:ext cx="238046" cy="61555"/>
            </a:xfrm>
            <a:prstGeom prst="rect">
              <a:avLst/>
            </a:prstGeom>
            <a:solidFill>
              <a:srgbClr val="F5F5F5"/>
            </a:solidFill>
          </p:spPr>
          <p:txBody>
            <a:bodyPr wrap="square" lIns="0" tIns="0" rIns="0" bIns="0" rtlCol="0">
              <a:spAutoFit/>
            </a:bodyPr>
            <a:lstStyle/>
            <a:p>
              <a:pPr marL="0" marR="0" lvl="0" indent="0" algn="l" defTabSz="914400" rtl="0" eaLnBrk="1" fontAlgn="base" latinLnBrk="0" hangingPunct="1">
                <a:lnSpc>
                  <a:spcPct val="100000"/>
                </a:lnSpc>
                <a:spcBef>
                  <a:spcPts val="1100"/>
                </a:spcBef>
                <a:spcAft>
                  <a:spcPct val="0"/>
                </a:spcAft>
                <a:buClrTx/>
                <a:buSzTx/>
                <a:buFontTx/>
                <a:buNone/>
                <a:tabLst/>
                <a:defRPr/>
              </a:pPr>
              <a:r>
                <a:rPr kumimoji="0" lang="da-DK" sz="400" b="0" i="0" u="none" strike="noStrike" kern="1200" cap="none" spc="0" normalizeH="0" baseline="0" noProof="0" dirty="0">
                  <a:ln>
                    <a:noFill/>
                  </a:ln>
                  <a:solidFill>
                    <a:srgbClr val="000000"/>
                  </a:solidFill>
                  <a:effectLst/>
                  <a:uLnTx/>
                  <a:uFillTx/>
                  <a:latin typeface="Arial" charset="0"/>
                  <a:ea typeface="+mn-ea"/>
                  <a:cs typeface="+mn-cs"/>
                </a:rPr>
                <a:t>NgDP</a:t>
              </a:r>
            </a:p>
          </p:txBody>
        </p:sp>
        <p:sp>
          <p:nvSpPr>
            <p:cNvPr id="94" name="Rektangel 93"/>
            <p:cNvSpPr/>
            <p:nvPr/>
          </p:nvSpPr>
          <p:spPr bwMode="auto">
            <a:xfrm>
              <a:off x="8738620" y="4616752"/>
              <a:ext cx="368860"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400" b="0" i="0" u="none" strike="noStrike" kern="1200" cap="none" spc="0" normalizeH="0" baseline="0" noProof="0" dirty="0">
                  <a:ln>
                    <a:noFill/>
                  </a:ln>
                  <a:solidFill>
                    <a:srgbClr val="000000"/>
                  </a:solidFill>
                  <a:effectLst/>
                  <a:uLnTx/>
                  <a:uFillTx/>
                  <a:latin typeface="Arial" charset="0"/>
                  <a:ea typeface="+mn-ea"/>
                  <a:cs typeface="+mn-cs"/>
                </a:rPr>
                <a:t>NgDP</a:t>
              </a:r>
            </a:p>
          </p:txBody>
        </p:sp>
        <p:sp>
          <p:nvSpPr>
            <p:cNvPr id="95" name="Rektangel 94"/>
            <p:cNvSpPr/>
            <p:nvPr/>
          </p:nvSpPr>
          <p:spPr bwMode="auto">
            <a:xfrm>
              <a:off x="8738620" y="4226836"/>
              <a:ext cx="368860"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400" b="0" i="0" u="none" strike="noStrike" kern="1200" cap="none" spc="0" normalizeH="0" baseline="0" noProof="0" dirty="0">
                  <a:ln>
                    <a:noFill/>
                  </a:ln>
                  <a:solidFill>
                    <a:srgbClr val="000000"/>
                  </a:solidFill>
                  <a:effectLst/>
                  <a:uLnTx/>
                  <a:uFillTx/>
                  <a:latin typeface="Arial" charset="0"/>
                  <a:ea typeface="+mn-ea"/>
                  <a:cs typeface="+mn-cs"/>
                </a:rPr>
                <a:t>NgDP</a:t>
              </a:r>
            </a:p>
          </p:txBody>
        </p:sp>
        <p:sp>
          <p:nvSpPr>
            <p:cNvPr id="96" name="Rektangel 95"/>
            <p:cNvSpPr/>
            <p:nvPr/>
          </p:nvSpPr>
          <p:spPr bwMode="auto">
            <a:xfrm>
              <a:off x="8751380" y="3904668"/>
              <a:ext cx="368860"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400" b="0" i="0" u="none" strike="noStrike" kern="1200" cap="none" spc="0" normalizeH="0" baseline="0" noProof="0" dirty="0">
                  <a:ln>
                    <a:noFill/>
                  </a:ln>
                  <a:solidFill>
                    <a:srgbClr val="000000"/>
                  </a:solidFill>
                  <a:effectLst/>
                  <a:uLnTx/>
                  <a:uFillTx/>
                  <a:latin typeface="Arial" charset="0"/>
                  <a:ea typeface="+mn-ea"/>
                  <a:cs typeface="+mn-cs"/>
                </a:rPr>
                <a:t>NgDP</a:t>
              </a:r>
            </a:p>
          </p:txBody>
        </p:sp>
        <p:sp>
          <p:nvSpPr>
            <p:cNvPr id="97" name="Rektangel 96"/>
            <p:cNvSpPr/>
            <p:nvPr/>
          </p:nvSpPr>
          <p:spPr bwMode="auto">
            <a:xfrm>
              <a:off x="8751380" y="4088482"/>
              <a:ext cx="368860" cy="92259"/>
            </a:xfrm>
            <a:prstGeom prst="rect">
              <a:avLst/>
            </a:prstGeom>
            <a:solidFill>
              <a:srgbClr val="F0F0F0"/>
            </a:solidFill>
            <a:ln w="6350" cap="flat" cmpd="sng" algn="ctr">
              <a:solidFill>
                <a:srgbClr val="EEEEEE"/>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400" b="0" i="0" u="none" strike="noStrike" kern="1200" cap="none" spc="0" normalizeH="0" baseline="0" noProof="0" dirty="0">
                  <a:ln>
                    <a:noFill/>
                  </a:ln>
                  <a:solidFill>
                    <a:srgbClr val="000000"/>
                  </a:solidFill>
                  <a:effectLst/>
                  <a:uLnTx/>
                  <a:uFillTx/>
                  <a:latin typeface="Arial" charset="0"/>
                  <a:ea typeface="+mn-ea"/>
                  <a:cs typeface="+mn-cs"/>
                </a:rPr>
                <a:t>NgDP</a:t>
              </a:r>
            </a:p>
          </p:txBody>
        </p:sp>
        <p:sp>
          <p:nvSpPr>
            <p:cNvPr id="98" name="Rektangel 97"/>
            <p:cNvSpPr/>
            <p:nvPr/>
          </p:nvSpPr>
          <p:spPr bwMode="auto">
            <a:xfrm>
              <a:off x="8738620" y="4430889"/>
              <a:ext cx="368860" cy="92259"/>
            </a:xfrm>
            <a:prstGeom prst="rect">
              <a:avLst/>
            </a:prstGeom>
            <a:solidFill>
              <a:srgbClr val="F0F0F0"/>
            </a:solidFill>
            <a:ln w="6350" cap="flat" cmpd="sng" algn="ctr">
              <a:solidFill>
                <a:srgbClr val="EEEEEE"/>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400" b="0" i="0" u="none" strike="noStrike" kern="1200" cap="none" spc="0" normalizeH="0" baseline="0" noProof="0" dirty="0">
                  <a:ln>
                    <a:noFill/>
                  </a:ln>
                  <a:solidFill>
                    <a:srgbClr val="000000"/>
                  </a:solidFill>
                  <a:effectLst/>
                  <a:uLnTx/>
                  <a:uFillTx/>
                  <a:latin typeface="Arial" charset="0"/>
                  <a:ea typeface="+mn-ea"/>
                  <a:cs typeface="+mn-cs"/>
                </a:rPr>
                <a:t>NgDP</a:t>
              </a:r>
            </a:p>
          </p:txBody>
        </p:sp>
        <p:sp>
          <p:nvSpPr>
            <p:cNvPr id="99" name="Rektangel 98"/>
            <p:cNvSpPr/>
            <p:nvPr/>
          </p:nvSpPr>
          <p:spPr bwMode="auto">
            <a:xfrm>
              <a:off x="9203531" y="4085928"/>
              <a:ext cx="444483" cy="92259"/>
            </a:xfrm>
            <a:prstGeom prst="rect">
              <a:avLst/>
            </a:prstGeom>
            <a:solidFill>
              <a:srgbClr val="F0F0F0"/>
            </a:solidFill>
            <a:ln w="6350" cap="flat" cmpd="sng" algn="ctr">
              <a:solidFill>
                <a:srgbClr val="EEEEEE"/>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4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00" name="Rektangel 99"/>
            <p:cNvSpPr/>
            <p:nvPr/>
          </p:nvSpPr>
          <p:spPr bwMode="auto">
            <a:xfrm>
              <a:off x="9195114" y="4407205"/>
              <a:ext cx="444483" cy="140983"/>
            </a:xfrm>
            <a:prstGeom prst="rect">
              <a:avLst/>
            </a:prstGeom>
            <a:solidFill>
              <a:srgbClr val="F0F0F0"/>
            </a:solidFill>
            <a:ln w="6350" cap="flat" cmpd="sng" algn="ctr">
              <a:solidFill>
                <a:srgbClr val="EEEEEE"/>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4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01" name="Rektangel 100"/>
            <p:cNvSpPr/>
            <p:nvPr/>
          </p:nvSpPr>
          <p:spPr bwMode="auto">
            <a:xfrm>
              <a:off x="9195114" y="3892983"/>
              <a:ext cx="437340"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4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02" name="Rektangel 101"/>
            <p:cNvSpPr/>
            <p:nvPr/>
          </p:nvSpPr>
          <p:spPr bwMode="auto">
            <a:xfrm>
              <a:off x="9208293" y="4226836"/>
              <a:ext cx="437340"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4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03" name="Rektangel 102"/>
            <p:cNvSpPr/>
            <p:nvPr/>
          </p:nvSpPr>
          <p:spPr bwMode="auto">
            <a:xfrm>
              <a:off x="9208293" y="4599290"/>
              <a:ext cx="437340" cy="185784"/>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4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04" name="Rektangel 103"/>
            <p:cNvSpPr/>
            <p:nvPr/>
          </p:nvSpPr>
          <p:spPr bwMode="auto">
            <a:xfrm>
              <a:off x="9707328" y="3904144"/>
              <a:ext cx="358217"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05" name="Rektangel 104"/>
            <p:cNvSpPr/>
            <p:nvPr/>
          </p:nvSpPr>
          <p:spPr bwMode="auto">
            <a:xfrm>
              <a:off x="9707327" y="4226836"/>
              <a:ext cx="358217"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06" name="Rektangel 105"/>
            <p:cNvSpPr/>
            <p:nvPr/>
          </p:nvSpPr>
          <p:spPr bwMode="auto">
            <a:xfrm>
              <a:off x="9707326" y="4620762"/>
              <a:ext cx="358217"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07" name="Rektangel 106"/>
            <p:cNvSpPr/>
            <p:nvPr/>
          </p:nvSpPr>
          <p:spPr bwMode="auto">
            <a:xfrm>
              <a:off x="9707325" y="4420782"/>
              <a:ext cx="358217" cy="141768"/>
            </a:xfrm>
            <a:prstGeom prst="rect">
              <a:avLst/>
            </a:prstGeom>
            <a:solidFill>
              <a:srgbClr val="F0F0F0"/>
            </a:solidFill>
            <a:ln w="6350" cap="flat" cmpd="sng" algn="ctr">
              <a:solidFill>
                <a:srgbClr val="F0F0F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08" name="Rektangel 107"/>
            <p:cNvSpPr/>
            <p:nvPr/>
          </p:nvSpPr>
          <p:spPr bwMode="auto">
            <a:xfrm>
              <a:off x="9707324" y="4068165"/>
              <a:ext cx="358217" cy="141768"/>
            </a:xfrm>
            <a:prstGeom prst="rect">
              <a:avLst/>
            </a:prstGeom>
            <a:solidFill>
              <a:srgbClr val="F0F0F0"/>
            </a:solidFill>
            <a:ln w="6350" cap="flat" cmpd="sng" algn="ctr">
              <a:solidFill>
                <a:srgbClr val="F0F0F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13" name="Rektangel 112"/>
            <p:cNvSpPr/>
            <p:nvPr/>
          </p:nvSpPr>
          <p:spPr bwMode="auto">
            <a:xfrm>
              <a:off x="10062353" y="3904144"/>
              <a:ext cx="358217"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14" name="Rektangel 113"/>
            <p:cNvSpPr/>
            <p:nvPr/>
          </p:nvSpPr>
          <p:spPr bwMode="auto">
            <a:xfrm>
              <a:off x="10062352" y="4226836"/>
              <a:ext cx="358217"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15" name="Rektangel 114"/>
            <p:cNvSpPr/>
            <p:nvPr/>
          </p:nvSpPr>
          <p:spPr bwMode="auto">
            <a:xfrm>
              <a:off x="10062351" y="4620762"/>
              <a:ext cx="358217"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16" name="Rektangel 115"/>
            <p:cNvSpPr/>
            <p:nvPr/>
          </p:nvSpPr>
          <p:spPr bwMode="auto">
            <a:xfrm>
              <a:off x="10062350" y="4420782"/>
              <a:ext cx="358217" cy="141768"/>
            </a:xfrm>
            <a:prstGeom prst="rect">
              <a:avLst/>
            </a:prstGeom>
            <a:solidFill>
              <a:srgbClr val="F0F0F0"/>
            </a:solidFill>
            <a:ln w="6350" cap="flat" cmpd="sng" algn="ctr">
              <a:solidFill>
                <a:srgbClr val="F0F0F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17" name="Rektangel 116"/>
            <p:cNvSpPr/>
            <p:nvPr/>
          </p:nvSpPr>
          <p:spPr bwMode="auto">
            <a:xfrm>
              <a:off x="10062349" y="4068165"/>
              <a:ext cx="358217" cy="141768"/>
            </a:xfrm>
            <a:prstGeom prst="rect">
              <a:avLst/>
            </a:prstGeom>
            <a:solidFill>
              <a:srgbClr val="F0F0F0"/>
            </a:solidFill>
            <a:ln w="6350" cap="flat" cmpd="sng" algn="ctr">
              <a:solidFill>
                <a:srgbClr val="F0F0F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18" name="Rektangel 117"/>
            <p:cNvSpPr/>
            <p:nvPr/>
          </p:nvSpPr>
          <p:spPr bwMode="auto">
            <a:xfrm>
              <a:off x="10700853" y="3900134"/>
              <a:ext cx="358217"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19" name="Rektangel 118"/>
            <p:cNvSpPr/>
            <p:nvPr/>
          </p:nvSpPr>
          <p:spPr bwMode="auto">
            <a:xfrm>
              <a:off x="10700852" y="4222826"/>
              <a:ext cx="358217"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20" name="Rektangel 119"/>
            <p:cNvSpPr/>
            <p:nvPr/>
          </p:nvSpPr>
          <p:spPr bwMode="auto">
            <a:xfrm>
              <a:off x="10700851" y="4616752"/>
              <a:ext cx="358217"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21" name="Rektangel 120"/>
            <p:cNvSpPr/>
            <p:nvPr/>
          </p:nvSpPr>
          <p:spPr bwMode="auto">
            <a:xfrm>
              <a:off x="10700850" y="4416772"/>
              <a:ext cx="358217" cy="141768"/>
            </a:xfrm>
            <a:prstGeom prst="rect">
              <a:avLst/>
            </a:prstGeom>
            <a:solidFill>
              <a:srgbClr val="F0F0F0"/>
            </a:solidFill>
            <a:ln w="6350" cap="flat" cmpd="sng" algn="ctr">
              <a:solidFill>
                <a:srgbClr val="F0F0F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22" name="Rektangel 121"/>
            <p:cNvSpPr/>
            <p:nvPr/>
          </p:nvSpPr>
          <p:spPr bwMode="auto">
            <a:xfrm>
              <a:off x="10700849" y="4064155"/>
              <a:ext cx="358217" cy="141768"/>
            </a:xfrm>
            <a:prstGeom prst="rect">
              <a:avLst/>
            </a:prstGeom>
            <a:solidFill>
              <a:srgbClr val="F0F0F0"/>
            </a:solidFill>
            <a:ln w="6350" cap="flat" cmpd="sng" algn="ctr">
              <a:solidFill>
                <a:srgbClr val="F0F0F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23" name="Rektangel 122"/>
            <p:cNvSpPr/>
            <p:nvPr/>
          </p:nvSpPr>
          <p:spPr bwMode="auto">
            <a:xfrm>
              <a:off x="11050378" y="3900134"/>
              <a:ext cx="358217"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24" name="Rektangel 123"/>
            <p:cNvSpPr/>
            <p:nvPr/>
          </p:nvSpPr>
          <p:spPr bwMode="auto">
            <a:xfrm>
              <a:off x="11050377" y="4222826"/>
              <a:ext cx="358217"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25" name="Rektangel 124"/>
            <p:cNvSpPr/>
            <p:nvPr/>
          </p:nvSpPr>
          <p:spPr bwMode="auto">
            <a:xfrm>
              <a:off x="11050376" y="4616752"/>
              <a:ext cx="358217"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26" name="Rektangel 125"/>
            <p:cNvSpPr/>
            <p:nvPr/>
          </p:nvSpPr>
          <p:spPr bwMode="auto">
            <a:xfrm>
              <a:off x="11050375" y="4416772"/>
              <a:ext cx="358217" cy="141768"/>
            </a:xfrm>
            <a:prstGeom prst="rect">
              <a:avLst/>
            </a:prstGeom>
            <a:solidFill>
              <a:srgbClr val="F0F0F0"/>
            </a:solidFill>
            <a:ln w="6350" cap="flat" cmpd="sng" algn="ctr">
              <a:solidFill>
                <a:srgbClr val="F0F0F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27" name="Rektangel 126"/>
            <p:cNvSpPr/>
            <p:nvPr/>
          </p:nvSpPr>
          <p:spPr bwMode="auto">
            <a:xfrm>
              <a:off x="11050374" y="4064155"/>
              <a:ext cx="358217" cy="141768"/>
            </a:xfrm>
            <a:prstGeom prst="rect">
              <a:avLst/>
            </a:prstGeom>
            <a:solidFill>
              <a:srgbClr val="F0F0F0"/>
            </a:solidFill>
            <a:ln w="6350" cap="flat" cmpd="sng" algn="ctr">
              <a:solidFill>
                <a:srgbClr val="F0F0F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00" b="0" i="0" u="none" strike="noStrike" kern="1200" cap="none" spc="0" normalizeH="0" baseline="0" noProof="0" dirty="0">
                  <a:ln>
                    <a:noFill/>
                  </a:ln>
                  <a:solidFill>
                    <a:srgbClr val="000000"/>
                  </a:solidFill>
                  <a:effectLst/>
                  <a:uLnTx/>
                  <a:uFillTx/>
                  <a:latin typeface="Arial" charset="0"/>
                  <a:ea typeface="+mn-ea"/>
                  <a:cs typeface="+mn-cs"/>
                </a:rPr>
                <a:t>Eksempel</a:t>
              </a:r>
            </a:p>
          </p:txBody>
        </p:sp>
        <p:sp>
          <p:nvSpPr>
            <p:cNvPr id="128" name="Rektangel 127"/>
            <p:cNvSpPr/>
            <p:nvPr/>
          </p:nvSpPr>
          <p:spPr bwMode="auto">
            <a:xfrm>
              <a:off x="11425117" y="3904144"/>
              <a:ext cx="249880"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200" b="0" i="0" u="none" strike="noStrike" kern="1200" cap="none" spc="0" normalizeH="0" baseline="0" noProof="0" dirty="0">
                  <a:ln>
                    <a:noFill/>
                  </a:ln>
                  <a:solidFill>
                    <a:srgbClr val="000000"/>
                  </a:solidFill>
                  <a:effectLst/>
                  <a:uLnTx/>
                  <a:uFillTx/>
                  <a:latin typeface="Arial" charset="0"/>
                  <a:ea typeface="+mn-ea"/>
                  <a:cs typeface="+mn-cs"/>
                </a:rPr>
                <a:t>05/08-2021</a:t>
              </a:r>
            </a:p>
          </p:txBody>
        </p:sp>
        <p:sp>
          <p:nvSpPr>
            <p:cNvPr id="133" name="Rektangel 132"/>
            <p:cNvSpPr/>
            <p:nvPr/>
          </p:nvSpPr>
          <p:spPr bwMode="auto">
            <a:xfrm>
              <a:off x="11418064" y="4222826"/>
              <a:ext cx="249880"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200" b="0" i="0" u="none" strike="noStrike" kern="1200" cap="none" spc="0" normalizeH="0" baseline="0" noProof="0" dirty="0">
                  <a:ln>
                    <a:noFill/>
                  </a:ln>
                  <a:solidFill>
                    <a:srgbClr val="000000"/>
                  </a:solidFill>
                  <a:effectLst/>
                  <a:uLnTx/>
                  <a:uFillTx/>
                  <a:latin typeface="Arial" charset="0"/>
                  <a:ea typeface="+mn-ea"/>
                  <a:cs typeface="+mn-cs"/>
                </a:rPr>
                <a:t>05/08-2021</a:t>
              </a:r>
            </a:p>
          </p:txBody>
        </p:sp>
        <p:sp>
          <p:nvSpPr>
            <p:cNvPr id="134" name="Rektangel 133"/>
            <p:cNvSpPr/>
            <p:nvPr/>
          </p:nvSpPr>
          <p:spPr bwMode="auto">
            <a:xfrm>
              <a:off x="11405714" y="4631026"/>
              <a:ext cx="249880" cy="141768"/>
            </a:xfrm>
            <a:prstGeom prst="rect">
              <a:avLst/>
            </a:prstGeom>
            <a:solidFill>
              <a:srgbClr val="F9F9F9"/>
            </a:solidFill>
            <a:ln w="6350" cap="flat" cmpd="sng" algn="ctr">
              <a:solidFill>
                <a:srgbClr val="F9F9F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200" b="0" i="0" u="none" strike="noStrike" kern="1200" cap="none" spc="0" normalizeH="0" baseline="0" noProof="0" dirty="0">
                  <a:ln>
                    <a:noFill/>
                  </a:ln>
                  <a:solidFill>
                    <a:srgbClr val="000000"/>
                  </a:solidFill>
                  <a:effectLst/>
                  <a:uLnTx/>
                  <a:uFillTx/>
                  <a:latin typeface="Arial" charset="0"/>
                  <a:ea typeface="+mn-ea"/>
                  <a:cs typeface="+mn-cs"/>
                </a:rPr>
                <a:t>05/08-2021</a:t>
              </a:r>
            </a:p>
          </p:txBody>
        </p:sp>
        <p:sp>
          <p:nvSpPr>
            <p:cNvPr id="135" name="Rektangel 134"/>
            <p:cNvSpPr/>
            <p:nvPr/>
          </p:nvSpPr>
          <p:spPr bwMode="auto">
            <a:xfrm>
              <a:off x="11415187" y="4420272"/>
              <a:ext cx="249880" cy="141768"/>
            </a:xfrm>
            <a:prstGeom prst="rect">
              <a:avLst/>
            </a:prstGeom>
            <a:solidFill>
              <a:srgbClr val="F0F0F0"/>
            </a:solidFill>
            <a:ln w="6350" cap="flat" cmpd="sng" algn="ctr">
              <a:solidFill>
                <a:srgbClr val="F0F0F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200" b="0" i="0" u="none" strike="noStrike" kern="1200" cap="none" spc="0" normalizeH="0" baseline="0" noProof="0" dirty="0">
                  <a:ln>
                    <a:noFill/>
                  </a:ln>
                  <a:solidFill>
                    <a:srgbClr val="000000"/>
                  </a:solidFill>
                  <a:effectLst/>
                  <a:uLnTx/>
                  <a:uFillTx/>
                  <a:latin typeface="Arial" charset="0"/>
                  <a:ea typeface="+mn-ea"/>
                  <a:cs typeface="+mn-cs"/>
                </a:rPr>
                <a:t>05/08-2021</a:t>
              </a:r>
            </a:p>
          </p:txBody>
        </p:sp>
        <p:sp>
          <p:nvSpPr>
            <p:cNvPr id="136" name="Rektangel 135"/>
            <p:cNvSpPr/>
            <p:nvPr/>
          </p:nvSpPr>
          <p:spPr bwMode="auto">
            <a:xfrm>
              <a:off x="11425117" y="4068165"/>
              <a:ext cx="249880" cy="141768"/>
            </a:xfrm>
            <a:prstGeom prst="rect">
              <a:avLst/>
            </a:prstGeom>
            <a:solidFill>
              <a:srgbClr val="F0F0F0"/>
            </a:solidFill>
            <a:ln w="6350" cap="flat" cmpd="sng" algn="ctr">
              <a:solidFill>
                <a:srgbClr val="F0F0F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200" b="0" i="0" u="none" strike="noStrike" kern="1200" cap="none" spc="0" normalizeH="0" baseline="0" noProof="0" dirty="0">
                  <a:ln>
                    <a:noFill/>
                  </a:ln>
                  <a:solidFill>
                    <a:srgbClr val="000000"/>
                  </a:solidFill>
                  <a:effectLst/>
                  <a:uLnTx/>
                  <a:uFillTx/>
                  <a:latin typeface="Arial" charset="0"/>
                  <a:ea typeface="+mn-ea"/>
                  <a:cs typeface="+mn-cs"/>
                </a:rPr>
                <a:t>05/08-2021</a:t>
              </a:r>
            </a:p>
          </p:txBody>
        </p:sp>
      </p:grpSp>
      <p:pic>
        <p:nvPicPr>
          <p:cNvPr id="109" name="Billede 108">
            <a:extLst>
              <a:ext uri="{FF2B5EF4-FFF2-40B4-BE49-F238E27FC236}">
                <a16:creationId xmlns:a16="http://schemas.microsoft.com/office/drawing/2014/main" id="{B92F87CD-FD46-4376-A94D-9B00A8CC4225}"/>
              </a:ext>
            </a:extLst>
          </p:cNvPr>
          <p:cNvPicPr>
            <a:picLocks noChangeAspect="1"/>
          </p:cNvPicPr>
          <p:nvPr/>
        </p:nvPicPr>
        <p:blipFill>
          <a:blip r:embed="rId4"/>
          <a:stretch>
            <a:fillRect/>
          </a:stretch>
        </p:blipFill>
        <p:spPr>
          <a:xfrm>
            <a:off x="855576" y="2992525"/>
            <a:ext cx="2178735" cy="1775506"/>
          </a:xfrm>
          <a:prstGeom prst="rect">
            <a:avLst/>
          </a:prstGeom>
        </p:spPr>
      </p:pic>
      <p:pic>
        <p:nvPicPr>
          <p:cNvPr id="3" name="Billede 2">
            <a:extLst>
              <a:ext uri="{FF2B5EF4-FFF2-40B4-BE49-F238E27FC236}">
                <a16:creationId xmlns:a16="http://schemas.microsoft.com/office/drawing/2014/main" id="{E00F5BFC-FD8F-46C4-BCF6-366230918962}"/>
              </a:ext>
            </a:extLst>
          </p:cNvPr>
          <p:cNvPicPr>
            <a:picLocks noChangeAspect="1"/>
          </p:cNvPicPr>
          <p:nvPr/>
        </p:nvPicPr>
        <p:blipFill>
          <a:blip r:embed="rId5"/>
          <a:stretch>
            <a:fillRect/>
          </a:stretch>
        </p:blipFill>
        <p:spPr>
          <a:xfrm>
            <a:off x="3699504" y="2689097"/>
            <a:ext cx="4161205" cy="2927932"/>
          </a:xfrm>
          <a:prstGeom prst="rect">
            <a:avLst/>
          </a:prstGeom>
        </p:spPr>
      </p:pic>
      <p:grpSp>
        <p:nvGrpSpPr>
          <p:cNvPr id="110" name="Gruppe 109">
            <a:extLst>
              <a:ext uri="{FF2B5EF4-FFF2-40B4-BE49-F238E27FC236}">
                <a16:creationId xmlns:a16="http://schemas.microsoft.com/office/drawing/2014/main" id="{FDCF4890-9CAD-4F62-A4D4-3A30CF403DFF}"/>
              </a:ext>
            </a:extLst>
          </p:cNvPr>
          <p:cNvGrpSpPr/>
          <p:nvPr/>
        </p:nvGrpSpPr>
        <p:grpSpPr>
          <a:xfrm>
            <a:off x="11702345" y="3702964"/>
            <a:ext cx="214150" cy="214795"/>
            <a:chOff x="887521" y="1492140"/>
            <a:chExt cx="440999" cy="375696"/>
          </a:xfrm>
        </p:grpSpPr>
        <p:sp>
          <p:nvSpPr>
            <p:cNvPr id="111" name="Rektangel 110">
              <a:extLst>
                <a:ext uri="{FF2B5EF4-FFF2-40B4-BE49-F238E27FC236}">
                  <a16:creationId xmlns:a16="http://schemas.microsoft.com/office/drawing/2014/main" id="{8EFEF274-173F-4F15-948A-2AAF16A4C9C0}"/>
                </a:ext>
              </a:extLst>
            </p:cNvPr>
            <p:cNvSpPr/>
            <p:nvPr/>
          </p:nvSpPr>
          <p:spPr>
            <a:xfrm>
              <a:off x="887521" y="1578107"/>
              <a:ext cx="290230" cy="289729"/>
            </a:xfrm>
            <a:prstGeom prst="rect">
              <a:avLst/>
            </a:prstGeom>
            <a:noFill/>
            <a:ln w="222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D6D6D6"/>
                </a:solidFill>
                <a:effectLst/>
                <a:uLnTx/>
                <a:uFillTx/>
                <a:latin typeface="GaramondURW"/>
                <a:ea typeface="+mn-ea"/>
                <a:cs typeface="+mn-cs"/>
              </a:endParaRPr>
            </a:p>
          </p:txBody>
        </p:sp>
        <p:pic>
          <p:nvPicPr>
            <p:cNvPr id="112" name="Grafik 111">
              <a:extLst>
                <a:ext uri="{FF2B5EF4-FFF2-40B4-BE49-F238E27FC236}">
                  <a16:creationId xmlns:a16="http://schemas.microsoft.com/office/drawing/2014/main" id="{1E4C8319-D098-4F64-94FC-FDFE7B07DF29}"/>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950128" y="1492140"/>
              <a:ext cx="378392" cy="351138"/>
            </a:xfrm>
            <a:prstGeom prst="rect">
              <a:avLst/>
            </a:prstGeom>
          </p:spPr>
        </p:pic>
      </p:grpSp>
      <p:grpSp>
        <p:nvGrpSpPr>
          <p:cNvPr id="129" name="Gruppe 128">
            <a:extLst>
              <a:ext uri="{FF2B5EF4-FFF2-40B4-BE49-F238E27FC236}">
                <a16:creationId xmlns:a16="http://schemas.microsoft.com/office/drawing/2014/main" id="{B37C0F0B-3D46-4F40-B9EA-A907932A04B8}"/>
              </a:ext>
            </a:extLst>
          </p:cNvPr>
          <p:cNvGrpSpPr/>
          <p:nvPr/>
        </p:nvGrpSpPr>
        <p:grpSpPr>
          <a:xfrm>
            <a:off x="11702345" y="3986377"/>
            <a:ext cx="214150" cy="214795"/>
            <a:chOff x="887521" y="1492140"/>
            <a:chExt cx="440999" cy="375696"/>
          </a:xfrm>
        </p:grpSpPr>
        <p:sp>
          <p:nvSpPr>
            <p:cNvPr id="130" name="Rektangel 129">
              <a:extLst>
                <a:ext uri="{FF2B5EF4-FFF2-40B4-BE49-F238E27FC236}">
                  <a16:creationId xmlns:a16="http://schemas.microsoft.com/office/drawing/2014/main" id="{FFCDA490-687A-4B2C-B1C8-44B3C121B298}"/>
                </a:ext>
              </a:extLst>
            </p:cNvPr>
            <p:cNvSpPr/>
            <p:nvPr/>
          </p:nvSpPr>
          <p:spPr>
            <a:xfrm>
              <a:off x="887521" y="1578107"/>
              <a:ext cx="290230" cy="289729"/>
            </a:xfrm>
            <a:prstGeom prst="rect">
              <a:avLst/>
            </a:prstGeom>
            <a:noFill/>
            <a:ln w="222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D6D6D6"/>
                </a:solidFill>
                <a:effectLst/>
                <a:uLnTx/>
                <a:uFillTx/>
                <a:latin typeface="GaramondURW"/>
                <a:ea typeface="+mn-ea"/>
                <a:cs typeface="+mn-cs"/>
              </a:endParaRPr>
            </a:p>
          </p:txBody>
        </p:sp>
        <p:pic>
          <p:nvPicPr>
            <p:cNvPr id="131" name="Grafik 130">
              <a:extLst>
                <a:ext uri="{FF2B5EF4-FFF2-40B4-BE49-F238E27FC236}">
                  <a16:creationId xmlns:a16="http://schemas.microsoft.com/office/drawing/2014/main" id="{A7DCA964-DE7A-4C5A-8A3A-4B34AE1F6550}"/>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950128" y="1492140"/>
              <a:ext cx="378392" cy="351138"/>
            </a:xfrm>
            <a:prstGeom prst="rect">
              <a:avLst/>
            </a:prstGeom>
          </p:spPr>
        </p:pic>
      </p:grpSp>
      <p:grpSp>
        <p:nvGrpSpPr>
          <p:cNvPr id="132" name="Gruppe 131">
            <a:extLst>
              <a:ext uri="{FF2B5EF4-FFF2-40B4-BE49-F238E27FC236}">
                <a16:creationId xmlns:a16="http://schemas.microsoft.com/office/drawing/2014/main" id="{FBC9FBEE-985C-45E6-8416-38DC25D4D813}"/>
              </a:ext>
            </a:extLst>
          </p:cNvPr>
          <p:cNvGrpSpPr/>
          <p:nvPr/>
        </p:nvGrpSpPr>
        <p:grpSpPr>
          <a:xfrm>
            <a:off x="11702345" y="4309543"/>
            <a:ext cx="214150" cy="214795"/>
            <a:chOff x="887521" y="1492140"/>
            <a:chExt cx="440999" cy="375696"/>
          </a:xfrm>
        </p:grpSpPr>
        <p:sp>
          <p:nvSpPr>
            <p:cNvPr id="137" name="Rektangel 136">
              <a:extLst>
                <a:ext uri="{FF2B5EF4-FFF2-40B4-BE49-F238E27FC236}">
                  <a16:creationId xmlns:a16="http://schemas.microsoft.com/office/drawing/2014/main" id="{49FAD635-E924-4650-B0E6-533E4C11DF0A}"/>
                </a:ext>
              </a:extLst>
            </p:cNvPr>
            <p:cNvSpPr/>
            <p:nvPr/>
          </p:nvSpPr>
          <p:spPr>
            <a:xfrm>
              <a:off x="887521" y="1578107"/>
              <a:ext cx="290230" cy="289729"/>
            </a:xfrm>
            <a:prstGeom prst="rect">
              <a:avLst/>
            </a:prstGeom>
            <a:noFill/>
            <a:ln w="222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D6D6D6"/>
                </a:solidFill>
                <a:effectLst/>
                <a:uLnTx/>
                <a:uFillTx/>
                <a:latin typeface="GaramondURW"/>
                <a:ea typeface="+mn-ea"/>
                <a:cs typeface="+mn-cs"/>
              </a:endParaRPr>
            </a:p>
          </p:txBody>
        </p:sp>
        <p:pic>
          <p:nvPicPr>
            <p:cNvPr id="138" name="Grafik 137">
              <a:extLst>
                <a:ext uri="{FF2B5EF4-FFF2-40B4-BE49-F238E27FC236}">
                  <a16:creationId xmlns:a16="http://schemas.microsoft.com/office/drawing/2014/main" id="{1F14AE50-B192-453E-BB17-87ABFA2E80A1}"/>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950128" y="1492140"/>
              <a:ext cx="378392" cy="351138"/>
            </a:xfrm>
            <a:prstGeom prst="rect">
              <a:avLst/>
            </a:prstGeom>
          </p:spPr>
        </p:pic>
      </p:grpSp>
      <p:grpSp>
        <p:nvGrpSpPr>
          <p:cNvPr id="139" name="Gruppe 138">
            <a:extLst>
              <a:ext uri="{FF2B5EF4-FFF2-40B4-BE49-F238E27FC236}">
                <a16:creationId xmlns:a16="http://schemas.microsoft.com/office/drawing/2014/main" id="{1A3FF47C-E226-4AA4-9DE3-A41E2A392F10}"/>
              </a:ext>
            </a:extLst>
          </p:cNvPr>
          <p:cNvGrpSpPr/>
          <p:nvPr/>
        </p:nvGrpSpPr>
        <p:grpSpPr>
          <a:xfrm>
            <a:off x="11702345" y="4980875"/>
            <a:ext cx="214150" cy="214795"/>
            <a:chOff x="887521" y="1492140"/>
            <a:chExt cx="440999" cy="375696"/>
          </a:xfrm>
        </p:grpSpPr>
        <p:sp>
          <p:nvSpPr>
            <p:cNvPr id="140" name="Rektangel 139">
              <a:extLst>
                <a:ext uri="{FF2B5EF4-FFF2-40B4-BE49-F238E27FC236}">
                  <a16:creationId xmlns:a16="http://schemas.microsoft.com/office/drawing/2014/main" id="{F5CE563E-9E27-4353-9B76-B02BF1EB2DE6}"/>
                </a:ext>
              </a:extLst>
            </p:cNvPr>
            <p:cNvSpPr/>
            <p:nvPr/>
          </p:nvSpPr>
          <p:spPr>
            <a:xfrm>
              <a:off x="887521" y="1578107"/>
              <a:ext cx="290230" cy="289729"/>
            </a:xfrm>
            <a:prstGeom prst="rect">
              <a:avLst/>
            </a:prstGeom>
            <a:noFill/>
            <a:ln w="222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D6D6D6"/>
                </a:solidFill>
                <a:effectLst/>
                <a:uLnTx/>
                <a:uFillTx/>
                <a:latin typeface="GaramondURW"/>
                <a:ea typeface="+mn-ea"/>
                <a:cs typeface="+mn-cs"/>
              </a:endParaRPr>
            </a:p>
          </p:txBody>
        </p:sp>
        <p:pic>
          <p:nvPicPr>
            <p:cNvPr id="141" name="Grafik 140">
              <a:extLst>
                <a:ext uri="{FF2B5EF4-FFF2-40B4-BE49-F238E27FC236}">
                  <a16:creationId xmlns:a16="http://schemas.microsoft.com/office/drawing/2014/main" id="{A5924E75-369C-4B3A-95B5-611B2680BD84}"/>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950128" y="1492140"/>
              <a:ext cx="378392" cy="351138"/>
            </a:xfrm>
            <a:prstGeom prst="rect">
              <a:avLst/>
            </a:prstGeom>
          </p:spPr>
        </p:pic>
      </p:grpSp>
      <p:grpSp>
        <p:nvGrpSpPr>
          <p:cNvPr id="142" name="Gruppe 141">
            <a:extLst>
              <a:ext uri="{FF2B5EF4-FFF2-40B4-BE49-F238E27FC236}">
                <a16:creationId xmlns:a16="http://schemas.microsoft.com/office/drawing/2014/main" id="{6028640A-C804-4E1F-A668-2DB68BA0012E}"/>
              </a:ext>
            </a:extLst>
          </p:cNvPr>
          <p:cNvGrpSpPr/>
          <p:nvPr/>
        </p:nvGrpSpPr>
        <p:grpSpPr>
          <a:xfrm>
            <a:off x="11702345" y="4649736"/>
            <a:ext cx="214150" cy="214795"/>
            <a:chOff x="887521" y="1492140"/>
            <a:chExt cx="440999" cy="375696"/>
          </a:xfrm>
        </p:grpSpPr>
        <p:sp>
          <p:nvSpPr>
            <p:cNvPr id="143" name="Rektangel 142">
              <a:extLst>
                <a:ext uri="{FF2B5EF4-FFF2-40B4-BE49-F238E27FC236}">
                  <a16:creationId xmlns:a16="http://schemas.microsoft.com/office/drawing/2014/main" id="{9EE6E72E-BA90-479F-9D36-E855A3AB1D0C}"/>
                </a:ext>
              </a:extLst>
            </p:cNvPr>
            <p:cNvSpPr/>
            <p:nvPr/>
          </p:nvSpPr>
          <p:spPr>
            <a:xfrm>
              <a:off x="887521" y="1578107"/>
              <a:ext cx="290230" cy="289729"/>
            </a:xfrm>
            <a:prstGeom prst="rect">
              <a:avLst/>
            </a:prstGeom>
            <a:noFill/>
            <a:ln w="222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D6D6D6"/>
                </a:solidFill>
                <a:effectLst/>
                <a:uLnTx/>
                <a:uFillTx/>
                <a:latin typeface="GaramondURW"/>
                <a:ea typeface="+mn-ea"/>
                <a:cs typeface="+mn-cs"/>
              </a:endParaRPr>
            </a:p>
          </p:txBody>
        </p:sp>
        <p:pic>
          <p:nvPicPr>
            <p:cNvPr id="144" name="Grafik 143">
              <a:extLst>
                <a:ext uri="{FF2B5EF4-FFF2-40B4-BE49-F238E27FC236}">
                  <a16:creationId xmlns:a16="http://schemas.microsoft.com/office/drawing/2014/main" id="{5193BD47-C06B-44B5-BFEA-D3B94A325CC8}"/>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950128" y="1492140"/>
              <a:ext cx="378392" cy="351138"/>
            </a:xfrm>
            <a:prstGeom prst="rect">
              <a:avLst/>
            </a:prstGeom>
          </p:spPr>
        </p:pic>
      </p:grpSp>
      <p:sp>
        <p:nvSpPr>
          <p:cNvPr id="71" name="Titel 1">
            <a:extLst>
              <a:ext uri="{FF2B5EF4-FFF2-40B4-BE49-F238E27FC236}">
                <a16:creationId xmlns:a16="http://schemas.microsoft.com/office/drawing/2014/main" id="{1B502065-52B7-4B52-8DAD-B36BB51CAED9}"/>
              </a:ext>
            </a:extLst>
          </p:cNvPr>
          <p:cNvSpPr txBox="1">
            <a:spLocks/>
          </p:cNvSpPr>
          <p:nvPr/>
        </p:nvSpPr>
        <p:spPr bwMode="auto">
          <a:xfrm>
            <a:off x="695502" y="444715"/>
            <a:ext cx="7207717"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a-DK" sz="3200" b="1" i="0" u="none" strike="noStrike" kern="1200" cap="none" spc="0"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rPr>
              <a:t>Implementeringskoncept</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a-DK" sz="1600" b="0" i="0" u="none" strike="noStrike" kern="0" cap="none" spc="0"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rPr>
              <a:t>Hovedelementer i implementeringsrammen</a:t>
            </a:r>
            <a:endParaRPr kumimoji="0" lang="en-DK" sz="1600" b="0" i="0" u="none" strike="noStrike" kern="0" cap="none" spc="0"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8008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F44F0A-9960-49C1-86D4-76BA240FCE75}"/>
              </a:ext>
            </a:extLst>
          </p:cNvPr>
          <p:cNvSpPr>
            <a:spLocks noGrp="1"/>
          </p:cNvSpPr>
          <p:nvPr>
            <p:ph type="sldNum" sz="quarter" idx="12"/>
          </p:nvPr>
        </p:nvSpPr>
        <p:spPr>
          <a:xfrm>
            <a:off x="18139" y="6696410"/>
            <a:ext cx="0" cy="0"/>
          </a:xfrm>
        </p:spPr>
        <p:txBody>
          <a:bodyPr/>
          <a:lstStyle/>
          <a:p>
            <a:fld id="{80AE25ED-097C-4BDC-A7CE-FA97BD9CA3B5}" type="slidenum">
              <a:rPr lang="da-DK" smtClean="0"/>
              <a:pPr/>
              <a:t>16</a:t>
            </a:fld>
            <a:endParaRPr lang="da-DK"/>
          </a:p>
        </p:txBody>
      </p:sp>
      <p:sp>
        <p:nvSpPr>
          <p:cNvPr id="6" name="Arrow: Right 5">
            <a:extLst>
              <a:ext uri="{FF2B5EF4-FFF2-40B4-BE49-F238E27FC236}">
                <a16:creationId xmlns:a16="http://schemas.microsoft.com/office/drawing/2014/main" id="{2988C2B8-9B9E-41AA-8AFB-38BE80761135}"/>
              </a:ext>
            </a:extLst>
          </p:cNvPr>
          <p:cNvSpPr/>
          <p:nvPr/>
        </p:nvSpPr>
        <p:spPr>
          <a:xfrm>
            <a:off x="1127941" y="5227870"/>
            <a:ext cx="5398606" cy="400109"/>
          </a:xfrm>
          <a:prstGeom prst="rightArrow">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20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Pilotfase </a:t>
            </a:r>
            <a:endParaRPr kumimoji="0" lang="en-DK" sz="1200"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Arrow: Right 6">
            <a:extLst>
              <a:ext uri="{FF2B5EF4-FFF2-40B4-BE49-F238E27FC236}">
                <a16:creationId xmlns:a16="http://schemas.microsoft.com/office/drawing/2014/main" id="{6B7B3D6F-4A93-40F0-9499-09D3F6C3942C}"/>
              </a:ext>
            </a:extLst>
          </p:cNvPr>
          <p:cNvSpPr/>
          <p:nvPr/>
        </p:nvSpPr>
        <p:spPr>
          <a:xfrm>
            <a:off x="6526548" y="5227870"/>
            <a:ext cx="5180802" cy="400110"/>
          </a:xfrm>
          <a:prstGeom prst="rightArrow">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20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Implementeringsfase </a:t>
            </a:r>
            <a:endParaRPr kumimoji="0" lang="en-DK" sz="1200"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201A3309-1024-4925-BF49-41A0B80CA8E7}"/>
              </a:ext>
            </a:extLst>
          </p:cNvPr>
          <p:cNvSpPr txBox="1"/>
          <p:nvPr/>
        </p:nvSpPr>
        <p:spPr>
          <a:xfrm>
            <a:off x="6198074" y="5599853"/>
            <a:ext cx="581280" cy="400110"/>
          </a:xfrm>
          <a:prstGeom prst="rect">
            <a:avLst/>
          </a:prstGeom>
          <a:noFill/>
        </p:spPr>
        <p:txBody>
          <a:bodyPr wrap="square" rtlCol="0">
            <a:spAutoFit/>
          </a:bodyPr>
          <a:lstStyle/>
          <a:p>
            <a:pPr fontAlgn="auto">
              <a:lnSpc>
                <a:spcPct val="100000"/>
              </a:lnSpc>
              <a:spcBef>
                <a:spcPts val="0"/>
              </a:spcBef>
              <a:spcAft>
                <a:spcPts val="0"/>
              </a:spcAft>
            </a:pPr>
            <a:r>
              <a:rPr lang="da-DK" sz="1000" b="1">
                <a:solidFill>
                  <a:srgbClr val="000000"/>
                </a:solidFill>
                <a:latin typeface="Open Sans" panose="020B0606030504020204" pitchFamily="34" charset="0"/>
                <a:ea typeface="Open Sans" panose="020B0606030504020204" pitchFamily="34" charset="0"/>
                <a:cs typeface="Open Sans" panose="020B0606030504020204" pitchFamily="34" charset="0"/>
              </a:rPr>
              <a:t>Aug 2020</a:t>
            </a:r>
            <a:endParaRPr lang="en-DK" sz="10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F0ACA69A-ED4A-44EF-B028-685C616586BA}"/>
              </a:ext>
            </a:extLst>
          </p:cNvPr>
          <p:cNvSpPr txBox="1"/>
          <p:nvPr/>
        </p:nvSpPr>
        <p:spPr>
          <a:xfrm>
            <a:off x="1056920" y="5599853"/>
            <a:ext cx="571133" cy="400110"/>
          </a:xfrm>
          <a:prstGeom prst="rect">
            <a:avLst/>
          </a:prstGeom>
          <a:noFill/>
        </p:spPr>
        <p:txBody>
          <a:bodyPr wrap="square" rtlCol="0">
            <a:spAutoFit/>
          </a:bodyPr>
          <a:lstStyle/>
          <a:p>
            <a:pPr fontAlgn="auto">
              <a:lnSpc>
                <a:spcPct val="100000"/>
              </a:lnSpc>
              <a:spcBef>
                <a:spcPts val="0"/>
              </a:spcBef>
              <a:spcAft>
                <a:spcPts val="0"/>
              </a:spcAft>
            </a:pPr>
            <a:r>
              <a:rPr lang="da-DK" sz="1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Jan</a:t>
            </a:r>
          </a:p>
          <a:p>
            <a:pPr fontAlgn="auto">
              <a:lnSpc>
                <a:spcPct val="100000"/>
              </a:lnSpc>
              <a:spcBef>
                <a:spcPts val="0"/>
              </a:spcBef>
              <a:spcAft>
                <a:spcPts val="0"/>
              </a:spcAft>
            </a:pPr>
            <a:r>
              <a:rPr lang="da-DK" sz="1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2020</a:t>
            </a:r>
            <a:endParaRPr lang="en-DK" sz="10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7625A220-9FFF-4EB2-A3F5-141ED38D3710}"/>
              </a:ext>
            </a:extLst>
          </p:cNvPr>
          <p:cNvSpPr txBox="1"/>
          <p:nvPr/>
        </p:nvSpPr>
        <p:spPr>
          <a:xfrm>
            <a:off x="2519503" y="5599853"/>
            <a:ext cx="562490" cy="400110"/>
          </a:xfrm>
          <a:prstGeom prst="rect">
            <a:avLst/>
          </a:prstGeom>
          <a:noFill/>
        </p:spPr>
        <p:txBody>
          <a:bodyPr wrap="square" rtlCol="0">
            <a:spAutoFit/>
          </a:bodyPr>
          <a:lstStyle/>
          <a:p>
            <a:pPr fontAlgn="auto">
              <a:lnSpc>
                <a:spcPct val="100000"/>
              </a:lnSpc>
              <a:spcBef>
                <a:spcPts val="0"/>
              </a:spcBef>
              <a:spcAft>
                <a:spcPts val="0"/>
              </a:spcAft>
            </a:pPr>
            <a:r>
              <a:rPr lang="da-DK" sz="1000" b="1">
                <a:solidFill>
                  <a:srgbClr val="000000"/>
                </a:solidFill>
                <a:latin typeface="Open Sans" panose="020B0606030504020204" pitchFamily="34" charset="0"/>
                <a:ea typeface="Open Sans" panose="020B0606030504020204" pitchFamily="34" charset="0"/>
                <a:cs typeface="Open Sans" panose="020B0606030504020204" pitchFamily="34" charset="0"/>
              </a:rPr>
              <a:t>Mar</a:t>
            </a:r>
          </a:p>
          <a:p>
            <a:pPr fontAlgn="auto">
              <a:lnSpc>
                <a:spcPct val="100000"/>
              </a:lnSpc>
              <a:spcBef>
                <a:spcPts val="0"/>
              </a:spcBef>
              <a:spcAft>
                <a:spcPts val="0"/>
              </a:spcAft>
            </a:pPr>
            <a:r>
              <a:rPr lang="da-DK" sz="1000" b="1">
                <a:solidFill>
                  <a:srgbClr val="000000"/>
                </a:solidFill>
                <a:latin typeface="Open Sans" panose="020B0606030504020204" pitchFamily="34" charset="0"/>
                <a:ea typeface="Open Sans" panose="020B0606030504020204" pitchFamily="34" charset="0"/>
                <a:cs typeface="Open Sans" panose="020B0606030504020204" pitchFamily="34" charset="0"/>
              </a:rPr>
              <a:t>2020</a:t>
            </a:r>
            <a:endParaRPr lang="en-DK" sz="10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A2B8CF6-4918-4EF8-8404-ABC3116414FC}"/>
              </a:ext>
            </a:extLst>
          </p:cNvPr>
          <p:cNvSpPr txBox="1"/>
          <p:nvPr/>
        </p:nvSpPr>
        <p:spPr>
          <a:xfrm>
            <a:off x="3973443" y="5599853"/>
            <a:ext cx="562490" cy="400110"/>
          </a:xfrm>
          <a:prstGeom prst="rect">
            <a:avLst/>
          </a:prstGeom>
          <a:noFill/>
        </p:spPr>
        <p:txBody>
          <a:bodyPr wrap="square" rtlCol="0">
            <a:spAutoFit/>
          </a:bodyPr>
          <a:lstStyle/>
          <a:p>
            <a:pPr fontAlgn="auto">
              <a:lnSpc>
                <a:spcPct val="100000"/>
              </a:lnSpc>
              <a:spcBef>
                <a:spcPts val="0"/>
              </a:spcBef>
              <a:spcAft>
                <a:spcPts val="0"/>
              </a:spcAft>
            </a:pPr>
            <a:r>
              <a:rPr lang="da-DK" sz="1000" b="1">
                <a:solidFill>
                  <a:srgbClr val="000000"/>
                </a:solidFill>
                <a:latin typeface="Open Sans" panose="020B0606030504020204" pitchFamily="34" charset="0"/>
                <a:ea typeface="Open Sans" panose="020B0606030504020204" pitchFamily="34" charset="0"/>
                <a:cs typeface="Open Sans" panose="020B0606030504020204" pitchFamily="34" charset="0"/>
              </a:rPr>
              <a:t>Maj  </a:t>
            </a:r>
          </a:p>
          <a:p>
            <a:pPr fontAlgn="auto">
              <a:lnSpc>
                <a:spcPct val="100000"/>
              </a:lnSpc>
              <a:spcBef>
                <a:spcPts val="0"/>
              </a:spcBef>
              <a:spcAft>
                <a:spcPts val="0"/>
              </a:spcAft>
            </a:pPr>
            <a:r>
              <a:rPr lang="da-DK" sz="1000" b="1">
                <a:solidFill>
                  <a:srgbClr val="000000"/>
                </a:solidFill>
                <a:latin typeface="Open Sans" panose="020B0606030504020204" pitchFamily="34" charset="0"/>
                <a:ea typeface="Open Sans" panose="020B0606030504020204" pitchFamily="34" charset="0"/>
                <a:cs typeface="Open Sans" panose="020B0606030504020204" pitchFamily="34" charset="0"/>
              </a:rPr>
              <a:t>2020</a:t>
            </a:r>
            <a:endParaRPr lang="en-DK" sz="10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Arrow: Pentagon 11">
            <a:extLst>
              <a:ext uri="{FF2B5EF4-FFF2-40B4-BE49-F238E27FC236}">
                <a16:creationId xmlns:a16="http://schemas.microsoft.com/office/drawing/2014/main" id="{19E7CF56-44DF-4ECC-B1EB-D2DEC6EB53BC}"/>
              </a:ext>
            </a:extLst>
          </p:cNvPr>
          <p:cNvSpPr/>
          <p:nvPr/>
        </p:nvSpPr>
        <p:spPr>
          <a:xfrm>
            <a:off x="6541835" y="3954732"/>
            <a:ext cx="5151476" cy="514905"/>
          </a:xfrm>
          <a:prstGeom prst="homePlate">
            <a:avLst>
              <a:gd name="adj" fmla="val 29690"/>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100" b="1"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Myndighedsforløb  </a:t>
            </a:r>
            <a:endParaRPr kumimoji="0" lang="en-DK" sz="1100" b="1"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C53D9507-EF25-4091-BD24-94312E179745}"/>
              </a:ext>
            </a:extLst>
          </p:cNvPr>
          <p:cNvSpPr txBox="1"/>
          <p:nvPr/>
        </p:nvSpPr>
        <p:spPr>
          <a:xfrm>
            <a:off x="11206579" y="5622678"/>
            <a:ext cx="985421" cy="400110"/>
          </a:xfrm>
          <a:prstGeom prst="rect">
            <a:avLst/>
          </a:prstGeom>
          <a:noFill/>
        </p:spPr>
        <p:txBody>
          <a:bodyPr wrap="square" rtlCol="0">
            <a:spAutoFit/>
          </a:bodyPr>
          <a:lstStyle/>
          <a:p>
            <a:pPr fontAlgn="auto">
              <a:lnSpc>
                <a:spcPct val="100000"/>
              </a:lnSpc>
              <a:spcBef>
                <a:spcPts val="0"/>
              </a:spcBef>
              <a:spcAft>
                <a:spcPts val="0"/>
              </a:spcAft>
            </a:pPr>
            <a:r>
              <a:rPr lang="da-DK" sz="1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August</a:t>
            </a:r>
            <a:br>
              <a:rPr lang="da-DK" sz="1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da-DK" sz="1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2021</a:t>
            </a:r>
            <a:endParaRPr lang="en-DK" sz="10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1303D140-3D41-4D33-853C-05D494736CC2}"/>
              </a:ext>
            </a:extLst>
          </p:cNvPr>
          <p:cNvSpPr txBox="1"/>
          <p:nvPr/>
        </p:nvSpPr>
        <p:spPr>
          <a:xfrm>
            <a:off x="1776992" y="5599853"/>
            <a:ext cx="593572" cy="400110"/>
          </a:xfrm>
          <a:prstGeom prst="rect">
            <a:avLst/>
          </a:prstGeom>
          <a:noFill/>
        </p:spPr>
        <p:txBody>
          <a:bodyPr wrap="square" rtlCol="0">
            <a:spAutoFit/>
          </a:bodyPr>
          <a:lstStyle/>
          <a:p>
            <a:pPr fontAlgn="auto">
              <a:lnSpc>
                <a:spcPct val="100000"/>
              </a:lnSpc>
              <a:spcBef>
                <a:spcPts val="0"/>
              </a:spcBef>
              <a:spcAft>
                <a:spcPts val="0"/>
              </a:spcAft>
            </a:pPr>
            <a:r>
              <a:rPr lang="da-DK" sz="1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Feb</a:t>
            </a:r>
            <a:r>
              <a:rPr lang="da-DK" sz="1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a:p>
            <a:pPr fontAlgn="auto">
              <a:lnSpc>
                <a:spcPct val="100000"/>
              </a:lnSpc>
              <a:spcBef>
                <a:spcPts val="0"/>
              </a:spcBef>
              <a:spcAft>
                <a:spcPts val="0"/>
              </a:spcAft>
            </a:pPr>
            <a:r>
              <a:rPr lang="da-DK" sz="1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2020</a:t>
            </a:r>
            <a:endParaRPr lang="en-DK" sz="10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E0B83827-F890-439D-A2F8-8076A484F835}"/>
              </a:ext>
            </a:extLst>
          </p:cNvPr>
          <p:cNvSpPr txBox="1"/>
          <p:nvPr/>
        </p:nvSpPr>
        <p:spPr>
          <a:xfrm>
            <a:off x="3230932" y="5599853"/>
            <a:ext cx="593572" cy="400110"/>
          </a:xfrm>
          <a:prstGeom prst="rect">
            <a:avLst/>
          </a:prstGeom>
          <a:noFill/>
        </p:spPr>
        <p:txBody>
          <a:bodyPr wrap="square" rtlCol="0">
            <a:spAutoFit/>
          </a:bodyPr>
          <a:lstStyle/>
          <a:p>
            <a:pPr fontAlgn="auto">
              <a:lnSpc>
                <a:spcPct val="100000"/>
              </a:lnSpc>
              <a:spcBef>
                <a:spcPts val="0"/>
              </a:spcBef>
              <a:spcAft>
                <a:spcPts val="0"/>
              </a:spcAft>
            </a:pPr>
            <a:r>
              <a:rPr lang="da-DK" sz="1000" b="1">
                <a:solidFill>
                  <a:srgbClr val="000000"/>
                </a:solidFill>
                <a:latin typeface="Open Sans" panose="020B0606030504020204" pitchFamily="34" charset="0"/>
                <a:ea typeface="Open Sans" panose="020B0606030504020204" pitchFamily="34" charset="0"/>
                <a:cs typeface="Open Sans" panose="020B0606030504020204" pitchFamily="34" charset="0"/>
              </a:rPr>
              <a:t>Apr </a:t>
            </a:r>
          </a:p>
          <a:p>
            <a:pPr fontAlgn="auto">
              <a:lnSpc>
                <a:spcPct val="100000"/>
              </a:lnSpc>
              <a:spcBef>
                <a:spcPts val="0"/>
              </a:spcBef>
              <a:spcAft>
                <a:spcPts val="0"/>
              </a:spcAft>
            </a:pPr>
            <a:r>
              <a:rPr lang="da-DK" sz="1000" b="1">
                <a:solidFill>
                  <a:srgbClr val="000000"/>
                </a:solidFill>
                <a:latin typeface="Open Sans" panose="020B0606030504020204" pitchFamily="34" charset="0"/>
                <a:ea typeface="Open Sans" panose="020B0606030504020204" pitchFamily="34" charset="0"/>
                <a:cs typeface="Open Sans" panose="020B0606030504020204" pitchFamily="34" charset="0"/>
              </a:rPr>
              <a:t>2020</a:t>
            </a:r>
          </a:p>
        </p:txBody>
      </p:sp>
      <p:sp>
        <p:nvSpPr>
          <p:cNvPr id="22" name="TextBox 21">
            <a:extLst>
              <a:ext uri="{FF2B5EF4-FFF2-40B4-BE49-F238E27FC236}">
                <a16:creationId xmlns:a16="http://schemas.microsoft.com/office/drawing/2014/main" id="{213E6956-A931-4A44-9EAB-4697819C1152}"/>
              </a:ext>
            </a:extLst>
          </p:cNvPr>
          <p:cNvSpPr txBox="1"/>
          <p:nvPr/>
        </p:nvSpPr>
        <p:spPr>
          <a:xfrm>
            <a:off x="4684872" y="5599853"/>
            <a:ext cx="593572" cy="400110"/>
          </a:xfrm>
          <a:prstGeom prst="rect">
            <a:avLst/>
          </a:prstGeom>
          <a:noFill/>
        </p:spPr>
        <p:txBody>
          <a:bodyPr wrap="square" rtlCol="0">
            <a:spAutoFit/>
          </a:bodyPr>
          <a:lstStyle/>
          <a:p>
            <a:pPr fontAlgn="auto">
              <a:lnSpc>
                <a:spcPct val="100000"/>
              </a:lnSpc>
              <a:spcBef>
                <a:spcPts val="0"/>
              </a:spcBef>
              <a:spcAft>
                <a:spcPts val="0"/>
              </a:spcAft>
            </a:pPr>
            <a:r>
              <a:rPr lang="da-DK" sz="1000" b="1">
                <a:solidFill>
                  <a:srgbClr val="000000"/>
                </a:solidFill>
                <a:latin typeface="Open Sans" panose="020B0606030504020204" pitchFamily="34" charset="0"/>
                <a:ea typeface="Open Sans" panose="020B0606030504020204" pitchFamily="34" charset="0"/>
                <a:cs typeface="Open Sans" panose="020B0606030504020204" pitchFamily="34" charset="0"/>
              </a:rPr>
              <a:t>Jun  </a:t>
            </a:r>
          </a:p>
          <a:p>
            <a:pPr fontAlgn="auto">
              <a:lnSpc>
                <a:spcPct val="100000"/>
              </a:lnSpc>
              <a:spcBef>
                <a:spcPts val="0"/>
              </a:spcBef>
              <a:spcAft>
                <a:spcPts val="0"/>
              </a:spcAft>
            </a:pPr>
            <a:r>
              <a:rPr lang="da-DK" sz="1000" b="1">
                <a:solidFill>
                  <a:srgbClr val="000000"/>
                </a:solidFill>
                <a:latin typeface="Open Sans" panose="020B0606030504020204" pitchFamily="34" charset="0"/>
                <a:ea typeface="Open Sans" panose="020B0606030504020204" pitchFamily="34" charset="0"/>
                <a:cs typeface="Open Sans" panose="020B0606030504020204" pitchFamily="34" charset="0"/>
              </a:rPr>
              <a:t>2020</a:t>
            </a:r>
            <a:endParaRPr lang="en-DK" sz="10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DCAFF6A2-0B36-49FE-B78C-38B96A0C21D9}"/>
              </a:ext>
            </a:extLst>
          </p:cNvPr>
          <p:cNvSpPr txBox="1"/>
          <p:nvPr/>
        </p:nvSpPr>
        <p:spPr>
          <a:xfrm>
            <a:off x="5427383" y="5599853"/>
            <a:ext cx="621750" cy="400110"/>
          </a:xfrm>
          <a:prstGeom prst="rect">
            <a:avLst/>
          </a:prstGeom>
          <a:noFill/>
        </p:spPr>
        <p:txBody>
          <a:bodyPr wrap="square" rtlCol="0">
            <a:spAutoFit/>
          </a:bodyPr>
          <a:lstStyle/>
          <a:p>
            <a:pPr fontAlgn="auto">
              <a:lnSpc>
                <a:spcPct val="100000"/>
              </a:lnSpc>
              <a:spcBef>
                <a:spcPts val="0"/>
              </a:spcBef>
              <a:spcAft>
                <a:spcPts val="0"/>
              </a:spcAft>
            </a:pPr>
            <a:r>
              <a:rPr lang="da-DK" sz="1000" b="1">
                <a:solidFill>
                  <a:srgbClr val="000000"/>
                </a:solidFill>
                <a:latin typeface="Open Sans" panose="020B0606030504020204" pitchFamily="34" charset="0"/>
                <a:ea typeface="Open Sans" panose="020B0606030504020204" pitchFamily="34" charset="0"/>
                <a:cs typeface="Open Sans" panose="020B0606030504020204" pitchFamily="34" charset="0"/>
              </a:rPr>
              <a:t>Jul  </a:t>
            </a:r>
          </a:p>
          <a:p>
            <a:pPr fontAlgn="auto">
              <a:lnSpc>
                <a:spcPct val="100000"/>
              </a:lnSpc>
              <a:spcBef>
                <a:spcPts val="0"/>
              </a:spcBef>
              <a:spcAft>
                <a:spcPts val="0"/>
              </a:spcAft>
            </a:pPr>
            <a:r>
              <a:rPr lang="da-DK" sz="1000" b="1">
                <a:solidFill>
                  <a:srgbClr val="000000"/>
                </a:solidFill>
                <a:latin typeface="Open Sans" panose="020B0606030504020204" pitchFamily="34" charset="0"/>
                <a:ea typeface="Open Sans" panose="020B0606030504020204" pitchFamily="34" charset="0"/>
                <a:cs typeface="Open Sans" panose="020B0606030504020204" pitchFamily="34" charset="0"/>
              </a:rPr>
              <a:t>2020</a:t>
            </a:r>
            <a:endParaRPr lang="en-DK" sz="10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Arrow: Pentagon 33">
            <a:extLst>
              <a:ext uri="{FF2B5EF4-FFF2-40B4-BE49-F238E27FC236}">
                <a16:creationId xmlns:a16="http://schemas.microsoft.com/office/drawing/2014/main" id="{8E46279C-A69B-4CA1-8C0D-1E08CC03E991}"/>
              </a:ext>
            </a:extLst>
          </p:cNvPr>
          <p:cNvSpPr/>
          <p:nvPr/>
        </p:nvSpPr>
        <p:spPr>
          <a:xfrm>
            <a:off x="4535933" y="3265096"/>
            <a:ext cx="7146668" cy="519494"/>
          </a:xfrm>
          <a:prstGeom prst="homePlate">
            <a:avLst>
              <a:gd name="adj" fmla="val 34203"/>
            </a:avLst>
          </a:prstGeom>
          <a:solidFill>
            <a:schemeClr val="tx2">
              <a:alpha val="65000"/>
            </a:schemeClr>
          </a:solidFill>
          <a:ln w="12700" cap="flat" cmpd="sng" algn="ctr">
            <a:noFill/>
            <a:prstDash val="solid"/>
            <a:miter lim="800000"/>
          </a:ln>
          <a:effectLst/>
        </p:spPr>
        <p:txBody>
          <a:bodyPr rtlCol="0" anchor="ctr"/>
          <a:lstStyle/>
          <a:p>
            <a:pPr algn="ctr" fontAlgn="auto">
              <a:lnSpc>
                <a:spcPct val="100000"/>
              </a:lnSpc>
              <a:spcBef>
                <a:spcPts val="0"/>
              </a:spcBef>
              <a:spcAft>
                <a:spcPts val="0"/>
              </a:spcAft>
            </a:pPr>
            <a:r>
              <a:rPr lang="da-DK" sz="1100" b="1"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Frontløberforløb</a:t>
            </a:r>
            <a:r>
              <a:rPr lang="da-DK" sz="900" b="1"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5" name="Arrow: Pentagon 34">
            <a:extLst>
              <a:ext uri="{FF2B5EF4-FFF2-40B4-BE49-F238E27FC236}">
                <a16:creationId xmlns:a16="http://schemas.microsoft.com/office/drawing/2014/main" id="{9816DB87-E34D-4A8D-8DE5-3CF806727502}"/>
              </a:ext>
            </a:extLst>
          </p:cNvPr>
          <p:cNvSpPr/>
          <p:nvPr/>
        </p:nvSpPr>
        <p:spPr>
          <a:xfrm>
            <a:off x="1127941" y="4612520"/>
            <a:ext cx="5291147" cy="519494"/>
          </a:xfrm>
          <a:prstGeom prst="homePlate">
            <a:avLst>
              <a:gd name="adj" fmla="val 37727"/>
            </a:avLst>
          </a:prstGeom>
          <a:solidFill>
            <a:schemeClr val="bg1">
              <a:lumMod val="6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100" b="1"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Leverandørforløb </a:t>
            </a:r>
            <a:r>
              <a:rPr kumimoji="0" lang="da-DK" sz="90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(understøttelse af myndighedsimplementering) </a:t>
            </a:r>
          </a:p>
        </p:txBody>
      </p:sp>
      <p:sp>
        <p:nvSpPr>
          <p:cNvPr id="41" name="TextBox 40">
            <a:extLst>
              <a:ext uri="{FF2B5EF4-FFF2-40B4-BE49-F238E27FC236}">
                <a16:creationId xmlns:a16="http://schemas.microsoft.com/office/drawing/2014/main" id="{700CB8E8-38B2-454B-9313-FC4ACA2022B5}"/>
              </a:ext>
            </a:extLst>
          </p:cNvPr>
          <p:cNvSpPr txBox="1"/>
          <p:nvPr/>
        </p:nvSpPr>
        <p:spPr>
          <a:xfrm>
            <a:off x="179073" y="2744438"/>
            <a:ext cx="818682" cy="276999"/>
          </a:xfrm>
          <a:prstGeom prst="rect">
            <a:avLst/>
          </a:prstGeom>
          <a:noFill/>
        </p:spPr>
        <p:txBody>
          <a:bodyPr wrap="square" lIns="0" tIns="0" rIns="0" bIns="0" rtlCol="0">
            <a:spAutoFit/>
          </a:bodyPr>
          <a:lstStyle/>
          <a:p>
            <a:pPr algn="r">
              <a:lnSpc>
                <a:spcPct val="100000"/>
              </a:lnSpc>
              <a:spcBef>
                <a:spcPts val="1100"/>
              </a:spcBef>
            </a:pPr>
            <a:r>
              <a:rPr lang="da-DK" sz="900" b="1" dirty="0">
                <a:latin typeface="+mn-lt"/>
                <a:ea typeface="Open Sans" panose="020B0606030504020204" pitchFamily="34" charset="0"/>
                <a:cs typeface="Open Sans" panose="020B0606030504020204" pitchFamily="34" charset="0"/>
              </a:rPr>
              <a:t>Pilot-myndigheder </a:t>
            </a:r>
            <a:endParaRPr lang="en-DK" sz="900" b="1" dirty="0">
              <a:latin typeface="+mn-lt"/>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1EBCB999-1A6A-4155-9337-6A26816EE5DD}"/>
              </a:ext>
            </a:extLst>
          </p:cNvPr>
          <p:cNvSpPr txBox="1"/>
          <p:nvPr/>
        </p:nvSpPr>
        <p:spPr>
          <a:xfrm>
            <a:off x="179073" y="3343883"/>
            <a:ext cx="818682" cy="415498"/>
          </a:xfrm>
          <a:prstGeom prst="rect">
            <a:avLst/>
          </a:prstGeom>
          <a:noFill/>
        </p:spPr>
        <p:txBody>
          <a:bodyPr wrap="square" lIns="0" tIns="0" rIns="0" bIns="0" rtlCol="0">
            <a:spAutoFit/>
          </a:bodyPr>
          <a:lstStyle/>
          <a:p>
            <a:pPr algn="r">
              <a:lnSpc>
                <a:spcPct val="100000"/>
              </a:lnSpc>
              <a:spcBef>
                <a:spcPts val="1100"/>
              </a:spcBef>
            </a:pPr>
            <a:r>
              <a:rPr lang="da-DK" sz="900" b="1" dirty="0">
                <a:latin typeface="+mn-lt"/>
                <a:ea typeface="Open Sans" panose="020B0606030504020204" pitchFamily="34" charset="0"/>
                <a:cs typeface="Open Sans" panose="020B0606030504020204" pitchFamily="34" charset="0"/>
              </a:rPr>
              <a:t>Store </a:t>
            </a:r>
            <a:br>
              <a:rPr lang="da-DK" sz="900" b="1" dirty="0">
                <a:latin typeface="+mn-lt"/>
                <a:ea typeface="Open Sans" panose="020B0606030504020204" pitchFamily="34" charset="0"/>
                <a:cs typeface="Open Sans" panose="020B0606030504020204" pitchFamily="34" charset="0"/>
              </a:rPr>
            </a:br>
            <a:r>
              <a:rPr lang="da-DK" sz="900" b="1" dirty="0">
                <a:latin typeface="+mn-lt"/>
                <a:ea typeface="Open Sans" panose="020B0606030504020204" pitchFamily="34" charset="0"/>
                <a:cs typeface="Open Sans" panose="020B0606030504020204" pitchFamily="34" charset="0"/>
              </a:rPr>
              <a:t>afsender- myndigheder </a:t>
            </a:r>
            <a:endParaRPr lang="en-DK" sz="900" b="1" dirty="0">
              <a:latin typeface="+mn-lt"/>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489BC52D-88DB-44B7-B511-FC7DF2FAEC11}"/>
              </a:ext>
            </a:extLst>
          </p:cNvPr>
          <p:cNvSpPr txBox="1"/>
          <p:nvPr/>
        </p:nvSpPr>
        <p:spPr>
          <a:xfrm>
            <a:off x="190596" y="4152125"/>
            <a:ext cx="866324" cy="276999"/>
          </a:xfrm>
          <a:prstGeom prst="rect">
            <a:avLst/>
          </a:prstGeom>
          <a:noFill/>
        </p:spPr>
        <p:txBody>
          <a:bodyPr wrap="square" lIns="0" tIns="0" rIns="0" bIns="0" rtlCol="0">
            <a:spAutoFit/>
          </a:bodyPr>
          <a:lstStyle/>
          <a:p>
            <a:pPr algn="r">
              <a:lnSpc>
                <a:spcPct val="100000"/>
              </a:lnSpc>
              <a:spcBef>
                <a:spcPts val="1100"/>
              </a:spcBef>
            </a:pPr>
            <a:r>
              <a:rPr lang="da-DK" sz="900" b="1" dirty="0">
                <a:latin typeface="+mn-lt"/>
                <a:ea typeface="Open Sans" panose="020B0606030504020204" pitchFamily="34" charset="0"/>
                <a:cs typeface="Open Sans" panose="020B0606030504020204" pitchFamily="34" charset="0"/>
              </a:rPr>
              <a:t>Hovedgruppen af myndigheder</a:t>
            </a:r>
            <a:endParaRPr lang="en-DK" sz="900" b="1" dirty="0">
              <a:latin typeface="+mn-lt"/>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967B0D3B-1EC3-47B2-A9E5-50A5A41C6D24}"/>
              </a:ext>
            </a:extLst>
          </p:cNvPr>
          <p:cNvSpPr txBox="1"/>
          <p:nvPr/>
        </p:nvSpPr>
        <p:spPr>
          <a:xfrm>
            <a:off x="179073" y="4849499"/>
            <a:ext cx="818682" cy="138499"/>
          </a:xfrm>
          <a:prstGeom prst="rect">
            <a:avLst/>
          </a:prstGeom>
          <a:noFill/>
        </p:spPr>
        <p:txBody>
          <a:bodyPr wrap="square" lIns="0" tIns="0" rIns="0" bIns="0" rtlCol="0">
            <a:spAutoFit/>
          </a:bodyPr>
          <a:lstStyle/>
          <a:p>
            <a:pPr algn="r">
              <a:lnSpc>
                <a:spcPct val="100000"/>
              </a:lnSpc>
              <a:spcBef>
                <a:spcPts val="1100"/>
              </a:spcBef>
            </a:pPr>
            <a:r>
              <a:rPr lang="da-DK" sz="900" b="1">
                <a:latin typeface="+mn-lt"/>
                <a:ea typeface="Open Sans" panose="020B0606030504020204" pitchFamily="34" charset="0"/>
                <a:cs typeface="Open Sans" panose="020B0606030504020204" pitchFamily="34" charset="0"/>
              </a:rPr>
              <a:t>Leverandører  </a:t>
            </a:r>
            <a:endParaRPr lang="en-DK" sz="900" b="1">
              <a:latin typeface="+mn-lt"/>
              <a:ea typeface="Open Sans" panose="020B0606030504020204" pitchFamily="34" charset="0"/>
              <a:cs typeface="Open Sans" panose="020B0606030504020204" pitchFamily="34" charset="0"/>
            </a:endParaRPr>
          </a:p>
        </p:txBody>
      </p:sp>
      <p:sp>
        <p:nvSpPr>
          <p:cNvPr id="47" name="Arrow: Pentagon 46">
            <a:extLst>
              <a:ext uri="{FF2B5EF4-FFF2-40B4-BE49-F238E27FC236}">
                <a16:creationId xmlns:a16="http://schemas.microsoft.com/office/drawing/2014/main" id="{3D4F91FD-519D-44E8-97E0-39F6A2AF93E6}"/>
              </a:ext>
            </a:extLst>
          </p:cNvPr>
          <p:cNvSpPr/>
          <p:nvPr/>
        </p:nvSpPr>
        <p:spPr>
          <a:xfrm>
            <a:off x="6529297" y="4620582"/>
            <a:ext cx="5153304" cy="519494"/>
          </a:xfrm>
          <a:prstGeom prst="homePlate">
            <a:avLst>
              <a:gd name="adj" fmla="val 36460"/>
            </a:avLst>
          </a:prstGeom>
          <a:solidFill>
            <a:schemeClr val="bg1">
              <a:lumMod val="6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1100" b="1"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Fortsat l</a:t>
            </a:r>
            <a:r>
              <a:rPr kumimoji="0" lang="da-DK" sz="1100" b="1" u="none" strike="noStrike" kern="0" cap="none" spc="0" normalizeH="0" baseline="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everandørdialog</a:t>
            </a:r>
            <a:r>
              <a:rPr kumimoji="0" lang="da-DK" sz="1100" b="1"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da-DK" sz="90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(understøttelse af myndighedsimplementering) </a:t>
            </a:r>
          </a:p>
        </p:txBody>
      </p:sp>
      <p:sp>
        <p:nvSpPr>
          <p:cNvPr id="54" name="Arrow: Pentagon 53">
            <a:extLst>
              <a:ext uri="{FF2B5EF4-FFF2-40B4-BE49-F238E27FC236}">
                <a16:creationId xmlns:a16="http://schemas.microsoft.com/office/drawing/2014/main" id="{978CEEE3-7BDF-4DF8-A327-695A938768D8}"/>
              </a:ext>
            </a:extLst>
          </p:cNvPr>
          <p:cNvSpPr/>
          <p:nvPr/>
        </p:nvSpPr>
        <p:spPr>
          <a:xfrm>
            <a:off x="1127940" y="2580049"/>
            <a:ext cx="10554661" cy="514905"/>
          </a:xfrm>
          <a:prstGeom prst="homePlate">
            <a:avLst>
              <a:gd name="adj" fmla="val 38616"/>
            </a:avLst>
          </a:prstGeom>
          <a:solidFill>
            <a:schemeClr val="tx2">
              <a:alpha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100" b="1"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Pilotforløb</a:t>
            </a:r>
            <a:endParaRPr kumimoji="0" lang="da-DK" sz="900" b="1"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Arrow: Pentagon 11">
            <a:extLst>
              <a:ext uri="{FF2B5EF4-FFF2-40B4-BE49-F238E27FC236}">
                <a16:creationId xmlns:a16="http://schemas.microsoft.com/office/drawing/2014/main" id="{662624FD-106A-6B46-A53C-2939D53CCE1D}"/>
              </a:ext>
            </a:extLst>
          </p:cNvPr>
          <p:cNvSpPr/>
          <p:nvPr/>
        </p:nvSpPr>
        <p:spPr>
          <a:xfrm>
            <a:off x="1129776" y="3969600"/>
            <a:ext cx="5289312" cy="514905"/>
          </a:xfrm>
          <a:prstGeom prst="homePlate">
            <a:avLst>
              <a:gd name="adj" fmla="val 29690"/>
            </a:avLst>
          </a:prstGeom>
          <a:solidFill>
            <a:schemeClr val="tx2"/>
          </a:solidFill>
          <a:ln w="12700" cap="flat" cmpd="sng" algn="ctr">
            <a:noFill/>
            <a:prstDash val="solid"/>
            <a:miter lim="800000"/>
          </a:ln>
          <a:effectLst/>
        </p:spPr>
        <p:txBody>
          <a:bodyPr rtlCol="0" anchor="ctr"/>
          <a:lstStyle/>
          <a:p>
            <a:pPr algn="ctr" fontAlgn="auto">
              <a:lnSpc>
                <a:spcPct val="100000"/>
              </a:lnSpc>
              <a:spcBef>
                <a:spcPts val="0"/>
              </a:spcBef>
              <a:spcAft>
                <a:spcPts val="0"/>
              </a:spcAft>
              <a:defRPr/>
            </a:pPr>
            <a:r>
              <a:rPr lang="da-DK" sz="1100" b="1"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Forberedelse og vidensopbygning </a:t>
            </a:r>
            <a:r>
              <a:rPr kumimoji="0" lang="da-DK" sz="1100" b="1"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DK" sz="1100" b="1"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Pladsholder til indhold 6"/>
          <p:cNvSpPr>
            <a:spLocks noGrp="1"/>
          </p:cNvSpPr>
          <p:nvPr>
            <p:ph sz="half" idx="4294967295"/>
          </p:nvPr>
        </p:nvSpPr>
        <p:spPr>
          <a:xfrm>
            <a:off x="702666" y="1301158"/>
            <a:ext cx="10793831" cy="1098358"/>
          </a:xfrm>
          <a:prstGeom prst="rect">
            <a:avLst/>
          </a:prstGeom>
        </p:spPr>
        <p:txBody>
          <a:bodyPr/>
          <a:lstStyle/>
          <a:p>
            <a:pPr mar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For at sikre den bedst mulige overgang til den nye Digital Post-løsning kører Digitaliseringsstyrelsen tre forløb:</a:t>
            </a:r>
          </a:p>
          <a:p>
            <a:pPr mar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1) et pilotforløb, 2) et frontløberforløb for de myndigheder, der sender mest digital post i dag og 3) et generelt forløb for hovedgruppen af myndigheder. </a:t>
            </a:r>
          </a:p>
          <a:p>
            <a:pPr mar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Foruden myndighederne sørger Digitaliseringsstyrelsen for at informere leverandørerne om den nye løsning. Det er dog myndighedernes eget ansvar, at sikre koordinering med deres egne leverandører om de konkrete opgaver hos den enkelte myndighed. </a:t>
            </a:r>
          </a:p>
        </p:txBody>
      </p:sp>
      <p:sp>
        <p:nvSpPr>
          <p:cNvPr id="31" name="Titel 1">
            <a:extLst>
              <a:ext uri="{FF2B5EF4-FFF2-40B4-BE49-F238E27FC236}">
                <a16:creationId xmlns:a16="http://schemas.microsoft.com/office/drawing/2014/main" id="{1B502065-52B7-4B52-8DAD-B36BB51CAED9}"/>
              </a:ext>
            </a:extLst>
          </p:cNvPr>
          <p:cNvSpPr txBox="1">
            <a:spLocks/>
          </p:cNvSpPr>
          <p:nvPr/>
        </p:nvSpPr>
        <p:spPr bwMode="auto">
          <a:xfrm>
            <a:off x="695502" y="444715"/>
            <a:ext cx="9596814"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a-DK" sz="3200" b="1" i="0" u="none" strike="noStrike" kern="1200" cap="none" spc="0"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rPr>
              <a:t>Overordnet</a:t>
            </a:r>
            <a:r>
              <a:rPr kumimoji="0" lang="da-DK" sz="3200" b="1" i="0" u="none" strike="noStrike" kern="1200" cap="none" spc="0" normalizeH="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rPr>
              <a:t> implementeringsplan</a:t>
            </a:r>
            <a:endParaRPr kumimoji="0" lang="da-DK" sz="3200" b="1" i="0" u="none" strike="noStrike" kern="1200" cap="none" spc="0"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defRPr/>
            </a:pPr>
            <a:r>
              <a:rPr lang="da-DK" sz="1600" kern="0" dirty="0">
                <a:solidFill>
                  <a:srgbClr val="940027"/>
                </a:solidFill>
                <a:latin typeface="Open Sans" panose="020B0606030504020204" pitchFamily="34" charset="0"/>
                <a:ea typeface="Open Sans" panose="020B0606030504020204" pitchFamily="34" charset="0"/>
                <a:cs typeface="Open Sans" panose="020B0606030504020204" pitchFamily="34" charset="0"/>
              </a:rPr>
              <a:t>+500 myndigheder og tre forløb</a:t>
            </a:r>
            <a:endParaRPr kumimoji="0" lang="en-DK" sz="1600" b="0" i="0" u="none" strike="noStrike" kern="0" cap="none" spc="0"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18206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cxnSp>
        <p:nvCxnSpPr>
          <p:cNvPr id="28" name="Straight Connector 41">
            <a:extLst>
              <a:ext uri="{FF2B5EF4-FFF2-40B4-BE49-F238E27FC236}">
                <a16:creationId xmlns:a16="http://schemas.microsoft.com/office/drawing/2014/main" id="{9AFC27A2-B587-44DC-A041-9E6DD59D8B56}"/>
              </a:ext>
            </a:extLst>
          </p:cNvPr>
          <p:cNvCxnSpPr/>
          <p:nvPr/>
        </p:nvCxnSpPr>
        <p:spPr bwMode="auto">
          <a:xfrm>
            <a:off x="9231230" y="1959437"/>
            <a:ext cx="0" cy="3526195"/>
          </a:xfrm>
          <a:prstGeom prst="line">
            <a:avLst/>
          </a:prstGeom>
          <a:solidFill>
            <a:schemeClr val="accent1"/>
          </a:solidFill>
          <a:ln w="158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41">
            <a:extLst>
              <a:ext uri="{FF2B5EF4-FFF2-40B4-BE49-F238E27FC236}">
                <a16:creationId xmlns:a16="http://schemas.microsoft.com/office/drawing/2014/main" id="{8ADB3EF7-CD17-4248-A206-ECD1A4D8B45E}"/>
              </a:ext>
            </a:extLst>
          </p:cNvPr>
          <p:cNvCxnSpPr/>
          <p:nvPr/>
        </p:nvCxnSpPr>
        <p:spPr bwMode="auto">
          <a:xfrm>
            <a:off x="11770939" y="1951501"/>
            <a:ext cx="7215" cy="3496205"/>
          </a:xfrm>
          <a:prstGeom prst="line">
            <a:avLst/>
          </a:prstGeom>
          <a:solidFill>
            <a:schemeClr val="accent1"/>
          </a:solidFill>
          <a:ln w="158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OTLSHAPE_TB_00000000000000000000000000000000_ScaleContainer">
            <a:extLst>
              <a:ext uri="{FF2B5EF4-FFF2-40B4-BE49-F238E27FC236}">
                <a16:creationId xmlns:a16="http://schemas.microsoft.com/office/drawing/2014/main" id="{5B261F12-565D-3A48-A563-D86B8222CC8E}"/>
              </a:ext>
            </a:extLst>
          </p:cNvPr>
          <p:cNvSpPr/>
          <p:nvPr>
            <p:custDataLst>
              <p:tags r:id="rId1"/>
            </p:custDataLst>
          </p:nvPr>
        </p:nvSpPr>
        <p:spPr>
          <a:xfrm>
            <a:off x="10866145" y="5225668"/>
            <a:ext cx="927022" cy="258852"/>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8000"/>
              </a:lnSpc>
              <a:spcBef>
                <a:spcPct val="54000"/>
              </a:spcBef>
              <a:spcAft>
                <a:spcPct val="0"/>
              </a:spcAft>
              <a:buClrTx/>
              <a:buSzTx/>
              <a:buFontTx/>
              <a:buNone/>
              <a:tabLst/>
              <a:defRPr/>
            </a:pPr>
            <a:endParaRPr kumimoji="0" lang="en-DK" sz="1542" b="0" i="0" u="none" strike="noStrike" kern="1200" cap="none" spc="0" normalizeH="0" baseline="0" noProof="0">
              <a:ln>
                <a:noFill/>
              </a:ln>
              <a:solidFill>
                <a:srgbClr val="FFFFFF"/>
              </a:solidFill>
              <a:effectLst/>
              <a:uLnTx/>
              <a:uFillTx/>
              <a:latin typeface="Arial"/>
              <a:ea typeface="+mn-ea"/>
              <a:cs typeface="+mn-cs"/>
            </a:endParaRPr>
          </a:p>
        </p:txBody>
      </p:sp>
      <p:sp>
        <p:nvSpPr>
          <p:cNvPr id="60" name="OTLSHAPE_TB_00000000000000000000000000000000_ScaleContainer">
            <a:extLst>
              <a:ext uri="{FF2B5EF4-FFF2-40B4-BE49-F238E27FC236}">
                <a16:creationId xmlns:a16="http://schemas.microsoft.com/office/drawing/2014/main" id="{90B95725-107B-6140-8963-FE57784F7B13}"/>
              </a:ext>
            </a:extLst>
          </p:cNvPr>
          <p:cNvSpPr/>
          <p:nvPr>
            <p:custDataLst>
              <p:tags r:id="rId2"/>
            </p:custDataLst>
          </p:nvPr>
        </p:nvSpPr>
        <p:spPr>
          <a:xfrm>
            <a:off x="5334745" y="5228864"/>
            <a:ext cx="4473356" cy="258852"/>
          </a:xfrm>
          <a:prstGeom prst="round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8000"/>
              </a:lnSpc>
              <a:spcBef>
                <a:spcPct val="54000"/>
              </a:spcBef>
              <a:spcAft>
                <a:spcPct val="0"/>
              </a:spcAft>
              <a:buClrTx/>
              <a:buSzTx/>
              <a:buFontTx/>
              <a:buNone/>
              <a:tabLst/>
              <a:defRPr/>
            </a:pPr>
            <a:endParaRPr kumimoji="0" lang="en-DK" sz="1542" b="0" i="0" u="none" strike="noStrike" kern="1200" cap="none" spc="0" normalizeH="0" baseline="0" noProof="0">
              <a:ln>
                <a:noFill/>
              </a:ln>
              <a:solidFill>
                <a:srgbClr val="FFFFFF"/>
              </a:solidFill>
              <a:effectLst/>
              <a:uLnTx/>
              <a:uFillTx/>
              <a:latin typeface="Arial"/>
              <a:ea typeface="+mn-ea"/>
              <a:cs typeface="+mn-cs"/>
            </a:endParaRPr>
          </a:p>
        </p:txBody>
      </p:sp>
      <p:sp>
        <p:nvSpPr>
          <p:cNvPr id="4" name="Pladsholder til slidenummer 3">
            <a:extLst>
              <a:ext uri="{FF2B5EF4-FFF2-40B4-BE49-F238E27FC236}">
                <a16:creationId xmlns:a16="http://schemas.microsoft.com/office/drawing/2014/main" id="{290D35C8-C1EB-467D-A71D-EF4FD47189E6}"/>
              </a:ext>
            </a:extLst>
          </p:cNvPr>
          <p:cNvSpPr>
            <a:spLocks noGrp="1"/>
          </p:cNvSpPr>
          <p:nvPr>
            <p:ph type="sldNum" sz="quarter" idx="12"/>
          </p:nvPr>
        </p:nvSpPr>
        <p:spPr>
          <a:xfrm>
            <a:off x="103193" y="7271408"/>
            <a:ext cx="0" cy="0"/>
          </a:xfrm>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17</a:t>
            </a:fld>
            <a:endParaRPr kumimoji="0" lang="da-DK" sz="900" b="0" i="0" u="none" strike="noStrike" kern="1200" cap="none" spc="0" normalizeH="0" baseline="0" noProof="0">
              <a:ln>
                <a:noFill/>
              </a:ln>
              <a:noFill/>
              <a:effectLst/>
              <a:uLnTx/>
              <a:uFillTx/>
              <a:latin typeface="Arial" charset="0"/>
              <a:ea typeface="+mn-ea"/>
              <a:cs typeface="+mn-cs"/>
            </a:endParaRPr>
          </a:p>
        </p:txBody>
      </p:sp>
      <p:sp>
        <p:nvSpPr>
          <p:cNvPr id="5" name="Slide Number Placeholder 3">
            <a:extLst>
              <a:ext uri="{FF2B5EF4-FFF2-40B4-BE49-F238E27FC236}">
                <a16:creationId xmlns:a16="http://schemas.microsoft.com/office/drawing/2014/main" id="{BB415A8B-105E-46BA-86E6-2CC3DD6795E0}"/>
              </a:ext>
            </a:extLst>
          </p:cNvPr>
          <p:cNvSpPr txBox="1">
            <a:spLocks/>
          </p:cNvSpPr>
          <p:nvPr/>
        </p:nvSpPr>
        <p:spPr>
          <a:xfrm>
            <a:off x="103193" y="7271408"/>
            <a:ext cx="0" cy="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17</a:t>
            </a:fld>
            <a:endParaRPr kumimoji="0" lang="da-DK" sz="900" b="0" i="0" u="none" strike="noStrike" kern="1200" cap="none" spc="0" normalizeH="0" baseline="0" noProof="0">
              <a:ln>
                <a:noFill/>
              </a:ln>
              <a:noFill/>
              <a:effectLst/>
              <a:uLnTx/>
              <a:uFillTx/>
              <a:latin typeface="Arial" charset="0"/>
              <a:ea typeface="+mn-ea"/>
              <a:cs typeface="+mn-cs"/>
            </a:endParaRPr>
          </a:p>
        </p:txBody>
      </p:sp>
      <p:sp>
        <p:nvSpPr>
          <p:cNvPr id="6" name="Rectangle: Rounded Corners 4">
            <a:extLst>
              <a:ext uri="{FF2B5EF4-FFF2-40B4-BE49-F238E27FC236}">
                <a16:creationId xmlns:a16="http://schemas.microsoft.com/office/drawing/2014/main" id="{9E34D55E-1435-490C-A4AD-AEC537B2CE4C}"/>
              </a:ext>
            </a:extLst>
          </p:cNvPr>
          <p:cNvSpPr/>
          <p:nvPr/>
        </p:nvSpPr>
        <p:spPr>
          <a:xfrm>
            <a:off x="1487488" y="2580604"/>
            <a:ext cx="1790249"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00000"/>
              </a:lnSpc>
              <a:spcBef>
                <a:spcPts val="0"/>
              </a:spcBef>
            </a:pPr>
            <a:r>
              <a:rPr lang="da-DK" sz="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Opstart og forberedelse</a:t>
            </a:r>
          </a:p>
        </p:txBody>
      </p:sp>
      <p:sp>
        <p:nvSpPr>
          <p:cNvPr id="7" name="Rectangle: Rounded Corners 5">
            <a:extLst>
              <a:ext uri="{FF2B5EF4-FFF2-40B4-BE49-F238E27FC236}">
                <a16:creationId xmlns:a16="http://schemas.microsoft.com/office/drawing/2014/main" id="{90CF6692-C32A-4994-BCF4-DB2408B4059A}"/>
              </a:ext>
            </a:extLst>
          </p:cNvPr>
          <p:cNvSpPr/>
          <p:nvPr/>
        </p:nvSpPr>
        <p:spPr>
          <a:xfrm>
            <a:off x="3372088" y="3192027"/>
            <a:ext cx="2188304"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00000"/>
              </a:lnSpc>
              <a:spcBef>
                <a:spcPts val="300"/>
              </a:spcBef>
            </a:pPr>
            <a:r>
              <a:rPr lang="da-DK" sz="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Analyse og vurdering</a:t>
            </a:r>
          </a:p>
        </p:txBody>
      </p:sp>
      <p:sp>
        <p:nvSpPr>
          <p:cNvPr id="9" name="Rectangle: Rounded Corners 7">
            <a:extLst>
              <a:ext uri="{FF2B5EF4-FFF2-40B4-BE49-F238E27FC236}">
                <a16:creationId xmlns:a16="http://schemas.microsoft.com/office/drawing/2014/main" id="{989EB221-0F11-4EFC-A3C4-482300D831B3}"/>
              </a:ext>
            </a:extLst>
          </p:cNvPr>
          <p:cNvSpPr/>
          <p:nvPr/>
        </p:nvSpPr>
        <p:spPr>
          <a:xfrm>
            <a:off x="4455260" y="3827538"/>
            <a:ext cx="3286616"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00000"/>
              </a:lnSpc>
              <a:spcBef>
                <a:spcPts val="300"/>
              </a:spcBef>
            </a:pPr>
            <a:r>
              <a:rPr lang="da-DK" sz="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Omlægning og klargøring</a:t>
            </a:r>
          </a:p>
        </p:txBody>
      </p:sp>
      <p:sp>
        <p:nvSpPr>
          <p:cNvPr id="12" name="Rectangle: Rounded Corners 18">
            <a:extLst>
              <a:ext uri="{FF2B5EF4-FFF2-40B4-BE49-F238E27FC236}">
                <a16:creationId xmlns:a16="http://schemas.microsoft.com/office/drawing/2014/main" id="{30B5744B-BC57-4A06-AA0C-C75E3EDC97F3}"/>
              </a:ext>
            </a:extLst>
          </p:cNvPr>
          <p:cNvSpPr/>
          <p:nvPr/>
        </p:nvSpPr>
        <p:spPr>
          <a:xfrm>
            <a:off x="5224770" y="4446948"/>
            <a:ext cx="3667647"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00000"/>
              </a:lnSpc>
              <a:spcBef>
                <a:spcPts val="0"/>
              </a:spcBef>
            </a:pPr>
            <a:r>
              <a:rPr lang="da-DK" sz="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Opsætning og ibrugtagning </a:t>
            </a:r>
          </a:p>
        </p:txBody>
      </p:sp>
      <p:sp>
        <p:nvSpPr>
          <p:cNvPr id="19" name="OTLSHAPE_TB_00000000000000000000000000000000_LeftEndCaps">
            <a:extLst>
              <a:ext uri="{FF2B5EF4-FFF2-40B4-BE49-F238E27FC236}">
                <a16:creationId xmlns:a16="http://schemas.microsoft.com/office/drawing/2014/main" id="{88C5E119-4D07-4F9C-866A-B27CBCDB74E9}"/>
              </a:ext>
            </a:extLst>
          </p:cNvPr>
          <p:cNvSpPr txBox="1"/>
          <p:nvPr>
            <p:custDataLst>
              <p:tags r:id="rId3"/>
            </p:custDataLst>
          </p:nvPr>
        </p:nvSpPr>
        <p:spPr>
          <a:xfrm>
            <a:off x="379339" y="5556903"/>
            <a:ext cx="392928" cy="220894"/>
          </a:xfrm>
          <a:prstGeom prst="rect">
            <a:avLst/>
          </a:prstGeom>
          <a:noFill/>
        </p:spPr>
        <p:txBody>
          <a:bodyPr vert="horz" wrap="none" lIns="0" tIns="0" rIns="0" bIns="0" rtlCol="0" anchor="ctr" anchorCtr="0">
            <a:spAutoFit/>
          </a:bodyPr>
          <a:lstStyle/>
          <a:p>
            <a:pPr marL="0" marR="0" lvl="0" indent="0" algn="ctr" defTabSz="914400" rtl="0" eaLnBrk="1" fontAlgn="base" latinLnBrk="0" hangingPunct="1">
              <a:lnSpc>
                <a:spcPct val="108000"/>
              </a:lnSpc>
              <a:spcBef>
                <a:spcPct val="54000"/>
              </a:spcBef>
              <a:spcAft>
                <a:spcPct val="0"/>
              </a:spcAft>
              <a:buClrTx/>
              <a:buSzTx/>
              <a:buFontTx/>
              <a:buNone/>
              <a:tabLst/>
              <a:defRPr/>
            </a:pPr>
            <a:r>
              <a:rPr kumimoji="0" lang="en-DK" sz="1400" b="1" i="0" u="none" strike="noStrike" kern="1200" cap="none" spc="-34"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rPr>
              <a:t>20</a:t>
            </a:r>
            <a:r>
              <a:rPr kumimoji="0" lang="da-DK" sz="1400" b="1" i="0" u="none" strike="noStrike" kern="1200" cap="none" spc="-34"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rPr>
              <a:t>20</a:t>
            </a:r>
            <a:endParaRPr kumimoji="0" lang="en-DK" sz="1400" b="1" i="0" u="none" strike="noStrike" kern="1200" cap="none" spc="-34"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OTLSHAPE_TB_00000000000000000000000000000000_RightEndCaps">
            <a:extLst>
              <a:ext uri="{FF2B5EF4-FFF2-40B4-BE49-F238E27FC236}">
                <a16:creationId xmlns:a16="http://schemas.microsoft.com/office/drawing/2014/main" id="{76B030A5-10CA-4670-ACEE-AF368F4B0829}"/>
              </a:ext>
            </a:extLst>
          </p:cNvPr>
          <p:cNvSpPr txBox="1"/>
          <p:nvPr>
            <p:custDataLst>
              <p:tags r:id="rId4"/>
            </p:custDataLst>
          </p:nvPr>
        </p:nvSpPr>
        <p:spPr>
          <a:xfrm>
            <a:off x="5322388" y="5542835"/>
            <a:ext cx="392928" cy="220894"/>
          </a:xfrm>
          <a:prstGeom prst="rect">
            <a:avLst/>
          </a:prstGeom>
          <a:noFill/>
        </p:spPr>
        <p:txBody>
          <a:bodyPr vert="horz" wrap="none" lIns="0" tIns="0" rIns="0" bIns="0" rtlCol="0" anchor="ctr" anchorCtr="0">
            <a:spAutoFit/>
          </a:bodyPr>
          <a:lstStyle/>
          <a:p>
            <a:pPr marL="0" marR="0" lvl="0" indent="0" algn="ctr" defTabSz="914400" rtl="0" eaLnBrk="1" fontAlgn="base" latinLnBrk="0" hangingPunct="1">
              <a:lnSpc>
                <a:spcPct val="108000"/>
              </a:lnSpc>
              <a:spcBef>
                <a:spcPct val="54000"/>
              </a:spcBef>
              <a:spcAft>
                <a:spcPct val="0"/>
              </a:spcAft>
              <a:buClrTx/>
              <a:buSzTx/>
              <a:buFontTx/>
              <a:buNone/>
              <a:tabLst/>
              <a:defRPr/>
            </a:pPr>
            <a:r>
              <a:rPr kumimoji="0" lang="en-DK" sz="1400" b="1" i="0" u="none" strike="noStrike" kern="1200" cap="none" spc="-34" normalizeH="0" baseline="0" noProof="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rPr>
              <a:t>20</a:t>
            </a:r>
            <a:r>
              <a:rPr kumimoji="0" lang="da-DK" sz="1400" b="1" i="0" u="none" strike="noStrike" kern="1200" cap="none" spc="-34"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rPr>
              <a:t>21</a:t>
            </a:r>
            <a:endParaRPr kumimoji="0" lang="en-DK" sz="1400" b="1" i="0" u="none" strike="noStrike" kern="1200" cap="none" spc="-34" normalizeH="0" baseline="0" noProof="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OTLSHAPE_TB_00000000000000000000000000000000_RightEndCaps">
            <a:extLst>
              <a:ext uri="{FF2B5EF4-FFF2-40B4-BE49-F238E27FC236}">
                <a16:creationId xmlns:a16="http://schemas.microsoft.com/office/drawing/2014/main" id="{1B062975-9585-42F7-BCDB-0A4FA3C8DFF3}"/>
              </a:ext>
            </a:extLst>
          </p:cNvPr>
          <p:cNvSpPr txBox="1"/>
          <p:nvPr>
            <p:custDataLst>
              <p:tags r:id="rId5"/>
            </p:custDataLst>
          </p:nvPr>
        </p:nvSpPr>
        <p:spPr>
          <a:xfrm>
            <a:off x="10892271" y="5533731"/>
            <a:ext cx="392928" cy="220894"/>
          </a:xfrm>
          <a:prstGeom prst="rect">
            <a:avLst/>
          </a:prstGeom>
          <a:noFill/>
        </p:spPr>
        <p:txBody>
          <a:bodyPr vert="horz" wrap="none" lIns="0" tIns="0" rIns="0" bIns="0" rtlCol="0" anchor="ctr" anchorCtr="0">
            <a:spAutoFit/>
          </a:bodyPr>
          <a:lstStyle/>
          <a:p>
            <a:pPr marL="0" marR="0" lvl="0" indent="0" algn="ctr" defTabSz="914400" rtl="0" eaLnBrk="1" fontAlgn="base" latinLnBrk="0" hangingPunct="1">
              <a:lnSpc>
                <a:spcPct val="108000"/>
              </a:lnSpc>
              <a:spcBef>
                <a:spcPct val="54000"/>
              </a:spcBef>
              <a:spcAft>
                <a:spcPct val="0"/>
              </a:spcAft>
              <a:buClrTx/>
              <a:buSzTx/>
              <a:buFontTx/>
              <a:buNone/>
              <a:tabLst/>
              <a:defRPr/>
            </a:pPr>
            <a:r>
              <a:rPr kumimoji="0" lang="en-DK" sz="1400" b="1" i="0" u="none" strike="noStrike" kern="1200" cap="none" spc="-34"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rPr>
              <a:t>20</a:t>
            </a:r>
            <a:r>
              <a:rPr kumimoji="0" lang="da-DK" sz="1400" b="1" i="0" u="none" strike="noStrike" kern="1200" cap="none" spc="-34"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rPr>
              <a:t>23</a:t>
            </a:r>
            <a:endParaRPr kumimoji="0" lang="en-DK" sz="1400" b="1" i="0" u="none" strike="noStrike" kern="1200" cap="none" spc="-34"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54">
            <a:extLst>
              <a:ext uri="{FF2B5EF4-FFF2-40B4-BE49-F238E27FC236}">
                <a16:creationId xmlns:a16="http://schemas.microsoft.com/office/drawing/2014/main" id="{BC0610E2-7FC0-428F-AFA9-C4C8A8DC3448}"/>
              </a:ext>
            </a:extLst>
          </p:cNvPr>
          <p:cNvSpPr txBox="1"/>
          <p:nvPr/>
        </p:nvSpPr>
        <p:spPr>
          <a:xfrm flipH="1">
            <a:off x="1281838" y="1886241"/>
            <a:ext cx="1963685" cy="184666"/>
          </a:xfrm>
          <a:prstGeom prst="rect">
            <a:avLst/>
          </a:prstGeom>
          <a:noFill/>
        </p:spPr>
        <p:txBody>
          <a:bodyPr wrap="square" lIns="0" tIns="0" rIns="0" bIns="0" rtlCol="0">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lang="da-DK"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I</a:t>
            </a:r>
            <a:r>
              <a:rPr kumimoji="0" lang="da-DK" sz="1200" b="1"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mplementeringsopstart</a:t>
            </a:r>
            <a:endParaRPr kumimoji="0" lang="en-DK" sz="1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TextBox 56">
            <a:extLst>
              <a:ext uri="{FF2B5EF4-FFF2-40B4-BE49-F238E27FC236}">
                <a16:creationId xmlns:a16="http://schemas.microsoft.com/office/drawing/2014/main" id="{D67CABFA-D244-4C7F-A07A-9C069E944FF9}"/>
              </a:ext>
            </a:extLst>
          </p:cNvPr>
          <p:cNvSpPr txBox="1"/>
          <p:nvPr/>
        </p:nvSpPr>
        <p:spPr>
          <a:xfrm flipH="1">
            <a:off x="9367193" y="1963854"/>
            <a:ext cx="2331647" cy="646331"/>
          </a:xfrm>
          <a:prstGeom prst="rect">
            <a:avLst/>
          </a:prstGeom>
          <a:noFill/>
        </p:spPr>
        <p:txBody>
          <a:bodyPr wrap="square" lIns="0" tIns="0" rIns="0" bIns="0" rtlCol="0">
            <a:spAutoFit/>
          </a:bodyPr>
          <a:lstStyle/>
          <a:p>
            <a:pPr lvl="0" algn="r">
              <a:lnSpc>
                <a:spcPct val="100000"/>
              </a:lnSpc>
              <a:spcBef>
                <a:spcPts val="0"/>
              </a:spcBef>
              <a:defRPr/>
            </a:pPr>
            <a:r>
              <a:rPr lang="da-DK" sz="105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NgDP</a:t>
            </a:r>
            <a:r>
              <a:rPr lang="da-DK" sz="105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er fuldt implementeret </a:t>
            </a:r>
          </a:p>
          <a:p>
            <a:pPr lvl="0" algn="r">
              <a:lnSpc>
                <a:spcPct val="100000"/>
              </a:lnSpc>
              <a:spcBef>
                <a:spcPts val="0"/>
              </a:spcBef>
              <a:defRPr/>
            </a:pPr>
            <a:r>
              <a:rPr lang="da-DK" sz="1050" dirty="0">
                <a:solidFill>
                  <a:srgbClr val="000000"/>
                </a:solidFill>
                <a:latin typeface="Open Sans" panose="020B0606030504020204" pitchFamily="34" charset="0"/>
                <a:ea typeface="Open Sans" panose="020B0606030504020204" pitchFamily="34" charset="0"/>
                <a:cs typeface="Open Sans" panose="020B0606030504020204" pitchFamily="34" charset="0"/>
              </a:rPr>
              <a:t>Ophør på </a:t>
            </a:r>
            <a:r>
              <a:rPr lang="da-DK" sz="105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to-årig</a:t>
            </a:r>
            <a:r>
              <a:rPr lang="da-DK" sz="1050" dirty="0">
                <a:solidFill>
                  <a:srgbClr val="000000"/>
                </a:solidFill>
                <a:latin typeface="Open Sans" panose="020B0606030504020204" pitchFamily="34" charset="0"/>
                <a:ea typeface="Open Sans" panose="020B0606030504020204" pitchFamily="34" charset="0"/>
                <a:cs typeface="Open Sans" panose="020B0606030504020204" pitchFamily="34" charset="0"/>
              </a:rPr>
              <a:t> overgangsperiode, hvor myndigheder kan omlægge til MeMo</a:t>
            </a:r>
          </a:p>
        </p:txBody>
      </p:sp>
      <p:sp>
        <p:nvSpPr>
          <p:cNvPr id="41" name="Shape 47">
            <a:extLst>
              <a:ext uri="{FF2B5EF4-FFF2-40B4-BE49-F238E27FC236}">
                <a16:creationId xmlns:a16="http://schemas.microsoft.com/office/drawing/2014/main" id="{C3F04865-A78B-480C-818F-77ADE94DBC58}"/>
              </a:ext>
            </a:extLst>
          </p:cNvPr>
          <p:cNvSpPr/>
          <p:nvPr/>
        </p:nvSpPr>
        <p:spPr>
          <a:xfrm>
            <a:off x="9543626" y="2916590"/>
            <a:ext cx="2185632" cy="2188700"/>
          </a:xfrm>
          <a:prstGeom prst="leftCircularArrow">
            <a:avLst>
              <a:gd name="adj1" fmla="val 10760"/>
              <a:gd name="adj2" fmla="val 1142322"/>
              <a:gd name="adj3" fmla="val 6256682"/>
              <a:gd name="adj4" fmla="val 4287591"/>
              <a:gd name="adj5" fmla="val 12500"/>
            </a:avLst>
          </a:pr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ectangle: Rounded Corners 58">
            <a:extLst>
              <a:ext uri="{FF2B5EF4-FFF2-40B4-BE49-F238E27FC236}">
                <a16:creationId xmlns:a16="http://schemas.microsoft.com/office/drawing/2014/main" id="{D95E0398-974C-4510-B2DB-E14BD8B1D756}"/>
              </a:ext>
            </a:extLst>
          </p:cNvPr>
          <p:cNvSpPr/>
          <p:nvPr/>
        </p:nvSpPr>
        <p:spPr>
          <a:xfrm>
            <a:off x="9634392" y="4446948"/>
            <a:ext cx="2044072" cy="540000"/>
          </a:xfrm>
          <a:prstGeom prst="rect">
            <a:avLst/>
          </a:prstGeom>
          <a:solidFill>
            <a:schemeClr val="bg1">
              <a:lumMod val="6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00000"/>
              </a:lnSpc>
              <a:spcBef>
                <a:spcPts val="0"/>
              </a:spcBef>
            </a:pPr>
            <a:r>
              <a:rPr lang="da-DK" sz="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Opsætning og ibrugtagning</a:t>
            </a:r>
          </a:p>
        </p:txBody>
      </p:sp>
      <p:sp>
        <p:nvSpPr>
          <p:cNvPr id="44" name="Rectangle: Rounded Corners 60">
            <a:extLst>
              <a:ext uri="{FF2B5EF4-FFF2-40B4-BE49-F238E27FC236}">
                <a16:creationId xmlns:a16="http://schemas.microsoft.com/office/drawing/2014/main" id="{5EF398CC-A373-4A70-B16D-C532D6F71A86}"/>
              </a:ext>
            </a:extLst>
          </p:cNvPr>
          <p:cNvSpPr/>
          <p:nvPr/>
        </p:nvSpPr>
        <p:spPr>
          <a:xfrm>
            <a:off x="9626851" y="3195474"/>
            <a:ext cx="2051613" cy="540000"/>
          </a:xfrm>
          <a:prstGeom prst="rect">
            <a:avLst/>
          </a:prstGeom>
          <a:solidFill>
            <a:schemeClr val="bg1">
              <a:lumMod val="6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00000"/>
              </a:lnSpc>
              <a:spcBef>
                <a:spcPts val="300"/>
              </a:spcBef>
            </a:pPr>
            <a:r>
              <a:rPr lang="da-DK" sz="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Analyse og vurdering         </a:t>
            </a:r>
            <a:endParaRPr lang="en-DK" sz="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46" name="Rectangle: Rounded Corners 62">
            <a:extLst>
              <a:ext uri="{FF2B5EF4-FFF2-40B4-BE49-F238E27FC236}">
                <a16:creationId xmlns:a16="http://schemas.microsoft.com/office/drawing/2014/main" id="{C1CA5948-350E-4CC1-9FB7-4012704B783F}"/>
              </a:ext>
            </a:extLst>
          </p:cNvPr>
          <p:cNvSpPr/>
          <p:nvPr/>
        </p:nvSpPr>
        <p:spPr>
          <a:xfrm>
            <a:off x="9634392" y="3821211"/>
            <a:ext cx="2051613" cy="540000"/>
          </a:xfrm>
          <a:prstGeom prst="rect">
            <a:avLst/>
          </a:prstGeom>
          <a:solidFill>
            <a:schemeClr val="bg1">
              <a:lumMod val="6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00000"/>
              </a:lnSpc>
              <a:spcBef>
                <a:spcPts val="300"/>
              </a:spcBef>
            </a:pPr>
            <a:r>
              <a:rPr lang="da-DK" sz="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Omlægning og klargøring</a:t>
            </a:r>
          </a:p>
        </p:txBody>
      </p:sp>
      <p:sp>
        <p:nvSpPr>
          <p:cNvPr id="48" name="Titel 1">
            <a:extLst>
              <a:ext uri="{FF2B5EF4-FFF2-40B4-BE49-F238E27FC236}">
                <a16:creationId xmlns:a16="http://schemas.microsoft.com/office/drawing/2014/main" id="{2AB485EE-C5A5-7342-9FB3-292EDFEFA14C}"/>
              </a:ext>
            </a:extLst>
          </p:cNvPr>
          <p:cNvSpPr txBox="1">
            <a:spLocks/>
          </p:cNvSpPr>
          <p:nvPr/>
        </p:nvSpPr>
        <p:spPr bwMode="auto">
          <a:xfrm>
            <a:off x="702667" y="493044"/>
            <a:ext cx="7207717"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a-DK" sz="3200" b="1" i="0" u="none" strike="noStrike" kern="1200" cap="none" spc="0"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rPr>
              <a:t>Myndighedsforløb</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a-DK" sz="1600" b="0" i="0" u="none" strike="noStrike" kern="0" cap="none" spc="0"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rPr>
              <a:t>Overblik over faserne i det generelle myndighedsforløb</a:t>
            </a:r>
            <a:endParaRPr kumimoji="0" lang="en-DK" sz="1600" b="0" i="0" u="none" strike="noStrike" kern="0" cap="none" spc="0"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1" name="TextBox 54">
            <a:extLst>
              <a:ext uri="{FF2B5EF4-FFF2-40B4-BE49-F238E27FC236}">
                <a16:creationId xmlns:a16="http://schemas.microsoft.com/office/drawing/2014/main" id="{A3861B58-6777-764D-B7C4-F81DE49FE88B}"/>
              </a:ext>
            </a:extLst>
          </p:cNvPr>
          <p:cNvSpPr txBox="1"/>
          <p:nvPr/>
        </p:nvSpPr>
        <p:spPr>
          <a:xfrm flipH="1">
            <a:off x="6600055" y="1961429"/>
            <a:ext cx="2556061" cy="353943"/>
          </a:xfrm>
          <a:prstGeom prst="rect">
            <a:avLst/>
          </a:prstGeom>
          <a:noFill/>
        </p:spPr>
        <p:txBody>
          <a:bodyPr wrap="square" lIns="0" tIns="0" rIns="0" bIns="0" rtlCol="0">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da-DK" sz="12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Go Live NgDP                                 </a:t>
            </a:r>
            <a:br>
              <a:rPr kumimoji="0" lang="da-DK" sz="12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da-DK"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Alle systemer peger på den nye løsning</a:t>
            </a:r>
            <a:endParaRPr kumimoji="0" lang="en-DK"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57" name="Straight Connector 41">
            <a:extLst>
              <a:ext uri="{FF2B5EF4-FFF2-40B4-BE49-F238E27FC236}">
                <a16:creationId xmlns:a16="http://schemas.microsoft.com/office/drawing/2014/main" id="{F1BF678F-732A-E24B-B57B-9390168158AC}"/>
              </a:ext>
            </a:extLst>
          </p:cNvPr>
          <p:cNvCxnSpPr/>
          <p:nvPr/>
        </p:nvCxnSpPr>
        <p:spPr bwMode="auto">
          <a:xfrm>
            <a:off x="3320635" y="1929012"/>
            <a:ext cx="0" cy="3526195"/>
          </a:xfrm>
          <a:prstGeom prst="line">
            <a:avLst/>
          </a:prstGeom>
          <a:solidFill>
            <a:schemeClr val="accent1"/>
          </a:solidFill>
          <a:ln w="158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TLSHAPE_TB_00000000000000000000000000000000_ScaleContainer">
            <a:extLst>
              <a:ext uri="{FF2B5EF4-FFF2-40B4-BE49-F238E27FC236}">
                <a16:creationId xmlns:a16="http://schemas.microsoft.com/office/drawing/2014/main" id="{79C59B40-A88F-4FEB-826E-B734F2F43D8F}"/>
              </a:ext>
            </a:extLst>
          </p:cNvPr>
          <p:cNvSpPr/>
          <p:nvPr>
            <p:custDataLst>
              <p:tags r:id="rId6"/>
            </p:custDataLst>
          </p:nvPr>
        </p:nvSpPr>
        <p:spPr>
          <a:xfrm>
            <a:off x="345249" y="5233311"/>
            <a:ext cx="4957118" cy="258852"/>
          </a:xfrm>
          <a:prstGeom prst="round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8000"/>
              </a:lnSpc>
              <a:spcBef>
                <a:spcPct val="54000"/>
              </a:spcBef>
              <a:spcAft>
                <a:spcPct val="0"/>
              </a:spcAft>
              <a:buClrTx/>
              <a:buSzTx/>
              <a:buFontTx/>
              <a:buNone/>
              <a:tabLst/>
              <a:defRPr/>
            </a:pPr>
            <a:endParaRPr kumimoji="0" lang="en-DK" sz="1542" b="0" i="0" u="none" strike="noStrike" kern="1200" cap="none" spc="0" normalizeH="0" baseline="0" noProof="0">
              <a:ln>
                <a:noFill/>
              </a:ln>
              <a:solidFill>
                <a:srgbClr val="FFFFFF"/>
              </a:solidFill>
              <a:effectLst/>
              <a:uLnTx/>
              <a:uFillTx/>
              <a:latin typeface="Arial"/>
              <a:ea typeface="+mn-ea"/>
              <a:cs typeface="+mn-cs"/>
            </a:endParaRPr>
          </a:p>
        </p:txBody>
      </p:sp>
      <p:sp>
        <p:nvSpPr>
          <p:cNvPr id="23" name="OTLSHAPE_TB_00000000000000000000000000000000_TimescaleInterval10">
            <a:extLst>
              <a:ext uri="{FF2B5EF4-FFF2-40B4-BE49-F238E27FC236}">
                <a16:creationId xmlns:a16="http://schemas.microsoft.com/office/drawing/2014/main" id="{11052D28-C521-415A-A95F-AC9F43D5740E}"/>
              </a:ext>
            </a:extLst>
          </p:cNvPr>
          <p:cNvSpPr txBox="1"/>
          <p:nvPr>
            <p:custDataLst>
              <p:tags r:id="rId7"/>
            </p:custDataLst>
          </p:nvPr>
        </p:nvSpPr>
        <p:spPr>
          <a:xfrm>
            <a:off x="377627" y="5282090"/>
            <a:ext cx="859812" cy="147077"/>
          </a:xfrm>
          <a:prstGeom prst="rect">
            <a:avLst/>
          </a:prstGeom>
          <a:noFill/>
        </p:spPr>
        <p:txBody>
          <a:bodyPr vert="horz" wrap="none" lIns="0" tIns="0" rIns="0" bIns="0" rtlCol="0" anchor="ctr" anchorCtr="0">
            <a:no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r>
              <a:rPr kumimoji="0" lang="da-DK" sz="1200" b="0" i="0" u="none" strike="noStrike" kern="1200" cap="none" spc="-24" normalizeH="0" baseline="0" noProof="0" dirty="0">
                <a:ln>
                  <a:noFill/>
                </a:ln>
                <a:solidFill>
                  <a:srgbClr val="FFFFFF"/>
                </a:solidFill>
                <a:effectLst/>
                <a:uLnTx/>
                <a:uFillTx/>
                <a:latin typeface="Open Sans" panose="020B0606030504020204"/>
              </a:rPr>
              <a:t>1. kvartal </a:t>
            </a:r>
            <a:endParaRPr kumimoji="0" lang="en-DK" sz="1200" b="0" i="0" u="none" strike="noStrike" kern="1200" cap="none" spc="-24" normalizeH="0" baseline="0" noProof="0" dirty="0">
              <a:ln>
                <a:noFill/>
              </a:ln>
              <a:solidFill>
                <a:srgbClr val="FFFFFF"/>
              </a:solidFill>
              <a:effectLst/>
              <a:uLnTx/>
              <a:uFillTx/>
              <a:latin typeface="Verdana" panose="020B0604030504040204" pitchFamily="34" charset="0"/>
            </a:endParaRPr>
          </a:p>
        </p:txBody>
      </p:sp>
      <p:sp>
        <p:nvSpPr>
          <p:cNvPr id="25" name="OTLSHAPE_TB_00000000000000000000000000000000_TimescaleInterval10">
            <a:extLst>
              <a:ext uri="{FF2B5EF4-FFF2-40B4-BE49-F238E27FC236}">
                <a16:creationId xmlns:a16="http://schemas.microsoft.com/office/drawing/2014/main" id="{A2B67613-38BC-4873-9639-65D50EFECFC0}"/>
              </a:ext>
            </a:extLst>
          </p:cNvPr>
          <p:cNvSpPr txBox="1"/>
          <p:nvPr>
            <p:custDataLst>
              <p:tags r:id="rId8"/>
            </p:custDataLst>
          </p:nvPr>
        </p:nvSpPr>
        <p:spPr>
          <a:xfrm>
            <a:off x="1643842" y="5282090"/>
            <a:ext cx="948573" cy="152400"/>
          </a:xfrm>
          <a:prstGeom prst="rect">
            <a:avLst/>
          </a:prstGeom>
          <a:noFill/>
        </p:spPr>
        <p:txBody>
          <a:bodyPr vert="horz" wrap="none" lIns="0" tIns="0" rIns="0" bIns="0" rtlCol="0" anchor="ctr" anchorCtr="0">
            <a:no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r>
              <a:rPr kumimoji="0" lang="da-DK" sz="1200" b="0" i="0" u="none" strike="noStrike" kern="1200" cap="none" spc="-24" normalizeH="0" baseline="0" noProof="0" dirty="0">
                <a:ln>
                  <a:noFill/>
                </a:ln>
                <a:solidFill>
                  <a:srgbClr val="FFFFFF"/>
                </a:solidFill>
                <a:effectLst/>
                <a:uLnTx/>
                <a:uFillTx/>
                <a:latin typeface="Open Sans" panose="020B0606030504020204"/>
              </a:rPr>
              <a:t>2. kvartal </a:t>
            </a:r>
            <a:endParaRPr kumimoji="0" lang="en-DK" sz="1200" b="0" i="0" u="none" strike="noStrike" kern="1200" cap="none" spc="-24" normalizeH="0" baseline="0" noProof="0" dirty="0">
              <a:ln>
                <a:noFill/>
              </a:ln>
              <a:solidFill>
                <a:srgbClr val="FFFFFF"/>
              </a:solidFill>
              <a:effectLst/>
              <a:uLnTx/>
              <a:uFillTx/>
              <a:latin typeface="Verdana" panose="020B0604030504040204" pitchFamily="34" charset="0"/>
            </a:endParaRPr>
          </a:p>
        </p:txBody>
      </p:sp>
      <p:sp>
        <p:nvSpPr>
          <p:cNvPr id="26" name="OTLSHAPE_TB_00000000000000000000000000000000_TimescaleInterval10">
            <a:extLst>
              <a:ext uri="{FF2B5EF4-FFF2-40B4-BE49-F238E27FC236}">
                <a16:creationId xmlns:a16="http://schemas.microsoft.com/office/drawing/2014/main" id="{9CF74EF8-7AE3-42D8-9266-E6EDE5AA92A2}"/>
              </a:ext>
            </a:extLst>
          </p:cNvPr>
          <p:cNvSpPr txBox="1"/>
          <p:nvPr>
            <p:custDataLst>
              <p:tags r:id="rId9"/>
            </p:custDataLst>
          </p:nvPr>
        </p:nvSpPr>
        <p:spPr>
          <a:xfrm>
            <a:off x="2998818" y="5282090"/>
            <a:ext cx="948573" cy="152400"/>
          </a:xfrm>
          <a:prstGeom prst="rect">
            <a:avLst/>
          </a:prstGeom>
          <a:noFill/>
        </p:spPr>
        <p:txBody>
          <a:bodyPr vert="horz" wrap="none" lIns="0" tIns="0" rIns="0" bIns="0" rtlCol="0" anchor="ctr" anchorCtr="0">
            <a:no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r>
              <a:rPr kumimoji="0" lang="da-DK" sz="1200" i="0" u="none" strike="noStrike" kern="1200" cap="none" spc="-24" normalizeH="0" baseline="0" noProof="0" dirty="0">
                <a:ln>
                  <a:noFill/>
                </a:ln>
                <a:solidFill>
                  <a:srgbClr val="FFFFFF"/>
                </a:solidFill>
                <a:effectLst/>
                <a:uLnTx/>
                <a:uFillTx/>
                <a:latin typeface="Open Sans" panose="020B0606030504020204"/>
              </a:rPr>
              <a:t>3. k</a:t>
            </a:r>
            <a:r>
              <a:rPr kumimoji="0" lang="da-DK" sz="1200" i="0" u="none" strike="noStrike" kern="1200" cap="none" spc="-24" normalizeH="0" baseline="0" noProof="0" dirty="0" err="1">
                <a:ln>
                  <a:noFill/>
                </a:ln>
                <a:solidFill>
                  <a:srgbClr val="FFFFFF"/>
                </a:solidFill>
                <a:effectLst/>
                <a:uLnTx/>
                <a:uFillTx/>
                <a:latin typeface="Open Sans" panose="020B0606030504020204"/>
              </a:rPr>
              <a:t>vartal</a:t>
            </a:r>
            <a:r>
              <a:rPr kumimoji="0" lang="da-DK" sz="1200" i="0" u="none" strike="noStrike" kern="1200" cap="none" spc="-24" normalizeH="0" baseline="0" noProof="0" dirty="0">
                <a:ln>
                  <a:noFill/>
                </a:ln>
                <a:solidFill>
                  <a:srgbClr val="FFFFFF"/>
                </a:solidFill>
                <a:effectLst/>
                <a:uLnTx/>
                <a:uFillTx/>
                <a:latin typeface="Open Sans" panose="020B0606030504020204"/>
              </a:rPr>
              <a:t> </a:t>
            </a:r>
            <a:endParaRPr kumimoji="0" lang="en-DK" sz="1200" i="0" u="none" strike="noStrike" kern="1200" cap="none" spc="-24" normalizeH="0" baseline="0" noProof="0" dirty="0">
              <a:ln>
                <a:noFill/>
              </a:ln>
              <a:solidFill>
                <a:srgbClr val="FFFFFF"/>
              </a:solidFill>
              <a:effectLst/>
              <a:uLnTx/>
              <a:uFillTx/>
              <a:latin typeface="Verdana" panose="020B0604030504040204" pitchFamily="34" charset="0"/>
            </a:endParaRPr>
          </a:p>
        </p:txBody>
      </p:sp>
      <p:sp>
        <p:nvSpPr>
          <p:cNvPr id="27" name="OTLSHAPE_TB_00000000000000000000000000000000_TimescaleInterval10">
            <a:extLst>
              <a:ext uri="{FF2B5EF4-FFF2-40B4-BE49-F238E27FC236}">
                <a16:creationId xmlns:a16="http://schemas.microsoft.com/office/drawing/2014/main" id="{5DF2A215-966E-4306-BCB9-0967CEAB0035}"/>
              </a:ext>
            </a:extLst>
          </p:cNvPr>
          <p:cNvSpPr txBox="1"/>
          <p:nvPr>
            <p:custDataLst>
              <p:tags r:id="rId10"/>
            </p:custDataLst>
          </p:nvPr>
        </p:nvSpPr>
        <p:spPr>
          <a:xfrm>
            <a:off x="4353794" y="5282090"/>
            <a:ext cx="948573" cy="152400"/>
          </a:xfrm>
          <a:prstGeom prst="rect">
            <a:avLst/>
          </a:prstGeom>
          <a:noFill/>
        </p:spPr>
        <p:txBody>
          <a:bodyPr vert="horz" wrap="none" lIns="0" tIns="0" rIns="0" bIns="0" rtlCol="0" anchor="ctr" anchorCtr="0">
            <a:no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r>
              <a:rPr kumimoji="0" lang="da-DK" sz="1200" b="0" i="0" u="none" strike="noStrike" kern="1200" cap="none" spc="-24" normalizeH="0" baseline="0" noProof="0" dirty="0">
                <a:ln>
                  <a:noFill/>
                </a:ln>
                <a:solidFill>
                  <a:srgbClr val="FFFFFF"/>
                </a:solidFill>
                <a:effectLst/>
                <a:uLnTx/>
                <a:uFillTx/>
                <a:latin typeface="Open Sans" panose="020B0606030504020204"/>
              </a:rPr>
              <a:t>4. kvartal </a:t>
            </a:r>
            <a:endParaRPr kumimoji="0" lang="en-DK" sz="1200" b="0" i="0" u="none" strike="noStrike" kern="1200" cap="none" spc="-24" normalizeH="0" baseline="0" noProof="0" dirty="0">
              <a:ln>
                <a:noFill/>
              </a:ln>
              <a:solidFill>
                <a:srgbClr val="FFFFFF"/>
              </a:solidFill>
              <a:effectLst/>
              <a:uLnTx/>
              <a:uFillTx/>
              <a:latin typeface="Verdana" panose="020B0604030504040204" pitchFamily="34" charset="0"/>
            </a:endParaRPr>
          </a:p>
        </p:txBody>
      </p:sp>
      <p:sp>
        <p:nvSpPr>
          <p:cNvPr id="29" name="OTLSHAPE_TB_00000000000000000000000000000000_TimescaleInterval10">
            <a:extLst>
              <a:ext uri="{FF2B5EF4-FFF2-40B4-BE49-F238E27FC236}">
                <a16:creationId xmlns:a16="http://schemas.microsoft.com/office/drawing/2014/main" id="{8C1BFC61-8F7A-4509-B71F-85D15A83C6DA}"/>
              </a:ext>
            </a:extLst>
          </p:cNvPr>
          <p:cNvSpPr txBox="1"/>
          <p:nvPr>
            <p:custDataLst>
              <p:tags r:id="rId11"/>
            </p:custDataLst>
          </p:nvPr>
        </p:nvSpPr>
        <p:spPr>
          <a:xfrm>
            <a:off x="5405131" y="5286734"/>
            <a:ext cx="859812" cy="147077"/>
          </a:xfrm>
          <a:prstGeom prst="rect">
            <a:avLst/>
          </a:prstGeom>
          <a:noFill/>
        </p:spPr>
        <p:txBody>
          <a:bodyPr vert="horz" wrap="none" lIns="0" tIns="0" rIns="0" bIns="0" rtlCol="0" anchor="ctr" anchorCtr="0">
            <a:no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r>
              <a:rPr kumimoji="0" lang="da-DK" sz="1200" b="0" i="0" u="none" strike="noStrike" kern="1200" cap="none" spc="-24" normalizeH="0" baseline="0" noProof="0" dirty="0">
                <a:ln>
                  <a:noFill/>
                </a:ln>
                <a:solidFill>
                  <a:srgbClr val="FFFFFF"/>
                </a:solidFill>
                <a:effectLst/>
                <a:uLnTx/>
                <a:uFillTx/>
                <a:latin typeface="Open Sans" panose="020B0606030504020204"/>
              </a:rPr>
              <a:t>1. kvartal </a:t>
            </a:r>
            <a:endParaRPr kumimoji="0" lang="en-DK" sz="1200" b="0" i="0" u="none" strike="noStrike" kern="1200" cap="none" spc="-24" normalizeH="0" baseline="0" noProof="0" dirty="0">
              <a:ln>
                <a:noFill/>
              </a:ln>
              <a:solidFill>
                <a:srgbClr val="FFFFFF"/>
              </a:solidFill>
              <a:effectLst/>
              <a:uLnTx/>
              <a:uFillTx/>
              <a:latin typeface="Verdana" panose="020B0604030504040204" pitchFamily="34" charset="0"/>
            </a:endParaRPr>
          </a:p>
        </p:txBody>
      </p:sp>
      <p:sp>
        <p:nvSpPr>
          <p:cNvPr id="30" name="OTLSHAPE_TB_00000000000000000000000000000000_TimescaleInterval10">
            <a:extLst>
              <a:ext uri="{FF2B5EF4-FFF2-40B4-BE49-F238E27FC236}">
                <a16:creationId xmlns:a16="http://schemas.microsoft.com/office/drawing/2014/main" id="{2CFB52CD-DDE8-49F7-AA99-44B9F643EA0A}"/>
              </a:ext>
            </a:extLst>
          </p:cNvPr>
          <p:cNvSpPr txBox="1"/>
          <p:nvPr>
            <p:custDataLst>
              <p:tags r:id="rId12"/>
            </p:custDataLst>
          </p:nvPr>
        </p:nvSpPr>
        <p:spPr>
          <a:xfrm>
            <a:off x="7148033" y="5282090"/>
            <a:ext cx="948573" cy="152400"/>
          </a:xfrm>
          <a:prstGeom prst="rect">
            <a:avLst/>
          </a:prstGeom>
          <a:noFill/>
        </p:spPr>
        <p:txBody>
          <a:bodyPr vert="horz" wrap="none" lIns="0" tIns="0" rIns="0" bIns="0" rtlCol="0" anchor="ctr" anchorCtr="0">
            <a:no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r>
              <a:rPr kumimoji="0" lang="da-DK" sz="1200" b="0" i="0" u="none" strike="noStrike" kern="1200" cap="none" spc="-24" normalizeH="0" baseline="0" noProof="0" dirty="0">
                <a:ln>
                  <a:noFill/>
                </a:ln>
                <a:solidFill>
                  <a:srgbClr val="FFFFFF"/>
                </a:solidFill>
                <a:effectLst/>
                <a:uLnTx/>
                <a:uFillTx/>
                <a:latin typeface="Open Sans" panose="020B0606030504020204"/>
              </a:rPr>
              <a:t>2. kvartal </a:t>
            </a:r>
            <a:endParaRPr kumimoji="0" lang="en-DK" sz="1200" b="0" i="0" u="none" strike="noStrike" kern="1200" cap="none" spc="-24" normalizeH="0" baseline="0" noProof="0" dirty="0">
              <a:ln>
                <a:noFill/>
              </a:ln>
              <a:solidFill>
                <a:srgbClr val="FFFFFF"/>
              </a:solidFill>
              <a:effectLst/>
              <a:uLnTx/>
              <a:uFillTx/>
              <a:latin typeface="Verdana" panose="020B0604030504040204" pitchFamily="34" charset="0"/>
            </a:endParaRPr>
          </a:p>
        </p:txBody>
      </p:sp>
      <p:sp>
        <p:nvSpPr>
          <p:cNvPr id="33" name="OTLSHAPE_TB_00000000000000000000000000000000_TimescaleInterval10">
            <a:extLst>
              <a:ext uri="{FF2B5EF4-FFF2-40B4-BE49-F238E27FC236}">
                <a16:creationId xmlns:a16="http://schemas.microsoft.com/office/drawing/2014/main" id="{4CE353EE-E413-4CF1-BC8C-95E94A7A5E0E}"/>
              </a:ext>
            </a:extLst>
          </p:cNvPr>
          <p:cNvSpPr txBox="1"/>
          <p:nvPr>
            <p:custDataLst>
              <p:tags r:id="rId13"/>
            </p:custDataLst>
          </p:nvPr>
        </p:nvSpPr>
        <p:spPr>
          <a:xfrm>
            <a:off x="9020152" y="5288570"/>
            <a:ext cx="948573" cy="152400"/>
          </a:xfrm>
          <a:prstGeom prst="rect">
            <a:avLst/>
          </a:prstGeom>
          <a:noFill/>
        </p:spPr>
        <p:txBody>
          <a:bodyPr vert="horz" wrap="none" lIns="0" tIns="0" rIns="0" bIns="0" rtlCol="0" anchor="ctr" anchorCtr="0">
            <a:no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r>
              <a:rPr kumimoji="0" lang="da-DK" sz="1200" b="0" i="0" u="none" strike="noStrike" kern="1200" cap="none" spc="-24" normalizeH="0" baseline="0" noProof="0" dirty="0">
                <a:ln>
                  <a:noFill/>
                </a:ln>
                <a:solidFill>
                  <a:srgbClr val="FFFFFF"/>
                </a:solidFill>
                <a:effectLst/>
                <a:uLnTx/>
                <a:uFillTx/>
                <a:latin typeface="Open Sans" panose="020B0606030504020204"/>
              </a:rPr>
              <a:t>a</a:t>
            </a:r>
            <a:r>
              <a:rPr kumimoji="0" lang="da-DK" sz="1200" b="0" i="0" u="none" strike="noStrike" kern="1200" cap="none" spc="-24" normalizeH="0" baseline="0" noProof="0" dirty="0" err="1">
                <a:ln>
                  <a:noFill/>
                </a:ln>
                <a:solidFill>
                  <a:srgbClr val="FFFFFF"/>
                </a:solidFill>
                <a:effectLst/>
                <a:uLnTx/>
                <a:uFillTx/>
                <a:latin typeface="Open Sans" panose="020B0606030504020204"/>
              </a:rPr>
              <a:t>ugust</a:t>
            </a:r>
            <a:r>
              <a:rPr kumimoji="0" lang="da-DK" sz="1200" b="0" i="0" u="none" strike="noStrike" kern="1200" cap="none" spc="-24" normalizeH="0" baseline="0" noProof="0" dirty="0">
                <a:ln>
                  <a:noFill/>
                </a:ln>
                <a:solidFill>
                  <a:srgbClr val="FFFFFF"/>
                </a:solidFill>
                <a:effectLst/>
                <a:uLnTx/>
                <a:uFillTx/>
                <a:latin typeface="Open Sans" panose="020B0606030504020204"/>
              </a:rPr>
              <a:t>  </a:t>
            </a:r>
            <a:endParaRPr kumimoji="0" lang="en-DK" sz="1200" b="0" i="0" u="none" strike="noStrike" kern="1200" cap="none" spc="-24" normalizeH="0" baseline="0" noProof="0" dirty="0">
              <a:ln>
                <a:noFill/>
              </a:ln>
              <a:solidFill>
                <a:srgbClr val="FFFFFF"/>
              </a:solidFill>
              <a:effectLst/>
              <a:uLnTx/>
              <a:uFillTx/>
              <a:latin typeface="Verdana" panose="020B0604030504040204" pitchFamily="34" charset="0"/>
            </a:endParaRPr>
          </a:p>
        </p:txBody>
      </p:sp>
      <p:sp>
        <p:nvSpPr>
          <p:cNvPr id="58" name="OTLSHAPE_TB_00000000000000000000000000000000_TimescaleInterval10">
            <a:extLst>
              <a:ext uri="{FF2B5EF4-FFF2-40B4-BE49-F238E27FC236}">
                <a16:creationId xmlns:a16="http://schemas.microsoft.com/office/drawing/2014/main" id="{842FFE35-C498-C04D-B17D-6FA73F9A9BA4}"/>
              </a:ext>
            </a:extLst>
          </p:cNvPr>
          <p:cNvSpPr txBox="1"/>
          <p:nvPr>
            <p:custDataLst>
              <p:tags r:id="rId14"/>
            </p:custDataLst>
          </p:nvPr>
        </p:nvSpPr>
        <p:spPr>
          <a:xfrm>
            <a:off x="11281357" y="5274879"/>
            <a:ext cx="562201" cy="180328"/>
          </a:xfrm>
          <a:prstGeom prst="rect">
            <a:avLst/>
          </a:prstGeom>
          <a:noFill/>
        </p:spPr>
        <p:txBody>
          <a:bodyPr vert="horz" wrap="none" lIns="0" tIns="0" rIns="0" bIns="0" rtlCol="0" anchor="ctr" anchorCtr="0">
            <a:no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r>
              <a:rPr kumimoji="0" lang="da-DK" sz="1200" b="0" i="0" u="none" strike="noStrike" kern="1200" cap="none" spc="-24" normalizeH="0" baseline="0" noProof="0" dirty="0">
                <a:ln>
                  <a:noFill/>
                </a:ln>
                <a:solidFill>
                  <a:srgbClr val="FFFFFF"/>
                </a:solidFill>
                <a:effectLst/>
                <a:uLnTx/>
                <a:uFillTx/>
                <a:latin typeface="Open Sans" panose="020B0606030504020204"/>
              </a:rPr>
              <a:t>a</a:t>
            </a:r>
            <a:r>
              <a:rPr kumimoji="0" lang="da-DK" sz="1200" b="0" i="0" u="none" strike="noStrike" kern="1200" cap="none" spc="-24" normalizeH="0" baseline="0" noProof="0" dirty="0" err="1">
                <a:ln>
                  <a:noFill/>
                </a:ln>
                <a:solidFill>
                  <a:srgbClr val="FFFFFF"/>
                </a:solidFill>
                <a:effectLst/>
                <a:uLnTx/>
                <a:uFillTx/>
                <a:latin typeface="Open Sans" panose="020B0606030504020204"/>
              </a:rPr>
              <a:t>ugust</a:t>
            </a:r>
            <a:r>
              <a:rPr kumimoji="0" lang="da-DK" sz="1400" b="0" i="0" u="none" strike="noStrike" kern="1200" cap="none" spc="-24" normalizeH="0" baseline="0" noProof="0" dirty="0">
                <a:ln>
                  <a:noFill/>
                </a:ln>
                <a:solidFill>
                  <a:srgbClr val="FFFFFF"/>
                </a:solidFill>
                <a:effectLst/>
                <a:uLnTx/>
                <a:uFillTx/>
                <a:latin typeface="Open Sans" panose="020B0606030504020204"/>
              </a:rPr>
              <a:t> </a:t>
            </a:r>
            <a:endParaRPr kumimoji="0" lang="en-DK" sz="1400" b="0" i="0" u="none" strike="noStrike" kern="1200" cap="none" spc="-24" normalizeH="0" baseline="0" noProof="0" dirty="0">
              <a:ln>
                <a:noFill/>
              </a:ln>
              <a:solidFill>
                <a:srgbClr val="FFFFFF"/>
              </a:solidFill>
              <a:effectLst/>
              <a:uLnTx/>
              <a:uFillTx/>
              <a:latin typeface="Verdana" panose="020B0604030504040204" pitchFamily="34" charset="0"/>
            </a:endParaRPr>
          </a:p>
        </p:txBody>
      </p:sp>
      <p:sp>
        <p:nvSpPr>
          <p:cNvPr id="50" name="OTLSHAPE_TB_00000000000000000000000000000000_ScaleContainer">
            <a:extLst>
              <a:ext uri="{FF2B5EF4-FFF2-40B4-BE49-F238E27FC236}">
                <a16:creationId xmlns:a16="http://schemas.microsoft.com/office/drawing/2014/main" id="{5B261F12-565D-3A48-A563-D86B8222CC8E}"/>
              </a:ext>
            </a:extLst>
          </p:cNvPr>
          <p:cNvSpPr/>
          <p:nvPr>
            <p:custDataLst>
              <p:tags r:id="rId15"/>
            </p:custDataLst>
          </p:nvPr>
        </p:nvSpPr>
        <p:spPr>
          <a:xfrm>
            <a:off x="9845903" y="5225668"/>
            <a:ext cx="982440" cy="258852"/>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8000"/>
              </a:lnSpc>
              <a:spcBef>
                <a:spcPct val="54000"/>
              </a:spcBef>
              <a:spcAft>
                <a:spcPct val="0"/>
              </a:spcAft>
              <a:buClrTx/>
              <a:buSzTx/>
              <a:buFontTx/>
              <a:buNone/>
              <a:tabLst/>
              <a:defRPr/>
            </a:pPr>
            <a:endParaRPr kumimoji="0" lang="en-DK" sz="1542" b="0" i="0" u="none" strike="noStrike" kern="1200" cap="none" spc="0" normalizeH="0" baseline="0" noProof="0">
              <a:ln>
                <a:noFill/>
              </a:ln>
              <a:solidFill>
                <a:srgbClr val="FFFFFF"/>
              </a:solidFill>
              <a:effectLst/>
              <a:uLnTx/>
              <a:uFillTx/>
              <a:latin typeface="Arial"/>
              <a:ea typeface="+mn-ea"/>
              <a:cs typeface="+mn-cs"/>
            </a:endParaRPr>
          </a:p>
        </p:txBody>
      </p:sp>
      <p:sp>
        <p:nvSpPr>
          <p:cNvPr id="53" name="OTLSHAPE_TB_00000000000000000000000000000000_RightEndCaps">
            <a:extLst>
              <a:ext uri="{FF2B5EF4-FFF2-40B4-BE49-F238E27FC236}">
                <a16:creationId xmlns:a16="http://schemas.microsoft.com/office/drawing/2014/main" id="{1B062975-9585-42F7-BCDB-0A4FA3C8DFF3}"/>
              </a:ext>
            </a:extLst>
          </p:cNvPr>
          <p:cNvSpPr txBox="1"/>
          <p:nvPr>
            <p:custDataLst>
              <p:tags r:id="rId16"/>
            </p:custDataLst>
          </p:nvPr>
        </p:nvSpPr>
        <p:spPr>
          <a:xfrm>
            <a:off x="9869589" y="5519907"/>
            <a:ext cx="348044" cy="215828"/>
          </a:xfrm>
          <a:prstGeom prst="rect">
            <a:avLst/>
          </a:prstGeom>
          <a:noFill/>
        </p:spPr>
        <p:txBody>
          <a:bodyPr vert="horz" wrap="none" lIns="0" tIns="0" rIns="0" bIns="0" rtlCol="0" anchor="ctr" anchorCtr="0">
            <a:spAutoFit/>
          </a:bodyPr>
          <a:lstStyle/>
          <a:p>
            <a:pPr marL="0" marR="0" lvl="0" indent="0" algn="ctr" defTabSz="914400" rtl="0" eaLnBrk="1" fontAlgn="base" latinLnBrk="0" hangingPunct="1">
              <a:lnSpc>
                <a:spcPct val="108000"/>
              </a:lnSpc>
              <a:spcBef>
                <a:spcPct val="54000"/>
              </a:spcBef>
              <a:spcAft>
                <a:spcPct val="0"/>
              </a:spcAft>
              <a:buClrTx/>
              <a:buSzTx/>
              <a:buFontTx/>
              <a:buNone/>
              <a:tabLst/>
              <a:defRPr/>
            </a:pPr>
            <a:r>
              <a:rPr kumimoji="0" lang="en-DK" sz="1400" b="1" i="0" u="none" strike="noStrike" kern="1200" cap="none" spc="-34"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rPr>
              <a:t>20</a:t>
            </a:r>
            <a:r>
              <a:rPr kumimoji="0" lang="da-DK" sz="1400" b="1" i="0" u="none" strike="noStrike" kern="1200" cap="none" spc="-34"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rPr>
              <a:t>22</a:t>
            </a:r>
            <a:endParaRPr kumimoji="0" lang="en-DK" sz="1400" b="1" i="0" u="none" strike="noStrike" kern="1200" cap="none" spc="-34"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1701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DE3AFF9-0D12-6441-9FC6-98ABCCE8EA45}"/>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2294"/>
          <a:stretch/>
        </p:blipFill>
        <p:spPr>
          <a:xfrm>
            <a:off x="5729288" y="-121601"/>
            <a:ext cx="6462712" cy="6858000"/>
          </a:xfrm>
          <a:prstGeom prst="rect">
            <a:avLst/>
          </a:prstGeom>
        </p:spPr>
      </p:pic>
      <p:pic>
        <p:nvPicPr>
          <p:cNvPr id="7" name="Billede 6">
            <a:extLst>
              <a:ext uri="{FF2B5EF4-FFF2-40B4-BE49-F238E27FC236}">
                <a16:creationId xmlns:a16="http://schemas.microsoft.com/office/drawing/2014/main" id="{7F497C31-87A7-9945-AC4C-1A938BFAA70A}"/>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824497" y="-121601"/>
            <a:ext cx="6614410" cy="6858000"/>
          </a:xfrm>
          <a:prstGeom prst="rect">
            <a:avLst/>
          </a:prstGeom>
        </p:spPr>
      </p:pic>
      <p:sp>
        <p:nvSpPr>
          <p:cNvPr id="6" name="Title 5">
            <a:extLst>
              <a:ext uri="{FF2B5EF4-FFF2-40B4-BE49-F238E27FC236}">
                <a16:creationId xmlns:a16="http://schemas.microsoft.com/office/drawing/2014/main" id="{5F5608FC-1ADE-594B-B1FC-C33735AB88E8}"/>
              </a:ext>
            </a:extLst>
          </p:cNvPr>
          <p:cNvSpPr>
            <a:spLocks noGrp="1"/>
          </p:cNvSpPr>
          <p:nvPr>
            <p:ph type="title"/>
          </p:nvPr>
        </p:nvSpPr>
        <p:spPr>
          <a:xfrm>
            <a:off x="703262" y="1052736"/>
            <a:ext cx="10785475" cy="4556165"/>
          </a:xfrm>
        </p:spPr>
        <p:txBody>
          <a:bodyPr/>
          <a:lstStyle/>
          <a:p>
            <a:pPr algn="l"/>
            <a:r>
              <a:rPr lang="da-DK" sz="6000">
                <a:latin typeface="Open Sans" panose="020B0606030504020204" pitchFamily="34" charset="0"/>
                <a:ea typeface="Open Sans" panose="020B0606030504020204" pitchFamily="34" charset="0"/>
                <a:cs typeface="Open Sans" panose="020B0606030504020204" pitchFamily="34" charset="0"/>
              </a:rPr>
              <a:t/>
            </a:r>
            <a:br>
              <a:rPr lang="da-DK" sz="6000">
                <a:latin typeface="Open Sans" panose="020B0606030504020204" pitchFamily="34" charset="0"/>
                <a:ea typeface="Open Sans" panose="020B0606030504020204" pitchFamily="34" charset="0"/>
                <a:cs typeface="Open Sans" panose="020B0606030504020204" pitchFamily="34" charset="0"/>
              </a:rPr>
            </a:br>
            <a:r>
              <a:rPr lang="en-DK" sz="6000">
                <a:latin typeface="Open Sans" panose="020B0606030504020204" pitchFamily="34" charset="0"/>
                <a:ea typeface="Open Sans" panose="020B0606030504020204" pitchFamily="34" charset="0"/>
                <a:cs typeface="Open Sans" panose="020B0606030504020204" pitchFamily="34" charset="0"/>
              </a:rPr>
              <a:t/>
            </a:r>
            <a:br>
              <a:rPr lang="en-DK" sz="6000">
                <a:latin typeface="Open Sans" panose="020B0606030504020204" pitchFamily="34" charset="0"/>
                <a:ea typeface="Open Sans" panose="020B0606030504020204" pitchFamily="34" charset="0"/>
                <a:cs typeface="Open Sans" panose="020B0606030504020204" pitchFamily="34" charset="0"/>
              </a:rPr>
            </a:br>
            <a:endParaRPr lang="en-DK" sz="60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F12CEE40-B498-6C46-86FF-90F6C96786B1}"/>
              </a:ext>
            </a:extLst>
          </p:cNvPr>
          <p:cNvSpPr>
            <a:spLocks noGrp="1"/>
          </p:cNvSpPr>
          <p:nvPr>
            <p:ph type="sldNum" sz="quarter" idx="12"/>
          </p:nvPr>
        </p:nvSpPr>
        <p:spPr/>
        <p:txBody>
          <a:bodyPr/>
          <a:lstStyle/>
          <a:p>
            <a:fld id="{80AE25ED-097C-4BDC-A7CE-FA97BD9CA3B5}" type="slidenum">
              <a:rPr lang="da-DK" smtClean="0"/>
              <a:pPr/>
              <a:t>18</a:t>
            </a:fld>
            <a:endParaRPr lang="da-DK"/>
          </a:p>
        </p:txBody>
      </p:sp>
      <p:sp>
        <p:nvSpPr>
          <p:cNvPr id="8" name="Titel 4">
            <a:extLst>
              <a:ext uri="{FF2B5EF4-FFF2-40B4-BE49-F238E27FC236}">
                <a16:creationId xmlns:a16="http://schemas.microsoft.com/office/drawing/2014/main" id="{2C487142-D393-B546-A065-981E1D9659E6}"/>
              </a:ext>
            </a:extLst>
          </p:cNvPr>
          <p:cNvSpPr txBox="1">
            <a:spLocks/>
          </p:cNvSpPr>
          <p:nvPr/>
        </p:nvSpPr>
        <p:spPr bwMode="auto">
          <a:xfrm>
            <a:off x="854075" y="1509672"/>
            <a:ext cx="10785475" cy="455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rtl="0" eaLnBrk="1" fontAlgn="base" hangingPunct="1">
              <a:lnSpc>
                <a:spcPct val="88000"/>
              </a:lnSpc>
              <a:spcBef>
                <a:spcPct val="0"/>
              </a:spcBef>
              <a:spcAft>
                <a:spcPct val="0"/>
              </a:spcAft>
              <a:defRPr sz="6800" b="0" cap="none" baseline="0">
                <a:solidFill>
                  <a:schemeClr val="bg1"/>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algn="l"/>
            <a:r>
              <a:rPr lang="da-DK">
                <a:latin typeface="Open Sans" panose="020B0606030504020204" pitchFamily="34" charset="0"/>
                <a:ea typeface="Open Sans" panose="020B0606030504020204" pitchFamily="34" charset="0"/>
                <a:cs typeface="Open Sans" panose="020B0606030504020204" pitchFamily="34" charset="0"/>
              </a:rPr>
              <a:t/>
            </a:r>
            <a:br>
              <a:rPr lang="da-DK">
                <a:latin typeface="Open Sans" panose="020B0606030504020204" pitchFamily="34" charset="0"/>
                <a:ea typeface="Open Sans" panose="020B0606030504020204" pitchFamily="34" charset="0"/>
                <a:cs typeface="Open Sans" panose="020B0606030504020204" pitchFamily="34" charset="0"/>
              </a:rPr>
            </a:br>
            <a:r>
              <a:rPr lang="da-DK">
                <a:latin typeface="Open Sans" panose="020B0606030504020204" pitchFamily="34" charset="0"/>
                <a:ea typeface="Open Sans" panose="020B0606030504020204" pitchFamily="34" charset="0"/>
                <a:cs typeface="Open Sans" panose="020B0606030504020204" pitchFamily="34" charset="0"/>
              </a:rPr>
              <a:t>Uddybende information </a:t>
            </a:r>
            <a:br>
              <a:rPr lang="da-DK">
                <a:latin typeface="Open Sans" panose="020B0606030504020204" pitchFamily="34" charset="0"/>
                <a:ea typeface="Open Sans" panose="020B0606030504020204" pitchFamily="34" charset="0"/>
                <a:cs typeface="Open Sans" panose="020B0606030504020204" pitchFamily="34" charset="0"/>
              </a:rPr>
            </a:br>
            <a:r>
              <a:rPr lang="da-DK">
                <a:latin typeface="Open Sans" panose="020B0606030504020204" pitchFamily="34" charset="0"/>
                <a:ea typeface="Open Sans" panose="020B0606030504020204" pitchFamily="34" charset="0"/>
                <a:cs typeface="Open Sans" panose="020B0606030504020204" pitchFamily="34" charset="0"/>
              </a:rPr>
              <a:t>om den nye løsning</a:t>
            </a:r>
            <a:endParaRPr lang="da-DK" ker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981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DE3AFF9-0D12-6441-9FC6-98ABCCE8EA45}"/>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2294"/>
          <a:stretch/>
        </p:blipFill>
        <p:spPr>
          <a:xfrm>
            <a:off x="5729288" y="-121601"/>
            <a:ext cx="6462712" cy="6858000"/>
          </a:xfrm>
          <a:prstGeom prst="rect">
            <a:avLst/>
          </a:prstGeom>
        </p:spPr>
      </p:pic>
      <p:pic>
        <p:nvPicPr>
          <p:cNvPr id="7" name="Billede 6">
            <a:extLst>
              <a:ext uri="{FF2B5EF4-FFF2-40B4-BE49-F238E27FC236}">
                <a16:creationId xmlns:a16="http://schemas.microsoft.com/office/drawing/2014/main" id="{7F497C31-87A7-9945-AC4C-1A938BFAA70A}"/>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824497" y="-121601"/>
            <a:ext cx="6614410" cy="6858000"/>
          </a:xfrm>
          <a:prstGeom prst="rect">
            <a:avLst/>
          </a:prstGeom>
        </p:spPr>
      </p:pic>
      <p:sp>
        <p:nvSpPr>
          <p:cNvPr id="6" name="Title 5">
            <a:extLst>
              <a:ext uri="{FF2B5EF4-FFF2-40B4-BE49-F238E27FC236}">
                <a16:creationId xmlns:a16="http://schemas.microsoft.com/office/drawing/2014/main" id="{5F5608FC-1ADE-594B-B1FC-C33735AB88E8}"/>
              </a:ext>
            </a:extLst>
          </p:cNvPr>
          <p:cNvSpPr>
            <a:spLocks noGrp="1"/>
          </p:cNvSpPr>
          <p:nvPr>
            <p:ph type="title"/>
          </p:nvPr>
        </p:nvSpPr>
        <p:spPr>
          <a:xfrm>
            <a:off x="703262" y="1052736"/>
            <a:ext cx="10785475" cy="4556165"/>
          </a:xfrm>
        </p:spPr>
        <p:txBody>
          <a:bodyPr/>
          <a:lstStyle/>
          <a:p>
            <a:pPr algn="l"/>
            <a:r>
              <a:rPr lang="da-DK" sz="6000" dirty="0">
                <a:latin typeface="Open Sans" panose="020B0606030504020204" pitchFamily="34" charset="0"/>
                <a:ea typeface="Open Sans" panose="020B0606030504020204" pitchFamily="34" charset="0"/>
                <a:cs typeface="Open Sans" panose="020B0606030504020204" pitchFamily="34" charset="0"/>
              </a:rPr>
              <a:t/>
            </a:r>
            <a:br>
              <a:rPr lang="da-DK" sz="6000" dirty="0">
                <a:latin typeface="Open Sans" panose="020B0606030504020204" pitchFamily="34" charset="0"/>
                <a:ea typeface="Open Sans" panose="020B0606030504020204" pitchFamily="34" charset="0"/>
                <a:cs typeface="Open Sans" panose="020B0606030504020204" pitchFamily="34" charset="0"/>
              </a:rPr>
            </a:br>
            <a:r>
              <a:rPr lang="en-DK" sz="6000">
                <a:latin typeface="Open Sans" panose="020B0606030504020204" pitchFamily="34" charset="0"/>
                <a:ea typeface="Open Sans" panose="020B0606030504020204" pitchFamily="34" charset="0"/>
                <a:cs typeface="Open Sans" panose="020B0606030504020204" pitchFamily="34" charset="0"/>
              </a:rPr>
              <a:t/>
            </a:r>
            <a:br>
              <a:rPr lang="en-DK" sz="6000">
                <a:latin typeface="Open Sans" panose="020B0606030504020204" pitchFamily="34" charset="0"/>
                <a:ea typeface="Open Sans" panose="020B0606030504020204" pitchFamily="34" charset="0"/>
                <a:cs typeface="Open Sans" panose="020B0606030504020204" pitchFamily="34" charset="0"/>
              </a:rPr>
            </a:br>
            <a:endParaRPr lang="en-DK" sz="60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F12CEE40-B498-6C46-86FF-90F6C96786B1}"/>
              </a:ext>
            </a:extLst>
          </p:cNvPr>
          <p:cNvSpPr>
            <a:spLocks noGrp="1"/>
          </p:cNvSpPr>
          <p:nvPr>
            <p:ph type="sldNum" sz="quarter" idx="12"/>
          </p:nvPr>
        </p:nvSpPr>
        <p:spPr/>
        <p:txBody>
          <a:bodyPr/>
          <a:lstStyle/>
          <a:p>
            <a:fld id="{80AE25ED-097C-4BDC-A7CE-FA97BD9CA3B5}" type="slidenum">
              <a:rPr lang="da-DK" smtClean="0"/>
              <a:pPr/>
              <a:t>19</a:t>
            </a:fld>
            <a:endParaRPr lang="da-DK"/>
          </a:p>
        </p:txBody>
      </p:sp>
      <p:sp>
        <p:nvSpPr>
          <p:cNvPr id="8" name="Titel 4">
            <a:extLst>
              <a:ext uri="{FF2B5EF4-FFF2-40B4-BE49-F238E27FC236}">
                <a16:creationId xmlns:a16="http://schemas.microsoft.com/office/drawing/2014/main" id="{2C487142-D393-B546-A065-981E1D9659E6}"/>
              </a:ext>
            </a:extLst>
          </p:cNvPr>
          <p:cNvSpPr txBox="1">
            <a:spLocks/>
          </p:cNvSpPr>
          <p:nvPr/>
        </p:nvSpPr>
        <p:spPr bwMode="auto">
          <a:xfrm>
            <a:off x="854075" y="1509672"/>
            <a:ext cx="10785475" cy="455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rtl="0" eaLnBrk="1" fontAlgn="base" hangingPunct="1">
              <a:lnSpc>
                <a:spcPct val="88000"/>
              </a:lnSpc>
              <a:spcBef>
                <a:spcPct val="0"/>
              </a:spcBef>
              <a:spcAft>
                <a:spcPct val="0"/>
              </a:spcAft>
              <a:defRPr sz="6800" b="0" cap="none" baseline="0">
                <a:solidFill>
                  <a:schemeClr val="bg1"/>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algn="l"/>
            <a:endParaRPr lang="da-DK" sz="4400" dirty="0">
              <a:latin typeface="Open Sans" panose="020B0606030504020204" pitchFamily="34" charset="0"/>
              <a:ea typeface="Open Sans" panose="020B0606030504020204" pitchFamily="34" charset="0"/>
              <a:cs typeface="Open Sans" panose="020B0606030504020204" pitchFamily="34" charset="0"/>
            </a:endParaRPr>
          </a:p>
          <a:p>
            <a:pPr algn="l"/>
            <a:endParaRPr lang="da-DK" sz="4400" dirty="0">
              <a:latin typeface="Open Sans" panose="020B0606030504020204" pitchFamily="34" charset="0"/>
              <a:ea typeface="Open Sans" panose="020B0606030504020204" pitchFamily="34" charset="0"/>
              <a:cs typeface="Open Sans" panose="020B0606030504020204" pitchFamily="34" charset="0"/>
            </a:endParaRPr>
          </a:p>
          <a:p>
            <a:pPr algn="l"/>
            <a:r>
              <a:rPr lang="da-DK" sz="4400" dirty="0">
                <a:latin typeface="Open Sans" panose="020B0606030504020204" pitchFamily="34" charset="0"/>
                <a:ea typeface="Open Sans" panose="020B0606030504020204" pitchFamily="34" charset="0"/>
                <a:cs typeface="Open Sans" panose="020B0606030504020204" pitchFamily="34" charset="0"/>
              </a:rPr>
              <a:t/>
            </a:r>
            <a:br>
              <a:rPr lang="da-DK" sz="4400" dirty="0">
                <a:latin typeface="Open Sans" panose="020B0606030504020204" pitchFamily="34" charset="0"/>
                <a:ea typeface="Open Sans" panose="020B0606030504020204" pitchFamily="34" charset="0"/>
                <a:cs typeface="Open Sans" panose="020B0606030504020204" pitchFamily="34" charset="0"/>
              </a:rPr>
            </a:br>
            <a:r>
              <a:rPr lang="da-DK" sz="4400" dirty="0">
                <a:latin typeface="Open Sans" panose="020B0606030504020204" pitchFamily="34" charset="0"/>
                <a:ea typeface="Open Sans" panose="020B0606030504020204" pitchFamily="34" charset="0"/>
                <a:cs typeface="Open Sans" panose="020B0606030504020204" pitchFamily="34" charset="0"/>
              </a:rPr>
              <a:t>Hvad udgår med </a:t>
            </a:r>
            <a:br>
              <a:rPr lang="da-DK" sz="4400" dirty="0">
                <a:latin typeface="Open Sans" panose="020B0606030504020204" pitchFamily="34" charset="0"/>
                <a:ea typeface="Open Sans" panose="020B0606030504020204" pitchFamily="34" charset="0"/>
                <a:cs typeface="Open Sans" panose="020B0606030504020204" pitchFamily="34" charset="0"/>
              </a:rPr>
            </a:br>
            <a:r>
              <a:rPr lang="da-DK" sz="4400" dirty="0">
                <a:latin typeface="Open Sans" panose="020B0606030504020204" pitchFamily="34" charset="0"/>
                <a:ea typeface="Open Sans" panose="020B0606030504020204" pitchFamily="34" charset="0"/>
                <a:cs typeface="Open Sans" panose="020B0606030504020204" pitchFamily="34" charset="0"/>
              </a:rPr>
              <a:t>den nye løsning?</a:t>
            </a:r>
            <a:endParaRPr lang="da-DK" sz="4400" kern="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7674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02667" y="731709"/>
            <a:ext cx="10785475" cy="936000"/>
          </a:xfrm>
        </p:spPr>
        <p:txBody>
          <a:bodyPr/>
          <a:lstStyle/>
          <a:p>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Læsevejledning</a:t>
            </a:r>
          </a:p>
        </p:txBody>
      </p:sp>
      <p:sp>
        <p:nvSpPr>
          <p:cNvPr id="3" name="Pladsholder til indhold 2"/>
          <p:cNvSpPr>
            <a:spLocks noGrp="1"/>
          </p:cNvSpPr>
          <p:nvPr>
            <p:ph idx="1"/>
          </p:nvPr>
        </p:nvSpPr>
        <p:spPr>
          <a:xfrm>
            <a:off x="702667" y="1526617"/>
            <a:ext cx="6583036" cy="4464049"/>
          </a:xfrm>
        </p:spPr>
        <p:txBody>
          <a:bodyPr/>
          <a:lstStyle/>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Denne præsentation giver en introduktion til Næste generation Digital Post (</a:t>
            </a:r>
            <a:r>
              <a:rPr lang="da-DK" sz="1400" dirty="0" err="1">
                <a:latin typeface="Open Sans" panose="020B0606030504020204" pitchFamily="34" charset="0"/>
                <a:ea typeface="Open Sans" panose="020B0606030504020204" pitchFamily="34" charset="0"/>
                <a:cs typeface="Open Sans" panose="020B0606030504020204" pitchFamily="34" charset="0"/>
              </a:rPr>
              <a:t>NgDP</a:t>
            </a:r>
            <a:r>
              <a:rPr lang="da-DK" sz="1400" dirty="0">
                <a:latin typeface="Open Sans" panose="020B0606030504020204" pitchFamily="34" charset="0"/>
                <a:ea typeface="Open Sans" panose="020B0606030504020204" pitchFamily="34" charset="0"/>
                <a:cs typeface="Open Sans" panose="020B0606030504020204" pitchFamily="34" charset="0"/>
              </a:rPr>
              <a:t>), hvad den nye løsning indeholder, og hvilken implementeringsopgave, I som myndighed, står over for i forbindelse med overgangen til den nye løsning.</a:t>
            </a:r>
          </a:p>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Præsentationen er tænkt som en bruttooversigt over indholdet af den kommende Digital Post-løsning og den overordnede omstillingsopgave for myndighederne i den forbindelse, som den enkelte organisation kan tage udgangspunkt i og tilpasse efter behov.</a:t>
            </a:r>
          </a:p>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De konkrete opgaver for myndigheder i forbindelse med implementeringen beskrives ikke i denne præsentation, men findes Digitaliseringsstyrelsens Implementeringsoverblik, DIO.</a:t>
            </a:r>
          </a:p>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Denne præsentation er baseret på den viden, Næste generation Digital Post-projektet har i dag, og der kan derfor komme ændringer i forbindelse med, at projektet bliver klogere. </a:t>
            </a:r>
          </a:p>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Præsentation indeholder desuden prototyper, der fortsat arbejdes på. Der tages forbehold for, at de endelige produkter kan se anderledes ud.</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2</a:t>
            </a:fld>
            <a:endParaRPr lang="da-DK"/>
          </a:p>
        </p:txBody>
      </p:sp>
      <p:pic>
        <p:nvPicPr>
          <p:cNvPr id="7" name="Grafik 6">
            <a:extLst>
              <a:ext uri="{FF2B5EF4-FFF2-40B4-BE49-F238E27FC236}">
                <a16:creationId xmlns:a16="http://schemas.microsoft.com/office/drawing/2014/main" id="{2A537FF2-DD74-D744-8141-29F32332FF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285703" y="-1004532"/>
            <a:ext cx="6070951" cy="4594233"/>
          </a:xfrm>
          <a:prstGeom prst="rect">
            <a:avLst/>
          </a:prstGeom>
        </p:spPr>
      </p:pic>
    </p:spTree>
    <p:extLst>
      <p:ext uri="{BB962C8B-B14F-4D97-AF65-F5344CB8AC3E}">
        <p14:creationId xmlns:p14="http://schemas.microsoft.com/office/powerpoint/2010/main" val="226584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567902" y="2647567"/>
            <a:ext cx="4440784" cy="2798194"/>
          </a:xfrm>
        </p:spPr>
        <p:txBody>
          <a:bodyPr rIns="0"/>
          <a:lstStyle/>
          <a:p>
            <a:pPr marL="0" indent="0">
              <a:buNone/>
            </a:pPr>
            <a:r>
              <a:rPr lang="da-DK" sz="1100" b="1" dirty="0">
                <a:latin typeface="Open Sans" panose="020B0606030504020204" pitchFamily="34" charset="0"/>
                <a:ea typeface="Open Sans" panose="020B0606030504020204" pitchFamily="34" charset="0"/>
                <a:cs typeface="Open Sans" panose="020B0606030504020204" pitchFamily="34" charset="0"/>
              </a:rPr>
              <a:t>Brevfletning</a:t>
            </a:r>
            <a:r>
              <a:rPr lang="da-DK" sz="1100" dirty="0">
                <a:latin typeface="Open Sans" panose="020B0606030504020204" pitchFamily="34" charset="0"/>
                <a:ea typeface="Open Sans" panose="020B0606030504020204" pitchFamily="34" charset="0"/>
                <a:cs typeface="Open Sans" panose="020B0606030504020204" pitchFamily="34" charset="0"/>
              </a:rPr>
              <a:t> er en service, hvor adresser på flere modtagere flettes ind i en brevskabelon, og derved skaber unikke breve. Denne service bliver ikke en del af den nye Digital Post-løsning. Myndigheder skal fremover selv kunne brevflette i egne systemer, inden de sendes i Digital Post-løsningen.</a:t>
            </a:r>
          </a:p>
          <a:p>
            <a:pPr marL="0" indent="0">
              <a:buNone/>
            </a:pPr>
            <a:r>
              <a:rPr lang="da-DK" sz="1100" b="1" dirty="0">
                <a:latin typeface="Open Sans" panose="020B0606030504020204" pitchFamily="34" charset="0"/>
                <a:ea typeface="Open Sans" panose="020B0606030504020204" pitchFamily="34" charset="0"/>
                <a:cs typeface="Open Sans" panose="020B0606030504020204" pitchFamily="34" charset="0"/>
              </a:rPr>
              <a:t>Søg i sendte meddelelser</a:t>
            </a:r>
            <a:r>
              <a:rPr lang="da-DK" sz="1100" dirty="0">
                <a:latin typeface="Open Sans" panose="020B0606030504020204" pitchFamily="34" charset="0"/>
                <a:ea typeface="Open Sans" panose="020B0606030504020204" pitchFamily="34" charset="0"/>
                <a:cs typeface="Open Sans" panose="020B0606030504020204" pitchFamily="34" charset="0"/>
              </a:rPr>
              <a:t> er en funktionalitet, som giver adgang til en kopi af myndighedens sendte meddelelser i op til 35 dage. Det ændres, så der ikke længere er et arkiv af sendte meddelelser i den nye Digital Post-løsning. Myndigheder skal derfor sikre sig, at afsendte meddelelser fremover kan fremsøges i egne systemer. </a:t>
            </a:r>
          </a:p>
          <a:p>
            <a:pPr marL="0" indent="0">
              <a:buNone/>
            </a:pPr>
            <a:r>
              <a:rPr lang="da-DK" sz="1100" b="1" dirty="0">
                <a:latin typeface="Open Sans" panose="020B0606030504020204" pitchFamily="34" charset="0"/>
                <a:ea typeface="Open Sans" panose="020B0606030504020204" pitchFamily="34" charset="0"/>
                <a:cs typeface="Open Sans" panose="020B0606030504020204" pitchFamily="34" charset="0"/>
              </a:rPr>
              <a:t>Formularer</a:t>
            </a:r>
            <a:r>
              <a:rPr lang="da-DK" sz="1100" dirty="0">
                <a:latin typeface="Open Sans" panose="020B0606030504020204" pitchFamily="34" charset="0"/>
                <a:ea typeface="Open Sans" panose="020B0606030504020204" pitchFamily="34" charset="0"/>
                <a:cs typeface="Open Sans" panose="020B0606030504020204" pitchFamily="34" charset="0"/>
              </a:rPr>
              <a:t> er xml-baserede præudfyldte blanketter, som myndigheder har kunnet bruge til at indhente information om specifikke emner, fx adresse eller CVR-nummer, når borgere eller virksomheder skriver til myndigheden. Denne funktion kommer til at udgå. Myndigheder skal fremover selv lave en indberetningsløsning på deres hjemmeside, hvis de ønsker at bruge denne funktionalitet.</a:t>
            </a:r>
            <a:endParaRPr lang="da-DK" sz="11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da-DK"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Pladsholder til slidenummer 3"/>
          <p:cNvSpPr>
            <a:spLocks noGrp="1"/>
          </p:cNvSpPr>
          <p:nvPr>
            <p:ph type="sldNum" sz="quarter" idx="12"/>
          </p:nvPr>
        </p:nvSpPr>
        <p:spPr>
          <a:xfrm flipH="1" flipV="1">
            <a:off x="0" y="7060855"/>
            <a:ext cx="45719" cy="45719"/>
          </a:xfrm>
        </p:spPr>
        <p:txBody>
          <a:bodyPr/>
          <a:lstStyle/>
          <a:p>
            <a:fld id="{80AE25ED-097C-4BDC-A7CE-FA97BD9CA3B5}" type="slidenum">
              <a:rPr lang="da-DK" smtClean="0"/>
              <a:pPr/>
              <a:t>20</a:t>
            </a:fld>
            <a:endParaRPr lang="da-DK"/>
          </a:p>
        </p:txBody>
      </p:sp>
      <p:sp>
        <p:nvSpPr>
          <p:cNvPr id="5" name="TextBox 4">
            <a:extLst>
              <a:ext uri="{FF2B5EF4-FFF2-40B4-BE49-F238E27FC236}">
                <a16:creationId xmlns:a16="http://schemas.microsoft.com/office/drawing/2014/main" id="{90C43F7E-B0E6-9F44-8488-0ADFFF0FB81E}"/>
              </a:ext>
            </a:extLst>
          </p:cNvPr>
          <p:cNvSpPr txBox="1"/>
          <p:nvPr/>
        </p:nvSpPr>
        <p:spPr>
          <a:xfrm>
            <a:off x="692107" y="1665239"/>
            <a:ext cx="10801085" cy="492443"/>
          </a:xfrm>
          <a:prstGeom prst="rect">
            <a:avLst/>
          </a:prstGeom>
          <a:noFill/>
        </p:spPr>
        <p:txBody>
          <a:bodyPr wrap="square" lIns="0" tIns="0" rIns="0" bIns="0" rtlCol="0">
            <a:spAutoFit/>
          </a:bodyPr>
          <a:lstStyle/>
          <a:p>
            <a:pPr>
              <a:lnSpc>
                <a:spcPct val="100000"/>
              </a:lnSpc>
              <a:spcBef>
                <a:spcPts val="1100"/>
              </a:spcBef>
            </a:pPr>
            <a:r>
              <a:rPr lang="da-DK" sz="1600" dirty="0">
                <a:latin typeface="Open Sans" panose="020B0606030504020204" pitchFamily="34" charset="0"/>
                <a:ea typeface="Open Sans" panose="020B0606030504020204" pitchFamily="34" charset="0"/>
                <a:cs typeface="Open Sans" panose="020B0606030504020204" pitchFamily="34" charset="0"/>
              </a:rPr>
              <a:t>Den eksisterende Digital Post-løsning indeholder en række funktionaliteter og services. Følgende udgår eller ændres med den nye Digital Post-løsning.</a:t>
            </a:r>
            <a:endParaRPr lang="en-DK" sz="1600"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
        <p:nvSpPr>
          <p:cNvPr id="6" name="Titel 1">
            <a:extLst>
              <a:ext uri="{FF2B5EF4-FFF2-40B4-BE49-F238E27FC236}">
                <a16:creationId xmlns:a16="http://schemas.microsoft.com/office/drawing/2014/main" id="{EB54599C-3C8C-9740-A1DD-E0FC2D471F49}"/>
              </a:ext>
            </a:extLst>
          </p:cNvPr>
          <p:cNvSpPr txBox="1">
            <a:spLocks/>
          </p:cNvSpPr>
          <p:nvPr/>
        </p:nvSpPr>
        <p:spPr bwMode="auto">
          <a:xfrm>
            <a:off x="702667" y="731709"/>
            <a:ext cx="12119253" cy="52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Funktioner, der udgår eller ændres i den nye Digital Post-løsning</a:t>
            </a:r>
            <a:endParaRPr lang="da-DK"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Pladsholder til indhold 2">
            <a:extLst>
              <a:ext uri="{FF2B5EF4-FFF2-40B4-BE49-F238E27FC236}">
                <a16:creationId xmlns:a16="http://schemas.microsoft.com/office/drawing/2014/main" id="{C95B0D8C-6EEC-EE48-9FF1-4CDC81B32B0E}"/>
              </a:ext>
            </a:extLst>
          </p:cNvPr>
          <p:cNvSpPr txBox="1">
            <a:spLocks/>
          </p:cNvSpPr>
          <p:nvPr/>
        </p:nvSpPr>
        <p:spPr bwMode="auto">
          <a:xfrm>
            <a:off x="7118003" y="2609470"/>
            <a:ext cx="4440784" cy="242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buNone/>
            </a:pPr>
            <a:r>
              <a:rPr lang="da-DK" sz="1100" b="1" dirty="0">
                <a:latin typeface="Open Sans" panose="020B0606030504020204" pitchFamily="34" charset="0"/>
                <a:ea typeface="Open Sans" panose="020B0606030504020204" pitchFamily="34" charset="0"/>
                <a:cs typeface="Open Sans" panose="020B0606030504020204" pitchFamily="34" charset="0"/>
              </a:rPr>
              <a:t>Åbningskvittering</a:t>
            </a:r>
            <a:r>
              <a:rPr lang="da-DK" sz="1100" dirty="0">
                <a:latin typeface="Open Sans" panose="020B0606030504020204" pitchFamily="34" charset="0"/>
                <a:ea typeface="Open Sans" panose="020B0606030504020204" pitchFamily="34" charset="0"/>
                <a:cs typeface="Open Sans" panose="020B0606030504020204" pitchFamily="34" charset="0"/>
              </a:rPr>
              <a:t> er en funktionalitet, som man indtil nu har kunnet tilkøbe som et ekstra produkt hos den nuværende leverandør. Med åbningskvittering har afsenderen af posten kunnet få en valgfri kvittering på, at modtageren har åbnet brevet. Dette kommer man ikke til at kunne fremover, og der kommer ikke en erstatning.</a:t>
            </a:r>
            <a:endParaRPr lang="da-DK" sz="1100" b="1" kern="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da-DK" sz="1100" kern="0" dirty="0">
                <a:latin typeface="Open Sans" panose="020B0606030504020204" pitchFamily="34" charset="0"/>
                <a:ea typeface="Open Sans" panose="020B0606030504020204" pitchFamily="34" charset="0"/>
                <a:cs typeface="Open Sans" panose="020B0606030504020204" pitchFamily="34" charset="0"/>
              </a:rPr>
              <a:t>Myndigheder, der modtager digital post, skal hente posten ned til egne systemer i stedet for at læse den på Virk. Det er for eksempel, når en borger skriver, eller når myndigheder skriver med hinanden i forbindelse med sagsbehandling. Posten hentes ned til egne systemer ved at tilslutte et </a:t>
            </a:r>
            <a:r>
              <a:rPr lang="da-DK" sz="1100" b="1" kern="0" dirty="0">
                <a:latin typeface="Open Sans" panose="020B0606030504020204" pitchFamily="34" charset="0"/>
                <a:ea typeface="Open Sans" panose="020B0606030504020204" pitchFamily="34" charset="0"/>
                <a:cs typeface="Open Sans" panose="020B0606030504020204" pitchFamily="34" charset="0"/>
              </a:rPr>
              <a:t>modtagersystem</a:t>
            </a:r>
            <a:r>
              <a:rPr lang="da-DK" sz="1100" kern="0" dirty="0">
                <a:latin typeface="Open Sans" panose="020B0606030504020204" pitchFamily="34" charset="0"/>
                <a:ea typeface="Open Sans" panose="020B0606030504020204" pitchFamily="34" charset="0"/>
                <a:cs typeface="Open Sans" panose="020B0606030504020204" pitchFamily="34" charset="0"/>
              </a:rPr>
              <a:t>. De fleste myndigheder har allerede et modtagersystem i dag, men dem, der ikke har, skal anskaffe et i forbindelse med overgangen til det nye Digital Post.</a:t>
            </a:r>
          </a:p>
        </p:txBody>
      </p:sp>
      <p:pic>
        <p:nvPicPr>
          <p:cNvPr id="102" name="Grafik 101">
            <a:extLst>
              <a:ext uri="{FF2B5EF4-FFF2-40B4-BE49-F238E27FC236}">
                <a16:creationId xmlns:a16="http://schemas.microsoft.com/office/drawing/2014/main" id="{38270593-9F8E-DA4D-838C-FF1C2004006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40514" y="4230395"/>
            <a:ext cx="1395156" cy="926486"/>
          </a:xfrm>
          <a:prstGeom prst="rect">
            <a:avLst/>
          </a:prstGeom>
        </p:spPr>
      </p:pic>
      <p:sp>
        <p:nvSpPr>
          <p:cNvPr id="36" name="Line 5">
            <a:extLst>
              <a:ext uri="{FF2B5EF4-FFF2-40B4-BE49-F238E27FC236}">
                <a16:creationId xmlns:a16="http://schemas.microsoft.com/office/drawing/2014/main" id="{41228D1B-F189-3340-B0D5-D392719EA58B}"/>
              </a:ext>
            </a:extLst>
          </p:cNvPr>
          <p:cNvSpPr>
            <a:spLocks noChangeShapeType="1"/>
          </p:cNvSpPr>
          <p:nvPr/>
        </p:nvSpPr>
        <p:spPr bwMode="auto">
          <a:xfrm flipH="1">
            <a:off x="6092651" y="2339396"/>
            <a:ext cx="3349" cy="3772143"/>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pic>
        <p:nvPicPr>
          <p:cNvPr id="12" name="Billede 11" descr="Et billede, der indeholder sidder, ur, sort, rød&#10;&#10;Automatisk genereret beskrivelse">
            <a:extLst>
              <a:ext uri="{FF2B5EF4-FFF2-40B4-BE49-F238E27FC236}">
                <a16:creationId xmlns:a16="http://schemas.microsoft.com/office/drawing/2014/main" id="{7D84BDF7-900C-134D-B545-3375D30F5D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3810" y="2647994"/>
            <a:ext cx="504000" cy="504000"/>
          </a:xfrm>
          <a:prstGeom prst="rect">
            <a:avLst/>
          </a:prstGeom>
        </p:spPr>
      </p:pic>
      <p:pic>
        <p:nvPicPr>
          <p:cNvPr id="16" name="Billede 15" descr="Et billede, der indeholder monitor, sort, skærm, tv&#10;&#10;Automatisk genereret beskrivelse">
            <a:extLst>
              <a:ext uri="{FF2B5EF4-FFF2-40B4-BE49-F238E27FC236}">
                <a16:creationId xmlns:a16="http://schemas.microsoft.com/office/drawing/2014/main" id="{7D49034E-2B5B-384D-B576-E024EBEB91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092" y="3540815"/>
            <a:ext cx="504000" cy="504000"/>
          </a:xfrm>
          <a:prstGeom prst="rect">
            <a:avLst/>
          </a:prstGeom>
        </p:spPr>
      </p:pic>
      <p:grpSp>
        <p:nvGrpSpPr>
          <p:cNvPr id="2" name="Gruppe 1"/>
          <p:cNvGrpSpPr/>
          <p:nvPr/>
        </p:nvGrpSpPr>
        <p:grpSpPr>
          <a:xfrm>
            <a:off x="770652" y="2645575"/>
            <a:ext cx="548411" cy="502971"/>
            <a:chOff x="758549" y="4643332"/>
            <a:chExt cx="548411" cy="502971"/>
          </a:xfrm>
        </p:grpSpPr>
        <p:pic>
          <p:nvPicPr>
            <p:cNvPr id="20" name="Billede 19" descr="Et billede, der indeholder objekt, ur, skilt, sort&#10;&#10;Automatisk genereret beskrivelse">
              <a:extLst>
                <a:ext uri="{FF2B5EF4-FFF2-40B4-BE49-F238E27FC236}">
                  <a16:creationId xmlns:a16="http://schemas.microsoft.com/office/drawing/2014/main" id="{9634D6A2-1B2C-1448-947E-842504D6AE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8549" y="4643332"/>
              <a:ext cx="495061" cy="495061"/>
            </a:xfrm>
            <a:prstGeom prst="rect">
              <a:avLst/>
            </a:prstGeom>
            <a:solidFill>
              <a:srgbClr val="F5F5F5"/>
            </a:solidFill>
          </p:spPr>
        </p:pic>
        <p:pic>
          <p:nvPicPr>
            <p:cNvPr id="49" name="Billede 48" descr="Et billede, der indeholder objekt, ur, skilt, sort&#10;&#10;Automatisk genereret beskrivelse">
              <a:extLst>
                <a:ext uri="{FF2B5EF4-FFF2-40B4-BE49-F238E27FC236}">
                  <a16:creationId xmlns:a16="http://schemas.microsoft.com/office/drawing/2014/main" id="{3F1DEDA0-C6F2-FD41-9744-3060DD23114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811" b="10377"/>
            <a:stretch/>
          </p:blipFill>
          <p:spPr>
            <a:xfrm>
              <a:off x="811899" y="4751187"/>
              <a:ext cx="495061" cy="395116"/>
            </a:xfrm>
            <a:prstGeom prst="rect">
              <a:avLst/>
            </a:prstGeom>
            <a:solidFill>
              <a:srgbClr val="F5F5F5"/>
            </a:solidFill>
          </p:spPr>
        </p:pic>
      </p:grpSp>
      <p:grpSp>
        <p:nvGrpSpPr>
          <p:cNvPr id="7" name="Gruppe 6"/>
          <p:cNvGrpSpPr/>
          <p:nvPr/>
        </p:nvGrpSpPr>
        <p:grpSpPr>
          <a:xfrm>
            <a:off x="6373810" y="3513986"/>
            <a:ext cx="532815" cy="515489"/>
            <a:chOff x="6373810" y="3788306"/>
            <a:chExt cx="532815" cy="515489"/>
          </a:xfrm>
        </p:grpSpPr>
        <p:sp>
          <p:nvSpPr>
            <p:cNvPr id="19" name="Højrepil 18">
              <a:extLst>
                <a:ext uri="{FF2B5EF4-FFF2-40B4-BE49-F238E27FC236}">
                  <a16:creationId xmlns:a16="http://schemas.microsoft.com/office/drawing/2014/main" id="{58A95C2C-A395-4049-BABC-547BEEBA5AE0}"/>
                </a:ext>
              </a:extLst>
            </p:cNvPr>
            <p:cNvSpPr/>
            <p:nvPr/>
          </p:nvSpPr>
          <p:spPr bwMode="auto">
            <a:xfrm rot="10800000">
              <a:off x="6373810" y="4002170"/>
              <a:ext cx="321436" cy="301625"/>
            </a:xfrm>
            <a:prstGeom prst="rightArrow">
              <a:avLst/>
            </a:prstGeom>
            <a:noFill/>
            <a:ln w="190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21" name="Højrepil 20">
              <a:extLst>
                <a:ext uri="{FF2B5EF4-FFF2-40B4-BE49-F238E27FC236}">
                  <a16:creationId xmlns:a16="http://schemas.microsoft.com/office/drawing/2014/main" id="{1320A4E9-244C-E94D-9695-F5E3DE8094A2}"/>
                </a:ext>
              </a:extLst>
            </p:cNvPr>
            <p:cNvSpPr/>
            <p:nvPr/>
          </p:nvSpPr>
          <p:spPr bwMode="auto">
            <a:xfrm>
              <a:off x="6585189" y="3788306"/>
              <a:ext cx="321436" cy="301625"/>
            </a:xfrm>
            <a:prstGeom prst="rightArrow">
              <a:avLst/>
            </a:prstGeom>
            <a:noFill/>
            <a:ln w="190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a:ln>
                  <a:noFill/>
                </a:ln>
                <a:solidFill>
                  <a:schemeClr val="bg1"/>
                </a:solidFill>
                <a:effectLst/>
                <a:latin typeface="Arial" charset="0"/>
              </a:endParaRPr>
            </a:p>
          </p:txBody>
        </p:sp>
      </p:grpSp>
    </p:spTree>
    <p:extLst>
      <p:ext uri="{BB962C8B-B14F-4D97-AF65-F5344CB8AC3E}">
        <p14:creationId xmlns:p14="http://schemas.microsoft.com/office/powerpoint/2010/main" val="2829549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DE3AFF9-0D12-6441-9FC6-98ABCCE8EA45}"/>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2294"/>
          <a:stretch/>
        </p:blipFill>
        <p:spPr>
          <a:xfrm>
            <a:off x="5729288" y="-121601"/>
            <a:ext cx="6462712" cy="6858000"/>
          </a:xfrm>
          <a:prstGeom prst="rect">
            <a:avLst/>
          </a:prstGeom>
        </p:spPr>
      </p:pic>
      <p:pic>
        <p:nvPicPr>
          <p:cNvPr id="7" name="Billede 6">
            <a:extLst>
              <a:ext uri="{FF2B5EF4-FFF2-40B4-BE49-F238E27FC236}">
                <a16:creationId xmlns:a16="http://schemas.microsoft.com/office/drawing/2014/main" id="{7F497C31-87A7-9945-AC4C-1A938BFAA70A}"/>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824497" y="-121601"/>
            <a:ext cx="6614410" cy="6858000"/>
          </a:xfrm>
          <a:prstGeom prst="rect">
            <a:avLst/>
          </a:prstGeom>
        </p:spPr>
      </p:pic>
      <p:sp>
        <p:nvSpPr>
          <p:cNvPr id="6" name="Title 5">
            <a:extLst>
              <a:ext uri="{FF2B5EF4-FFF2-40B4-BE49-F238E27FC236}">
                <a16:creationId xmlns:a16="http://schemas.microsoft.com/office/drawing/2014/main" id="{5F5608FC-1ADE-594B-B1FC-C33735AB88E8}"/>
              </a:ext>
            </a:extLst>
          </p:cNvPr>
          <p:cNvSpPr>
            <a:spLocks noGrp="1"/>
          </p:cNvSpPr>
          <p:nvPr>
            <p:ph type="title"/>
          </p:nvPr>
        </p:nvSpPr>
        <p:spPr>
          <a:xfrm>
            <a:off x="703262" y="1052736"/>
            <a:ext cx="10785475" cy="4556165"/>
          </a:xfrm>
        </p:spPr>
        <p:txBody>
          <a:bodyPr/>
          <a:lstStyle/>
          <a:p>
            <a:pPr algn="l"/>
            <a:r>
              <a:rPr lang="da-DK" sz="6000">
                <a:latin typeface="Open Sans" panose="020B0606030504020204" pitchFamily="34" charset="0"/>
                <a:ea typeface="Open Sans" panose="020B0606030504020204" pitchFamily="34" charset="0"/>
                <a:cs typeface="Open Sans" panose="020B0606030504020204" pitchFamily="34" charset="0"/>
              </a:rPr>
              <a:t/>
            </a:r>
            <a:br>
              <a:rPr lang="da-DK" sz="6000">
                <a:latin typeface="Open Sans" panose="020B0606030504020204" pitchFamily="34" charset="0"/>
                <a:ea typeface="Open Sans" panose="020B0606030504020204" pitchFamily="34" charset="0"/>
                <a:cs typeface="Open Sans" panose="020B0606030504020204" pitchFamily="34" charset="0"/>
              </a:rPr>
            </a:br>
            <a:r>
              <a:rPr lang="en-DK" sz="6000">
                <a:latin typeface="Open Sans" panose="020B0606030504020204" pitchFamily="34" charset="0"/>
                <a:ea typeface="Open Sans" panose="020B0606030504020204" pitchFamily="34" charset="0"/>
                <a:cs typeface="Open Sans" panose="020B0606030504020204" pitchFamily="34" charset="0"/>
              </a:rPr>
              <a:t/>
            </a:r>
            <a:br>
              <a:rPr lang="en-DK" sz="6000">
                <a:latin typeface="Open Sans" panose="020B0606030504020204" pitchFamily="34" charset="0"/>
                <a:ea typeface="Open Sans" panose="020B0606030504020204" pitchFamily="34" charset="0"/>
                <a:cs typeface="Open Sans" panose="020B0606030504020204" pitchFamily="34" charset="0"/>
              </a:rPr>
            </a:br>
            <a:endParaRPr lang="en-DK" sz="60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F12CEE40-B498-6C46-86FF-90F6C96786B1}"/>
              </a:ext>
            </a:extLst>
          </p:cNvPr>
          <p:cNvSpPr>
            <a:spLocks noGrp="1"/>
          </p:cNvSpPr>
          <p:nvPr>
            <p:ph type="sldNum" sz="quarter" idx="12"/>
          </p:nvPr>
        </p:nvSpPr>
        <p:spPr/>
        <p:txBody>
          <a:bodyPr/>
          <a:lstStyle/>
          <a:p>
            <a:fld id="{80AE25ED-097C-4BDC-A7CE-FA97BD9CA3B5}" type="slidenum">
              <a:rPr lang="da-DK" smtClean="0"/>
              <a:pPr/>
              <a:t>21</a:t>
            </a:fld>
            <a:endParaRPr lang="da-DK"/>
          </a:p>
        </p:txBody>
      </p:sp>
      <p:sp>
        <p:nvSpPr>
          <p:cNvPr id="8" name="Titel 4">
            <a:extLst>
              <a:ext uri="{FF2B5EF4-FFF2-40B4-BE49-F238E27FC236}">
                <a16:creationId xmlns:a16="http://schemas.microsoft.com/office/drawing/2014/main" id="{2C487142-D393-B546-A065-981E1D9659E6}"/>
              </a:ext>
            </a:extLst>
          </p:cNvPr>
          <p:cNvSpPr txBox="1">
            <a:spLocks/>
          </p:cNvSpPr>
          <p:nvPr/>
        </p:nvSpPr>
        <p:spPr bwMode="auto">
          <a:xfrm>
            <a:off x="854075" y="1509672"/>
            <a:ext cx="10785475" cy="455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rtl="0" eaLnBrk="1" fontAlgn="base" hangingPunct="1">
              <a:lnSpc>
                <a:spcPct val="88000"/>
              </a:lnSpc>
              <a:spcBef>
                <a:spcPct val="0"/>
              </a:spcBef>
              <a:spcAft>
                <a:spcPct val="0"/>
              </a:spcAft>
              <a:defRPr sz="6800" b="0" cap="none" baseline="0">
                <a:solidFill>
                  <a:schemeClr val="bg1"/>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algn="l"/>
            <a:endParaRPr lang="da-DK" sz="4400" dirty="0">
              <a:latin typeface="Open Sans" panose="020B0606030504020204" pitchFamily="34" charset="0"/>
              <a:ea typeface="Open Sans" panose="020B0606030504020204" pitchFamily="34" charset="0"/>
              <a:cs typeface="Open Sans" panose="020B0606030504020204" pitchFamily="34" charset="0"/>
            </a:endParaRPr>
          </a:p>
          <a:p>
            <a:pPr algn="l"/>
            <a:endParaRPr lang="da-DK" sz="4400" dirty="0">
              <a:latin typeface="Open Sans" panose="020B0606030504020204" pitchFamily="34" charset="0"/>
              <a:ea typeface="Open Sans" panose="020B0606030504020204" pitchFamily="34" charset="0"/>
              <a:cs typeface="Open Sans" panose="020B0606030504020204" pitchFamily="34" charset="0"/>
            </a:endParaRPr>
          </a:p>
          <a:p>
            <a:pPr algn="l"/>
            <a:r>
              <a:rPr lang="da-DK" sz="4400" dirty="0">
                <a:latin typeface="Open Sans" panose="020B0606030504020204" pitchFamily="34" charset="0"/>
                <a:ea typeface="Open Sans" panose="020B0606030504020204" pitchFamily="34" charset="0"/>
                <a:cs typeface="Open Sans" panose="020B0606030504020204" pitchFamily="34" charset="0"/>
              </a:rPr>
              <a:t/>
            </a:r>
            <a:br>
              <a:rPr lang="da-DK" sz="4400" dirty="0">
                <a:latin typeface="Open Sans" panose="020B0606030504020204" pitchFamily="34" charset="0"/>
                <a:ea typeface="Open Sans" panose="020B0606030504020204" pitchFamily="34" charset="0"/>
                <a:cs typeface="Open Sans" panose="020B0606030504020204" pitchFamily="34" charset="0"/>
              </a:rPr>
            </a:br>
            <a:r>
              <a:rPr lang="da-DK" sz="4400" dirty="0">
                <a:latin typeface="Open Sans" panose="020B0606030504020204" pitchFamily="34" charset="0"/>
                <a:ea typeface="Open Sans" panose="020B0606030504020204" pitchFamily="34" charset="0"/>
                <a:cs typeface="Open Sans" panose="020B0606030504020204" pitchFamily="34" charset="0"/>
              </a:rPr>
              <a:t>Nye features </a:t>
            </a:r>
            <a:br>
              <a:rPr lang="da-DK" sz="4400" dirty="0">
                <a:latin typeface="Open Sans" panose="020B0606030504020204" pitchFamily="34" charset="0"/>
                <a:ea typeface="Open Sans" panose="020B0606030504020204" pitchFamily="34" charset="0"/>
                <a:cs typeface="Open Sans" panose="020B0606030504020204" pitchFamily="34" charset="0"/>
              </a:rPr>
            </a:br>
            <a:r>
              <a:rPr lang="da-DK" sz="4400" dirty="0">
                <a:latin typeface="Open Sans" panose="020B0606030504020204" pitchFamily="34" charset="0"/>
                <a:ea typeface="Open Sans" panose="020B0606030504020204" pitchFamily="34" charset="0"/>
                <a:cs typeface="Open Sans" panose="020B0606030504020204" pitchFamily="34" charset="0"/>
              </a:rPr>
              <a:t>og muligheder</a:t>
            </a:r>
            <a:endParaRPr lang="da-DK" sz="4400" kern="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49772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a:xfrm>
            <a:off x="832826" y="5908602"/>
            <a:ext cx="0" cy="0"/>
          </a:xfrm>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22</a:t>
            </a:fld>
            <a:endParaRPr kumimoji="0" lang="da-DK" sz="900" b="0" i="0" u="none" strike="noStrike" kern="1200" cap="none" spc="0" normalizeH="0" baseline="0" noProof="0">
              <a:ln>
                <a:noFill/>
              </a:ln>
              <a:noFill/>
              <a:effectLst/>
              <a:uLnTx/>
              <a:uFillTx/>
              <a:latin typeface="Arial" charset="0"/>
              <a:ea typeface="+mn-ea"/>
              <a:cs typeface="+mn-cs"/>
            </a:endParaRPr>
          </a:p>
        </p:txBody>
      </p:sp>
      <p:sp>
        <p:nvSpPr>
          <p:cNvPr id="8" name="Titel 1">
            <a:extLst>
              <a:ext uri="{FF2B5EF4-FFF2-40B4-BE49-F238E27FC236}">
                <a16:creationId xmlns:a16="http://schemas.microsoft.com/office/drawing/2014/main" id="{87AD346A-56D4-4D47-82AD-AB4CA6F90F54}"/>
              </a:ext>
            </a:extLst>
          </p:cNvPr>
          <p:cNvSpPr txBox="1">
            <a:spLocks/>
          </p:cNvSpPr>
          <p:nvPr/>
        </p:nvSpPr>
        <p:spPr bwMode="auto">
          <a:xfrm>
            <a:off x="702667" y="731709"/>
            <a:ext cx="1211925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a-DK" sz="3200" b="1" i="0" u="none" strike="noStrike" kern="1200" cap="none" spc="0" normalizeH="0" baseline="0" noProof="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rPr>
              <a:t>Oversigt over nye features og muligheder</a:t>
            </a:r>
            <a:endParaRPr kumimoji="0" lang="da-DK" sz="3200" b="1" i="0" u="none" strike="noStrike" kern="0" cap="none" spc="0" normalizeH="0" baseline="0" noProof="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uppe 14">
            <a:extLst>
              <a:ext uri="{FF2B5EF4-FFF2-40B4-BE49-F238E27FC236}">
                <a16:creationId xmlns:a16="http://schemas.microsoft.com/office/drawing/2014/main" id="{0AD6B769-81EA-E647-AAEF-EE3F35DC64EC}"/>
              </a:ext>
            </a:extLst>
          </p:cNvPr>
          <p:cNvGrpSpPr/>
          <p:nvPr/>
        </p:nvGrpSpPr>
        <p:grpSpPr>
          <a:xfrm>
            <a:off x="1608840" y="3402285"/>
            <a:ext cx="428299" cy="364876"/>
            <a:chOff x="887521" y="1492140"/>
            <a:chExt cx="440999" cy="375696"/>
          </a:xfrm>
        </p:grpSpPr>
        <p:sp>
          <p:nvSpPr>
            <p:cNvPr id="16" name="Rektangel 15">
              <a:extLst>
                <a:ext uri="{FF2B5EF4-FFF2-40B4-BE49-F238E27FC236}">
                  <a16:creationId xmlns:a16="http://schemas.microsoft.com/office/drawing/2014/main" id="{3EFA8EDC-7FC9-9346-BC9A-F9EA08BCABC4}"/>
                </a:ext>
              </a:extLst>
            </p:cNvPr>
            <p:cNvSpPr/>
            <p:nvPr/>
          </p:nvSpPr>
          <p:spPr>
            <a:xfrm>
              <a:off x="887521" y="1578107"/>
              <a:ext cx="290230" cy="289729"/>
            </a:xfrm>
            <a:prstGeom prst="rect">
              <a:avLst/>
            </a:prstGeom>
            <a:noFill/>
            <a:ln w="222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D6D6D6"/>
                </a:solidFill>
                <a:effectLst/>
                <a:uLnTx/>
                <a:uFillTx/>
                <a:latin typeface="GaramondURW"/>
                <a:ea typeface="+mn-ea"/>
                <a:cs typeface="+mn-cs"/>
              </a:endParaRPr>
            </a:p>
          </p:txBody>
        </p:sp>
        <p:pic>
          <p:nvPicPr>
            <p:cNvPr id="17" name="Grafik 16">
              <a:extLst>
                <a:ext uri="{FF2B5EF4-FFF2-40B4-BE49-F238E27FC236}">
                  <a16:creationId xmlns:a16="http://schemas.microsoft.com/office/drawing/2014/main" id="{0BA008DB-4675-FA40-AD3E-400878ACE1A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950128" y="1492140"/>
              <a:ext cx="378392" cy="351138"/>
            </a:xfrm>
            <a:prstGeom prst="rect">
              <a:avLst/>
            </a:prstGeom>
          </p:spPr>
        </p:pic>
      </p:grpSp>
      <p:sp>
        <p:nvSpPr>
          <p:cNvPr id="20" name="Pladsholder til slidenummer 3">
            <a:extLst>
              <a:ext uri="{FF2B5EF4-FFF2-40B4-BE49-F238E27FC236}">
                <a16:creationId xmlns:a16="http://schemas.microsoft.com/office/drawing/2014/main" id="{851BF117-7C51-2049-A948-8321CB4B9392}"/>
              </a:ext>
            </a:extLst>
          </p:cNvPr>
          <p:cNvSpPr txBox="1">
            <a:spLocks/>
          </p:cNvSpPr>
          <p:nvPr/>
        </p:nvSpPr>
        <p:spPr>
          <a:xfrm>
            <a:off x="832828" y="7485808"/>
            <a:ext cx="0" cy="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22</a:t>
            </a:fld>
            <a:endParaRPr kumimoji="0" lang="da-DK" sz="900" b="0" i="0" u="none" strike="noStrike" kern="1200" cap="none" spc="0" normalizeH="0" baseline="0" noProof="0">
              <a:ln>
                <a:noFill/>
              </a:ln>
              <a:noFill/>
              <a:effectLst/>
              <a:uLnTx/>
              <a:uFillTx/>
              <a:latin typeface="Arial" charset="0"/>
              <a:ea typeface="+mn-ea"/>
              <a:cs typeface="+mn-cs"/>
            </a:endParaRPr>
          </a:p>
        </p:txBody>
      </p:sp>
      <p:sp>
        <p:nvSpPr>
          <p:cNvPr id="21" name="Tekstfelt 20">
            <a:extLst>
              <a:ext uri="{FF2B5EF4-FFF2-40B4-BE49-F238E27FC236}">
                <a16:creationId xmlns:a16="http://schemas.microsoft.com/office/drawing/2014/main" id="{39B31D3E-E4AC-2940-87CC-6F1DD9E69EC5}"/>
              </a:ext>
            </a:extLst>
          </p:cNvPr>
          <p:cNvSpPr txBox="1"/>
          <p:nvPr/>
        </p:nvSpPr>
        <p:spPr>
          <a:xfrm>
            <a:off x="2314583" y="2017171"/>
            <a:ext cx="3595013" cy="24622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1100"/>
              </a:spcBef>
              <a:spcAft>
                <a:spcPct val="0"/>
              </a:spcAft>
              <a:buClrTx/>
              <a:buSzTx/>
              <a:buFontTx/>
              <a:buNone/>
              <a:tabLst/>
              <a:defRPr/>
            </a:pPr>
            <a:r>
              <a:rPr kumimoji="0" lang="da-DK" sz="1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Nyt format til meddelelser (</a:t>
            </a:r>
            <a:r>
              <a:rPr kumimoji="0" lang="da-DK" sz="1600" b="1"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MeMo</a:t>
            </a:r>
            <a:r>
              <a:rPr kumimoji="0" lang="da-DK" sz="1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22" name="Tekstfelt 21">
            <a:extLst>
              <a:ext uri="{FF2B5EF4-FFF2-40B4-BE49-F238E27FC236}">
                <a16:creationId xmlns:a16="http://schemas.microsoft.com/office/drawing/2014/main" id="{C1BDD2B4-5B7C-3343-9E52-717F9648B722}"/>
              </a:ext>
            </a:extLst>
          </p:cNvPr>
          <p:cNvSpPr txBox="1"/>
          <p:nvPr/>
        </p:nvSpPr>
        <p:spPr>
          <a:xfrm>
            <a:off x="2317214" y="2650393"/>
            <a:ext cx="3595013" cy="492443"/>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1100"/>
              </a:spcBef>
              <a:spcAft>
                <a:spcPct val="0"/>
              </a:spcAft>
              <a:buClrTx/>
              <a:buSzTx/>
              <a:buFont typeface="Arial" panose="020B0604020202020204" pitchFamily="34" charset="0"/>
              <a:buNone/>
              <a:tabLst/>
              <a:defRPr/>
            </a:pPr>
            <a:r>
              <a:rPr kumimoji="0" lang="da-DK" sz="1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Ingen administration ved afregning til Digital Post-løsningen </a:t>
            </a:r>
          </a:p>
        </p:txBody>
      </p:sp>
      <p:sp>
        <p:nvSpPr>
          <p:cNvPr id="23" name="Tekstfelt 22">
            <a:extLst>
              <a:ext uri="{FF2B5EF4-FFF2-40B4-BE49-F238E27FC236}">
                <a16:creationId xmlns:a16="http://schemas.microsoft.com/office/drawing/2014/main" id="{0CC60A1F-BC3D-CD44-8C4B-7D354E8A5C7F}"/>
              </a:ext>
            </a:extLst>
          </p:cNvPr>
          <p:cNvSpPr txBox="1"/>
          <p:nvPr/>
        </p:nvSpPr>
        <p:spPr>
          <a:xfrm>
            <a:off x="2314583" y="3518950"/>
            <a:ext cx="3595013" cy="252441"/>
          </a:xfrm>
          <a:prstGeom prst="rect">
            <a:avLst/>
          </a:prstGeom>
          <a:noFill/>
        </p:spPr>
        <p:txBody>
          <a:bodyPr wrap="square" lIns="0" tIns="0" rIns="0" bIns="0" rtlCol="0">
            <a:spAutoFit/>
          </a:bodyPr>
          <a:lstStyle/>
          <a:p>
            <a:pPr marL="0" marR="0" lvl="0" indent="0" algn="l" defTabSz="914400" rtl="0" eaLnBrk="1" fontAlgn="base" latinLnBrk="0" hangingPunct="1">
              <a:lnSpc>
                <a:spcPct val="108000"/>
              </a:lnSpc>
              <a:spcBef>
                <a:spcPct val="54000"/>
              </a:spcBef>
              <a:spcAft>
                <a:spcPct val="0"/>
              </a:spcAft>
              <a:buClrTx/>
              <a:buSzTx/>
              <a:buFont typeface="Arial" panose="020B0604020202020204" pitchFamily="34" charset="0"/>
              <a:buNone/>
              <a:tabLst/>
              <a:defRPr/>
            </a:pPr>
            <a:r>
              <a:rPr kumimoji="0" lang="da-DK" sz="1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Ny</a:t>
            </a:r>
            <a:r>
              <a:rPr kumimoji="0" lang="da-DK" sz="1600" b="1"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da-DK" sz="1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rettighedsstyring</a:t>
            </a:r>
          </a:p>
        </p:txBody>
      </p:sp>
      <p:sp>
        <p:nvSpPr>
          <p:cNvPr id="24" name="Tekstfelt 23">
            <a:extLst>
              <a:ext uri="{FF2B5EF4-FFF2-40B4-BE49-F238E27FC236}">
                <a16:creationId xmlns:a16="http://schemas.microsoft.com/office/drawing/2014/main" id="{D4C2C8E6-9A3D-2742-9622-6519C8B0CC3B}"/>
              </a:ext>
            </a:extLst>
          </p:cNvPr>
          <p:cNvSpPr txBox="1"/>
          <p:nvPr/>
        </p:nvSpPr>
        <p:spPr>
          <a:xfrm>
            <a:off x="2305924" y="4133889"/>
            <a:ext cx="2837139" cy="518347"/>
          </a:xfrm>
          <a:prstGeom prst="rect">
            <a:avLst/>
          </a:prstGeom>
          <a:noFill/>
        </p:spPr>
        <p:txBody>
          <a:bodyPr wrap="square" lIns="0" tIns="0" rIns="0" bIns="0" rtlCol="0">
            <a:sp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r>
              <a:rPr kumimoji="0" lang="da-DK" sz="1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Lettere at sende post korrekt til myndigheder</a:t>
            </a:r>
          </a:p>
        </p:txBody>
      </p:sp>
      <p:sp>
        <p:nvSpPr>
          <p:cNvPr id="25" name="Tekstfelt 24">
            <a:extLst>
              <a:ext uri="{FF2B5EF4-FFF2-40B4-BE49-F238E27FC236}">
                <a16:creationId xmlns:a16="http://schemas.microsoft.com/office/drawing/2014/main" id="{5B77DF22-2E74-434D-B34A-F48B77E813AA}"/>
              </a:ext>
            </a:extLst>
          </p:cNvPr>
          <p:cNvSpPr txBox="1"/>
          <p:nvPr/>
        </p:nvSpPr>
        <p:spPr>
          <a:xfrm>
            <a:off x="7679571" y="2017171"/>
            <a:ext cx="3595013" cy="252505"/>
          </a:xfrm>
          <a:prstGeom prst="rect">
            <a:avLst/>
          </a:prstGeom>
          <a:noFill/>
        </p:spPr>
        <p:txBody>
          <a:bodyPr wrap="square" lIns="0" tIns="0" rIns="0" bIns="0" rtlCol="0">
            <a:spAutoFit/>
          </a:bodyPr>
          <a:lstStyle/>
          <a:p>
            <a:pPr marL="0" marR="0" lvl="0" indent="0" algn="l" defTabSz="914400" rtl="0" eaLnBrk="1" fontAlgn="base" latinLnBrk="0" hangingPunct="1">
              <a:lnSpc>
                <a:spcPct val="108000"/>
              </a:lnSpc>
              <a:spcBef>
                <a:spcPct val="54000"/>
              </a:spcBef>
              <a:spcAft>
                <a:spcPct val="0"/>
              </a:spcAft>
              <a:buClrTx/>
              <a:buSzTx/>
              <a:buFont typeface="Arial" panose="020B0604020202020204" pitchFamily="34" charset="0"/>
              <a:buNone/>
              <a:tabLst/>
              <a:defRPr/>
            </a:pPr>
            <a:r>
              <a:rPr kumimoji="0" lang="da-DK" sz="1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Forbedrede statistikrapporter </a:t>
            </a:r>
          </a:p>
        </p:txBody>
      </p:sp>
      <p:sp>
        <p:nvSpPr>
          <p:cNvPr id="26" name="Tekstfelt 25">
            <a:extLst>
              <a:ext uri="{FF2B5EF4-FFF2-40B4-BE49-F238E27FC236}">
                <a16:creationId xmlns:a16="http://schemas.microsoft.com/office/drawing/2014/main" id="{0607B718-4D33-954D-B687-E7EF005A11DE}"/>
              </a:ext>
            </a:extLst>
          </p:cNvPr>
          <p:cNvSpPr txBox="1"/>
          <p:nvPr/>
        </p:nvSpPr>
        <p:spPr>
          <a:xfrm>
            <a:off x="2284103" y="5041965"/>
            <a:ext cx="3655971" cy="252505"/>
          </a:xfrm>
          <a:prstGeom prst="rect">
            <a:avLst/>
          </a:prstGeom>
          <a:noFill/>
        </p:spPr>
        <p:txBody>
          <a:bodyPr wrap="square" lIns="0" tIns="0" rIns="0" bIns="0" rtlCol="0">
            <a:sp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r>
              <a:rPr kumimoji="0" lang="da-DK" sz="1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Forbedret administrationsportal</a:t>
            </a:r>
          </a:p>
        </p:txBody>
      </p:sp>
      <p:sp>
        <p:nvSpPr>
          <p:cNvPr id="27" name="Tekstfelt 26">
            <a:extLst>
              <a:ext uri="{FF2B5EF4-FFF2-40B4-BE49-F238E27FC236}">
                <a16:creationId xmlns:a16="http://schemas.microsoft.com/office/drawing/2014/main" id="{28A8D69D-624C-3E43-A652-7BCEA2B74D75}"/>
              </a:ext>
            </a:extLst>
          </p:cNvPr>
          <p:cNvSpPr txBox="1"/>
          <p:nvPr/>
        </p:nvSpPr>
        <p:spPr>
          <a:xfrm>
            <a:off x="7679572" y="2569388"/>
            <a:ext cx="3017004" cy="531812"/>
          </a:xfrm>
          <a:prstGeom prst="rect">
            <a:avLst/>
          </a:prstGeom>
          <a:noFill/>
        </p:spPr>
        <p:txBody>
          <a:bodyPr wrap="square" lIns="0" tIns="0" rIns="0" bIns="0" rtlCol="0">
            <a:spAutoFit/>
          </a:bodyPr>
          <a:lstStyle/>
          <a:p>
            <a:pPr marL="0" marR="0" lvl="0" indent="0" algn="l" defTabSz="914400" rtl="0" eaLnBrk="1" fontAlgn="base" latinLnBrk="0" hangingPunct="1">
              <a:lnSpc>
                <a:spcPct val="108000"/>
              </a:lnSpc>
              <a:spcBef>
                <a:spcPct val="54000"/>
              </a:spcBef>
              <a:spcAft>
                <a:spcPct val="0"/>
              </a:spcAft>
              <a:buClrTx/>
              <a:buSzTx/>
              <a:buFont typeface="Arial" panose="020B0604020202020204" pitchFamily="34" charset="0"/>
              <a:buNone/>
              <a:tabLst/>
              <a:defRPr/>
            </a:pPr>
            <a:r>
              <a:rPr kumimoji="0" lang="da-DK" sz="1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Bedre adgang til data i kommunikations- og sikkerhedsloggen</a:t>
            </a:r>
          </a:p>
        </p:txBody>
      </p:sp>
      <p:sp>
        <p:nvSpPr>
          <p:cNvPr id="28" name="Tekstfelt 27">
            <a:extLst>
              <a:ext uri="{FF2B5EF4-FFF2-40B4-BE49-F238E27FC236}">
                <a16:creationId xmlns:a16="http://schemas.microsoft.com/office/drawing/2014/main" id="{4ECEDDE1-F4E0-094F-9431-5372AF86B393}"/>
              </a:ext>
            </a:extLst>
          </p:cNvPr>
          <p:cNvSpPr txBox="1"/>
          <p:nvPr/>
        </p:nvSpPr>
        <p:spPr>
          <a:xfrm>
            <a:off x="7689409" y="5014704"/>
            <a:ext cx="3595013" cy="252441"/>
          </a:xfrm>
          <a:prstGeom prst="rect">
            <a:avLst/>
          </a:prstGeom>
          <a:noFill/>
        </p:spPr>
        <p:txBody>
          <a:bodyPr wrap="square" lIns="0" tIns="0" rIns="0" bIns="0" rtlCol="0">
            <a:spAutoFit/>
          </a:bodyPr>
          <a:lstStyle/>
          <a:p>
            <a:pPr marL="0" marR="0" lvl="0" indent="0" algn="l" defTabSz="914400" rtl="0" eaLnBrk="1" fontAlgn="base" latinLnBrk="0" hangingPunct="1">
              <a:lnSpc>
                <a:spcPct val="108000"/>
              </a:lnSpc>
              <a:spcBef>
                <a:spcPct val="54000"/>
              </a:spcBef>
              <a:spcAft>
                <a:spcPct val="0"/>
              </a:spcAft>
              <a:buClrTx/>
              <a:buSzTx/>
              <a:buFont typeface="Arial" panose="020B0604020202020204" pitchFamily="34" charset="0"/>
              <a:buNone/>
              <a:tabLst/>
              <a:defRPr/>
            </a:pPr>
            <a:r>
              <a:rPr kumimoji="0" lang="da-DK" sz="1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Adgang via </a:t>
            </a:r>
            <a:r>
              <a:rPr kumimoji="0" lang="da-DK" sz="1600" b="1"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app</a:t>
            </a:r>
            <a:endParaRPr kumimoji="0" lang="da-DK" sz="1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1" name="Grafik 30">
            <a:extLst>
              <a:ext uri="{FF2B5EF4-FFF2-40B4-BE49-F238E27FC236}">
                <a16:creationId xmlns:a16="http://schemas.microsoft.com/office/drawing/2014/main" id="{402F4CE7-78DF-6041-8248-898C6E5A612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542535" y="2432177"/>
            <a:ext cx="1146874" cy="819196"/>
          </a:xfrm>
          <a:prstGeom prst="rect">
            <a:avLst/>
          </a:prstGeom>
        </p:spPr>
      </p:pic>
      <p:pic>
        <p:nvPicPr>
          <p:cNvPr id="34" name="Billede 33" descr="Et billede, der indeholder objekt, ur, skilt, sort&#10;&#10;Automatisk genereret beskrivelse">
            <a:extLst>
              <a:ext uri="{FF2B5EF4-FFF2-40B4-BE49-F238E27FC236}">
                <a16:creationId xmlns:a16="http://schemas.microsoft.com/office/drawing/2014/main" id="{EE52CDF7-F2D2-D843-A790-4A3321A339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1999" y="4135451"/>
            <a:ext cx="445149" cy="445149"/>
          </a:xfrm>
          <a:prstGeom prst="rect">
            <a:avLst/>
          </a:prstGeom>
        </p:spPr>
      </p:pic>
      <p:pic>
        <p:nvPicPr>
          <p:cNvPr id="36" name="Billede 35" descr="Et billede, der indeholder tegning, lampe&#10;&#10;Automatisk genereret beskrivelse">
            <a:extLst>
              <a:ext uri="{FF2B5EF4-FFF2-40B4-BE49-F238E27FC236}">
                <a16:creationId xmlns:a16="http://schemas.microsoft.com/office/drawing/2014/main" id="{CD25CACC-83F7-9C47-B4BD-EC7EAD7420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1999" y="2646983"/>
            <a:ext cx="475140" cy="475140"/>
          </a:xfrm>
          <a:prstGeom prst="rect">
            <a:avLst/>
          </a:prstGeom>
        </p:spPr>
      </p:pic>
      <p:pic>
        <p:nvPicPr>
          <p:cNvPr id="38" name="Billede 37" descr="Et billede, der indeholder skilt, monitor, sort, bus&#10;&#10;Automatisk genereret beskrivelse">
            <a:extLst>
              <a:ext uri="{FF2B5EF4-FFF2-40B4-BE49-F238E27FC236}">
                <a16:creationId xmlns:a16="http://schemas.microsoft.com/office/drawing/2014/main" id="{F97CE5D7-7724-E444-863E-3AD0C473D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10318" y="4898217"/>
            <a:ext cx="475295" cy="458496"/>
          </a:xfrm>
          <a:prstGeom prst="rect">
            <a:avLst/>
          </a:prstGeom>
        </p:spPr>
      </p:pic>
      <p:pic>
        <p:nvPicPr>
          <p:cNvPr id="40" name="Billede 39" descr="Et billede, der indeholder objekt, tegning, ur&#10;&#10;Automatisk genereret beskrivelse">
            <a:extLst>
              <a:ext uri="{FF2B5EF4-FFF2-40B4-BE49-F238E27FC236}">
                <a16:creationId xmlns:a16="http://schemas.microsoft.com/office/drawing/2014/main" id="{C10CFDBC-16D4-1544-817F-99BCB8F0635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3590" y="1865700"/>
            <a:ext cx="475140" cy="475140"/>
          </a:xfrm>
          <a:prstGeom prst="rect">
            <a:avLst/>
          </a:prstGeom>
        </p:spPr>
      </p:pic>
      <p:pic>
        <p:nvPicPr>
          <p:cNvPr id="42" name="Billede 41" descr="Et billede, der indeholder skilt, stop, gade, sidder&#10;&#10;Automatisk genereret beskrivelse">
            <a:extLst>
              <a:ext uri="{FF2B5EF4-FFF2-40B4-BE49-F238E27FC236}">
                <a16:creationId xmlns:a16="http://schemas.microsoft.com/office/drawing/2014/main" id="{CF5FE96B-36D6-2148-AA81-3BDC365629F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97803" y="4898217"/>
            <a:ext cx="540000" cy="540000"/>
          </a:xfrm>
          <a:prstGeom prst="rect">
            <a:avLst/>
          </a:prstGeom>
          <a:ln w="38100">
            <a:solidFill>
              <a:srgbClr val="F5F5F5"/>
            </a:solidFill>
          </a:ln>
        </p:spPr>
      </p:pic>
      <p:pic>
        <p:nvPicPr>
          <p:cNvPr id="6" name="Billede 5" descr="Et billede, der indeholder skilt, tegning, ur&#10;&#10;Automatisk genereret beskrivelse">
            <a:extLst>
              <a:ext uri="{FF2B5EF4-FFF2-40B4-BE49-F238E27FC236}">
                <a16:creationId xmlns:a16="http://schemas.microsoft.com/office/drawing/2014/main" id="{CAFDE6DE-67E5-E240-AEBD-419060AA272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61999" y="1923214"/>
            <a:ext cx="475140" cy="475140"/>
          </a:xfrm>
          <a:prstGeom prst="rect">
            <a:avLst/>
          </a:prstGeom>
        </p:spPr>
      </p:pic>
      <p:pic>
        <p:nvPicPr>
          <p:cNvPr id="29" name="Billede 28" descr="Et billede, der indeholder monitor, rød, skilt, skærm&#10;&#10;Automatisk genereret beskrivelse">
            <a:extLst>
              <a:ext uri="{FF2B5EF4-FFF2-40B4-BE49-F238E27FC236}">
                <a16:creationId xmlns:a16="http://schemas.microsoft.com/office/drawing/2014/main" id="{C6DE3225-755B-D446-9FF3-969A4C70EC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63582" y="3342711"/>
            <a:ext cx="421876" cy="460172"/>
          </a:xfrm>
          <a:prstGeom prst="rect">
            <a:avLst/>
          </a:prstGeom>
        </p:spPr>
      </p:pic>
      <p:sp>
        <p:nvSpPr>
          <p:cNvPr id="30" name="Tekstfelt 29">
            <a:extLst>
              <a:ext uri="{FF2B5EF4-FFF2-40B4-BE49-F238E27FC236}">
                <a16:creationId xmlns:a16="http://schemas.microsoft.com/office/drawing/2014/main" id="{39B76FA2-769D-5B42-9B24-D5C0C037EA04}"/>
              </a:ext>
            </a:extLst>
          </p:cNvPr>
          <p:cNvSpPr txBox="1"/>
          <p:nvPr/>
        </p:nvSpPr>
        <p:spPr>
          <a:xfrm>
            <a:off x="7712713" y="3478061"/>
            <a:ext cx="2837139" cy="252505"/>
          </a:xfrm>
          <a:prstGeom prst="rect">
            <a:avLst/>
          </a:prstGeom>
          <a:noFill/>
        </p:spPr>
        <p:txBody>
          <a:bodyPr wrap="square" lIns="0" tIns="0" rIns="0" bIns="0" rtlCol="0">
            <a:sp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r>
              <a:rPr kumimoji="0" lang="da-DK" sz="1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Visning af bilag</a:t>
            </a:r>
          </a:p>
        </p:txBody>
      </p:sp>
      <p:pic>
        <p:nvPicPr>
          <p:cNvPr id="33" name="Billede 32" descr="Et billede, der indeholder tegning&#10;&#10;Automatisk genereret beskrivelse">
            <a:extLst>
              <a:ext uri="{FF2B5EF4-FFF2-40B4-BE49-F238E27FC236}">
                <a16:creationId xmlns:a16="http://schemas.microsoft.com/office/drawing/2014/main" id="{416E4FDF-0008-F948-A857-F784B4D6C3F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10318" y="4098819"/>
            <a:ext cx="518412" cy="518412"/>
          </a:xfrm>
          <a:prstGeom prst="rect">
            <a:avLst/>
          </a:prstGeom>
        </p:spPr>
      </p:pic>
      <p:sp>
        <p:nvSpPr>
          <p:cNvPr id="35" name="Tekstfelt 34">
            <a:extLst>
              <a:ext uri="{FF2B5EF4-FFF2-40B4-BE49-F238E27FC236}">
                <a16:creationId xmlns:a16="http://schemas.microsoft.com/office/drawing/2014/main" id="{0FB261A8-4EEC-5B49-B465-44897321ECF8}"/>
              </a:ext>
            </a:extLst>
          </p:cNvPr>
          <p:cNvSpPr txBox="1"/>
          <p:nvPr/>
        </p:nvSpPr>
        <p:spPr>
          <a:xfrm>
            <a:off x="7689409" y="4183489"/>
            <a:ext cx="4125127" cy="265907"/>
          </a:xfrm>
          <a:prstGeom prst="rect">
            <a:avLst/>
          </a:prstGeom>
          <a:noFill/>
        </p:spPr>
        <p:txBody>
          <a:bodyPr wrap="square" lIns="0" tIns="0" rIns="0" bIns="0" rtlCol="0">
            <a:sp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r>
              <a:rPr kumimoji="0" lang="da-DK" sz="1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Bedre overblik over korrespondancer</a:t>
            </a:r>
          </a:p>
        </p:txBody>
      </p:sp>
      <p:pic>
        <p:nvPicPr>
          <p:cNvPr id="37" name="Logo" descr="U:\Moderniseringsstyrelsen\Jobs\3589_Koncernfaelles skabelonloesning i FM styrelser\Received\Work\DIGST_Logo.emf">
            <a:extLst>
              <a:ext uri="{FF2B5EF4-FFF2-40B4-BE49-F238E27FC236}">
                <a16:creationId xmlns:a16="http://schemas.microsoft.com/office/drawing/2014/main" id="{96EACBFF-13D8-7045-9B0F-251783BD91B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426916" y="6114834"/>
            <a:ext cx="2070285"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91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80AE25ED-097C-4BDC-A7CE-FA97BD9CA3B5}" type="slidenum">
              <a:rPr lang="da-DK" smtClean="0"/>
              <a:pPr/>
              <a:t>23</a:t>
            </a:fld>
            <a:endParaRPr lang="da-DK"/>
          </a:p>
        </p:txBody>
      </p:sp>
      <p:sp>
        <p:nvSpPr>
          <p:cNvPr id="7" name="Pladsholder til indhold 2"/>
          <p:cNvSpPr>
            <a:spLocks noGrp="1"/>
          </p:cNvSpPr>
          <p:nvPr>
            <p:ph idx="1"/>
          </p:nvPr>
        </p:nvSpPr>
        <p:spPr>
          <a:xfrm>
            <a:off x="847046" y="3007561"/>
            <a:ext cx="6143301" cy="2748223"/>
          </a:xfrm>
        </p:spPr>
        <p:txBody>
          <a:bodyPr/>
          <a:lstStyle/>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I dag betaler alle myndigheder en afgift pr. besked, som leveres til e-Boks. </a:t>
            </a:r>
          </a:p>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Fremover bliver udgifterne til Digital Post-løsningen afholdt centralt via myndighedernes budgetramme. </a:t>
            </a:r>
          </a:p>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Det betyder, at I ikke længere vil have administration i forbindelse med afregning til Digital Post-løsningen. </a:t>
            </a:r>
          </a:p>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Dette ændrer dog ikke ved de eventuelle omkostninger, I har til jeres egne leverandører i relation til integrationen til Digital Post.</a:t>
            </a:r>
          </a:p>
        </p:txBody>
      </p:sp>
      <p:sp>
        <p:nvSpPr>
          <p:cNvPr id="8" name="Titel 1">
            <a:extLst>
              <a:ext uri="{FF2B5EF4-FFF2-40B4-BE49-F238E27FC236}">
                <a16:creationId xmlns:a16="http://schemas.microsoft.com/office/drawing/2014/main" id="{D57E26E9-AFFE-9A4C-B2C9-D3ADBAD58040}"/>
              </a:ext>
            </a:extLst>
          </p:cNvPr>
          <p:cNvSpPr txBox="1">
            <a:spLocks/>
          </p:cNvSpPr>
          <p:nvPr/>
        </p:nvSpPr>
        <p:spPr bwMode="auto">
          <a:xfrm>
            <a:off x="847046" y="1345319"/>
            <a:ext cx="6143301" cy="145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Ingen administration ved afregning til </a:t>
            </a:r>
            <a:b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Digital Post-løsningen</a:t>
            </a:r>
            <a:endParaRPr lang="da-DK" b="1" kern="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fik 2">
            <a:extLst>
              <a:ext uri="{FF2B5EF4-FFF2-40B4-BE49-F238E27FC236}">
                <a16:creationId xmlns:a16="http://schemas.microsoft.com/office/drawing/2014/main" id="{5CA8CAE9-AA01-574C-A900-389F0FA9E8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90029" y="-1607108"/>
            <a:ext cx="6846068" cy="6668248"/>
          </a:xfrm>
          <a:prstGeom prst="rect">
            <a:avLst/>
          </a:prstGeom>
        </p:spPr>
      </p:pic>
    </p:spTree>
    <p:extLst>
      <p:ext uri="{BB962C8B-B14F-4D97-AF65-F5344CB8AC3E}">
        <p14:creationId xmlns:p14="http://schemas.microsoft.com/office/powerpoint/2010/main" val="742770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9" name="Pladsholder til indhold 2"/>
          <p:cNvSpPr>
            <a:spLocks noGrp="1"/>
          </p:cNvSpPr>
          <p:nvPr>
            <p:ph idx="1"/>
          </p:nvPr>
        </p:nvSpPr>
        <p:spPr>
          <a:xfrm>
            <a:off x="750793" y="2393951"/>
            <a:ext cx="5684276" cy="2754121"/>
          </a:xfrm>
        </p:spPr>
        <p:txBody>
          <a:bodyPr/>
          <a:lstStyle/>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I dag ligger rettighedsstyring i e-Boks.</a:t>
            </a:r>
          </a:p>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Fremover samles rettighedsstyring til Digital Post med den fællesoffentlige rettighedsstyring i NemLog-In brugeradministration på Virk, som i dag også anvendes til fx:</a:t>
            </a:r>
          </a:p>
          <a:p>
            <a:pPr lvl="1">
              <a:buClr>
                <a:schemeClr val="tx2"/>
              </a:buClr>
              <a:buFont typeface="Arial" panose="020B0604020202020204" pitchFamily="34" charset="0"/>
              <a:buChar char="•"/>
            </a:pPr>
            <a:r>
              <a:rPr lang="da-DK" sz="1600" dirty="0" err="1">
                <a:latin typeface="Open Sans" panose="020B0606030504020204" pitchFamily="34" charset="0"/>
                <a:ea typeface="Open Sans" panose="020B0606030504020204" pitchFamily="34" charset="0"/>
                <a:cs typeface="Open Sans" panose="020B0606030504020204" pitchFamily="34" charset="0"/>
              </a:rPr>
              <a:t>NemRefusion</a:t>
            </a:r>
            <a:endParaRPr lang="da-DK" sz="1600" dirty="0">
              <a:latin typeface="Open Sans" panose="020B0606030504020204" pitchFamily="34" charset="0"/>
              <a:ea typeface="Open Sans" panose="020B0606030504020204" pitchFamily="34" charset="0"/>
              <a:cs typeface="Open Sans" panose="020B0606030504020204" pitchFamily="34" charset="0"/>
            </a:endParaRPr>
          </a:p>
          <a:p>
            <a:pPr lvl="1">
              <a:buClr>
                <a:schemeClr val="tx2"/>
              </a:buClr>
              <a:buFont typeface="Arial" panose="020B0604020202020204" pitchFamily="34" charset="0"/>
              <a:buChar char="•"/>
            </a:pPr>
            <a:r>
              <a:rPr lang="da-DK" sz="1600" dirty="0">
                <a:latin typeface="Open Sans" panose="020B0606030504020204" pitchFamily="34" charset="0"/>
                <a:ea typeface="Open Sans" panose="020B0606030504020204" pitchFamily="34" charset="0"/>
                <a:cs typeface="Open Sans" panose="020B0606030504020204" pitchFamily="34" charset="0"/>
              </a:rPr>
              <a:t>Barsel</a:t>
            </a:r>
          </a:p>
          <a:p>
            <a:pPr lvl="1">
              <a:buClr>
                <a:schemeClr val="tx2"/>
              </a:buClr>
              <a:buFont typeface="Arial" panose="020B0604020202020204" pitchFamily="34" charset="0"/>
              <a:buChar char="•"/>
            </a:pPr>
            <a:r>
              <a:rPr lang="da-DK" sz="1600" dirty="0">
                <a:latin typeface="Open Sans" panose="020B0606030504020204" pitchFamily="34" charset="0"/>
                <a:ea typeface="Open Sans" panose="020B0606030504020204" pitchFamily="34" charset="0"/>
                <a:cs typeface="Open Sans" panose="020B0606030504020204" pitchFamily="34" charset="0"/>
              </a:rPr>
              <a:t>Feriekonto</a:t>
            </a:r>
          </a:p>
          <a:p>
            <a:pPr lvl="1">
              <a:buClr>
                <a:schemeClr val="tx2"/>
              </a:buClr>
              <a:buFont typeface="Arial" panose="020B0604020202020204" pitchFamily="34" charset="0"/>
              <a:buChar char="•"/>
            </a:pPr>
            <a:r>
              <a:rPr lang="da-DK" sz="1600" dirty="0">
                <a:latin typeface="Open Sans" panose="020B0606030504020204" pitchFamily="34" charset="0"/>
                <a:ea typeface="Open Sans" panose="020B0606030504020204" pitchFamily="34" charset="0"/>
                <a:cs typeface="Open Sans" panose="020B0606030504020204" pitchFamily="34" charset="0"/>
              </a:rPr>
              <a:t>Efteruddannelse</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24</a:t>
            </a:fld>
            <a:endParaRPr lang="da-DK"/>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805" y="2817718"/>
            <a:ext cx="5149363" cy="2252846"/>
          </a:xfrm>
          <a:prstGeom prst="rect">
            <a:avLst/>
          </a:prstGeom>
          <a:ln>
            <a:noFill/>
          </a:ln>
          <a:effectLst>
            <a:outerShdw blurRad="292100" dist="139700" dir="2700000" algn="tl" rotWithShape="0">
              <a:srgbClr val="333333">
                <a:alpha val="65000"/>
              </a:srgbClr>
            </a:outerShdw>
          </a:effectLst>
        </p:spPr>
      </p:pic>
      <p:sp>
        <p:nvSpPr>
          <p:cNvPr id="10" name="Arc 231">
            <a:extLst>
              <a:ext uri="{FF2B5EF4-FFF2-40B4-BE49-F238E27FC236}">
                <a16:creationId xmlns:a16="http://schemas.microsoft.com/office/drawing/2014/main" id="{444BC6F5-355E-0D4D-8A17-3DBB69BC2CF0}"/>
              </a:ext>
            </a:extLst>
          </p:cNvPr>
          <p:cNvSpPr>
            <a:spLocks noChangeAspect="1"/>
          </p:cNvSpPr>
          <p:nvPr/>
        </p:nvSpPr>
        <p:spPr bwMode="auto">
          <a:xfrm rot="5231077" flipH="1" flipV="1">
            <a:off x="5591194" y="1673248"/>
            <a:ext cx="1547544" cy="2063996"/>
          </a:xfrm>
          <a:custGeom>
            <a:avLst/>
            <a:gdLst>
              <a:gd name="connsiteX0" fmla="*/ 2977184 w 3028927"/>
              <a:gd name="connsiteY0" fmla="*/ 1906955 h 3028926"/>
              <a:gd name="connsiteX1" fmla="*/ 2227262 w 3028927"/>
              <a:gd name="connsiteY1" fmla="*/ 2850696 h 3028926"/>
              <a:gd name="connsiteX2" fmla="*/ 1514464 w 3028927"/>
              <a:gd name="connsiteY2" fmla="*/ 1514463 h 3028926"/>
              <a:gd name="connsiteX3" fmla="*/ 2977184 w 3028927"/>
              <a:gd name="connsiteY3" fmla="*/ 1906955 h 3028926"/>
              <a:gd name="connsiteX0" fmla="*/ 2977184 w 3028927"/>
              <a:gd name="connsiteY0" fmla="*/ 1906955 h 3028926"/>
              <a:gd name="connsiteX1" fmla="*/ 2227262 w 3028927"/>
              <a:gd name="connsiteY1" fmla="*/ 2850696 h 3028926"/>
              <a:gd name="connsiteX0" fmla="*/ 1462720 w 1462720"/>
              <a:gd name="connsiteY0" fmla="*/ 392492 h 2057842"/>
              <a:gd name="connsiteX1" fmla="*/ 712798 w 1462720"/>
              <a:gd name="connsiteY1" fmla="*/ 1336233 h 2057842"/>
              <a:gd name="connsiteX2" fmla="*/ 0 w 1462720"/>
              <a:gd name="connsiteY2" fmla="*/ 0 h 2057842"/>
              <a:gd name="connsiteX3" fmla="*/ 1462720 w 1462720"/>
              <a:gd name="connsiteY3" fmla="*/ 392492 h 2057842"/>
              <a:gd name="connsiteX0" fmla="*/ 1462720 w 1462720"/>
              <a:gd name="connsiteY0" fmla="*/ 392492 h 2057842"/>
              <a:gd name="connsiteX1" fmla="*/ 718925 w 1462720"/>
              <a:gd name="connsiteY1" fmla="*/ 2057842 h 2057842"/>
              <a:gd name="connsiteX0" fmla="*/ 1462720 w 1562760"/>
              <a:gd name="connsiteY0" fmla="*/ 392492 h 2057842"/>
              <a:gd name="connsiteX1" fmla="*/ 712798 w 1562760"/>
              <a:gd name="connsiteY1" fmla="*/ 1336233 h 2057842"/>
              <a:gd name="connsiteX2" fmla="*/ 0 w 1562760"/>
              <a:gd name="connsiteY2" fmla="*/ 0 h 2057842"/>
              <a:gd name="connsiteX3" fmla="*/ 1462720 w 1562760"/>
              <a:gd name="connsiteY3" fmla="*/ 392492 h 2057842"/>
              <a:gd name="connsiteX0" fmla="*/ 1562760 w 1562760"/>
              <a:gd name="connsiteY0" fmla="*/ 50629 h 2057842"/>
              <a:gd name="connsiteX1" fmla="*/ 718925 w 1562760"/>
              <a:gd name="connsiteY1" fmla="*/ 2057842 h 2057842"/>
              <a:gd name="connsiteX0" fmla="*/ 1384938 w 1562760"/>
              <a:gd name="connsiteY0" fmla="*/ 157930 h 2057842"/>
              <a:gd name="connsiteX1" fmla="*/ 712798 w 1562760"/>
              <a:gd name="connsiteY1" fmla="*/ 1336233 h 2057842"/>
              <a:gd name="connsiteX2" fmla="*/ 0 w 1562760"/>
              <a:gd name="connsiteY2" fmla="*/ 0 h 2057842"/>
              <a:gd name="connsiteX3" fmla="*/ 1384938 w 1562760"/>
              <a:gd name="connsiteY3" fmla="*/ 157930 h 2057842"/>
              <a:gd name="connsiteX0" fmla="*/ 1562760 w 1562760"/>
              <a:gd name="connsiteY0" fmla="*/ 50629 h 2057842"/>
              <a:gd name="connsiteX1" fmla="*/ 718925 w 1562760"/>
              <a:gd name="connsiteY1" fmla="*/ 2057842 h 2057842"/>
              <a:gd name="connsiteX0" fmla="*/ 1327605 w 1562760"/>
              <a:gd name="connsiteY0" fmla="*/ 0 h 2096253"/>
              <a:gd name="connsiteX1" fmla="*/ 712798 w 1562760"/>
              <a:gd name="connsiteY1" fmla="*/ 1374644 h 2096253"/>
              <a:gd name="connsiteX2" fmla="*/ 0 w 1562760"/>
              <a:gd name="connsiteY2" fmla="*/ 38411 h 2096253"/>
              <a:gd name="connsiteX3" fmla="*/ 1327605 w 1562760"/>
              <a:gd name="connsiteY3" fmla="*/ 0 h 2096253"/>
              <a:gd name="connsiteX0" fmla="*/ 1562760 w 1562760"/>
              <a:gd name="connsiteY0" fmla="*/ 89040 h 2096253"/>
              <a:gd name="connsiteX1" fmla="*/ 718925 w 1562760"/>
              <a:gd name="connsiteY1" fmla="*/ 2096253 h 2096253"/>
              <a:gd name="connsiteX0" fmla="*/ 1378121 w 1562760"/>
              <a:gd name="connsiteY0" fmla="*/ 0 h 2063996"/>
              <a:gd name="connsiteX1" fmla="*/ 712798 w 1562760"/>
              <a:gd name="connsiteY1" fmla="*/ 1342387 h 2063996"/>
              <a:gd name="connsiteX2" fmla="*/ 0 w 1562760"/>
              <a:gd name="connsiteY2" fmla="*/ 6154 h 2063996"/>
              <a:gd name="connsiteX3" fmla="*/ 1378121 w 1562760"/>
              <a:gd name="connsiteY3" fmla="*/ 0 h 2063996"/>
              <a:gd name="connsiteX0" fmla="*/ 1562760 w 1562760"/>
              <a:gd name="connsiteY0" fmla="*/ 56783 h 2063996"/>
              <a:gd name="connsiteX1" fmla="*/ 718925 w 1562760"/>
              <a:gd name="connsiteY1" fmla="*/ 2063996 h 2063996"/>
              <a:gd name="connsiteX0" fmla="*/ 1378121 w 1547544"/>
              <a:gd name="connsiteY0" fmla="*/ 0 h 2063996"/>
              <a:gd name="connsiteX1" fmla="*/ 712798 w 1547544"/>
              <a:gd name="connsiteY1" fmla="*/ 1342387 h 2063996"/>
              <a:gd name="connsiteX2" fmla="*/ 0 w 1547544"/>
              <a:gd name="connsiteY2" fmla="*/ 6154 h 2063996"/>
              <a:gd name="connsiteX3" fmla="*/ 1378121 w 1547544"/>
              <a:gd name="connsiteY3" fmla="*/ 0 h 2063996"/>
              <a:gd name="connsiteX0" fmla="*/ 1547544 w 1547544"/>
              <a:gd name="connsiteY0" fmla="*/ 63479 h 2063996"/>
              <a:gd name="connsiteX1" fmla="*/ 718925 w 1547544"/>
              <a:gd name="connsiteY1" fmla="*/ 2063996 h 2063996"/>
              <a:gd name="connsiteX0" fmla="*/ 1378121 w 1547544"/>
              <a:gd name="connsiteY0" fmla="*/ 0 h 2063996"/>
              <a:gd name="connsiteX1" fmla="*/ 712798 w 1547544"/>
              <a:gd name="connsiteY1" fmla="*/ 1342387 h 2063996"/>
              <a:gd name="connsiteX2" fmla="*/ 0 w 1547544"/>
              <a:gd name="connsiteY2" fmla="*/ 6154 h 2063996"/>
              <a:gd name="connsiteX3" fmla="*/ 1378121 w 1547544"/>
              <a:gd name="connsiteY3" fmla="*/ 0 h 2063996"/>
              <a:gd name="connsiteX0" fmla="*/ 1547544 w 1547544"/>
              <a:gd name="connsiteY0" fmla="*/ 63479 h 2063996"/>
              <a:gd name="connsiteX1" fmla="*/ 718925 w 1547544"/>
              <a:gd name="connsiteY1" fmla="*/ 2063996 h 2063996"/>
            </a:gdLst>
            <a:ahLst/>
            <a:cxnLst>
              <a:cxn ang="0">
                <a:pos x="connsiteX0" y="connsiteY0"/>
              </a:cxn>
              <a:cxn ang="0">
                <a:pos x="connsiteX1" y="connsiteY1"/>
              </a:cxn>
            </a:cxnLst>
            <a:rect l="l" t="t" r="r" b="b"/>
            <a:pathLst>
              <a:path w="1547544" h="2063996" stroke="0" extrusionOk="0">
                <a:moveTo>
                  <a:pt x="1378121" y="0"/>
                </a:moveTo>
                <a:cubicBezTo>
                  <a:pt x="1269502" y="404796"/>
                  <a:pt x="1082589" y="1145126"/>
                  <a:pt x="712798" y="1342387"/>
                </a:cubicBezTo>
                <a:lnTo>
                  <a:pt x="0" y="6154"/>
                </a:lnTo>
                <a:lnTo>
                  <a:pt x="1378121" y="0"/>
                </a:lnTo>
                <a:close/>
              </a:path>
              <a:path w="1547544" h="2063996" fill="none">
                <a:moveTo>
                  <a:pt x="1547544" y="63479"/>
                </a:moveTo>
                <a:cubicBezTo>
                  <a:pt x="1533508" y="1269342"/>
                  <a:pt x="1088716" y="1866735"/>
                  <a:pt x="718925" y="2063996"/>
                </a:cubicBezTo>
              </a:path>
            </a:pathLst>
          </a:custGeom>
          <a:noFill/>
          <a:ln w="12700" cap="flat" cmpd="sng">
            <a:solidFill>
              <a:srgbClr val="890023"/>
            </a:solidFill>
            <a:prstDash val="sysDot"/>
            <a:miter lim="800000"/>
            <a:headEnd type="oval" w="sm" len="sm"/>
            <a:tailEnd type="triangle" w="med" len="sm"/>
          </a:ln>
        </p:spPr>
        <p:txBody>
          <a:bodyPr vert="horz" wrap="square" lIns="109728" tIns="54864" rIns="109728" bIns="54864" numCol="1" anchor="t" anchorCtr="0" compatLnSpc="1">
            <a:prstTxWarp prst="textNoShape">
              <a:avLst/>
            </a:prstTxWarp>
          </a:bodyPr>
          <a:lstStyle/>
          <a:p>
            <a:endParaRPr lang="en-US" sz="1000">
              <a:latin typeface="Arial" panose="020B0604020202020204" pitchFamily="34" charset="0"/>
              <a:ea typeface="Metric Light" charset="0"/>
              <a:cs typeface="Arial" panose="020B0604020202020204" pitchFamily="34" charset="0"/>
            </a:endParaRPr>
          </a:p>
        </p:txBody>
      </p:sp>
      <p:sp>
        <p:nvSpPr>
          <p:cNvPr id="7" name="Titel 1">
            <a:extLst>
              <a:ext uri="{FF2B5EF4-FFF2-40B4-BE49-F238E27FC236}">
                <a16:creationId xmlns:a16="http://schemas.microsoft.com/office/drawing/2014/main" id="{01AD7A30-13B1-2945-A198-D78FB583DEB1}"/>
              </a:ext>
            </a:extLst>
          </p:cNvPr>
          <p:cNvSpPr txBox="1">
            <a:spLocks/>
          </p:cNvSpPr>
          <p:nvPr/>
        </p:nvSpPr>
        <p:spPr bwMode="auto">
          <a:xfrm>
            <a:off x="750793" y="1725886"/>
            <a:ext cx="5684277"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Ny rettighedsstyring</a:t>
            </a:r>
            <a:endParaRPr lang="da-DK" b="1" kern="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12622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16" name="Picture 2" descr="A screenshot of a cell phone&#10;&#10;Description automatically generated">
            <a:extLst>
              <a:ext uri="{FF2B5EF4-FFF2-40B4-BE49-F238E27FC236}">
                <a16:creationId xmlns:a16="http://schemas.microsoft.com/office/drawing/2014/main" id="{DE6F0676-1F8E-ED4E-91B2-56C1659B6D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9" t="4409" r="7513" b="23291"/>
          <a:stretch/>
        </p:blipFill>
        <p:spPr>
          <a:xfrm>
            <a:off x="5084064" y="549739"/>
            <a:ext cx="3749040" cy="3837586"/>
          </a:xfrm>
          <a:prstGeom prst="rect">
            <a:avLst/>
          </a:prstGeom>
          <a:ln>
            <a:noFill/>
          </a:ln>
          <a:effectLst>
            <a:outerShdw blurRad="292100" dist="139700" dir="2700000" algn="tl" rotWithShape="0">
              <a:srgbClr val="333333">
                <a:alpha val="65000"/>
              </a:srgbClr>
            </a:outerShdw>
          </a:effectLst>
        </p:spPr>
      </p:pic>
      <p:pic>
        <p:nvPicPr>
          <p:cNvPr id="14" name="Billede 13"/>
          <p:cNvPicPr>
            <a:picLocks noChangeAspect="1"/>
          </p:cNvPicPr>
          <p:nvPr/>
        </p:nvPicPr>
        <p:blipFill rotWithShape="1">
          <a:blip r:embed="rId4" cstate="print">
            <a:extLst>
              <a:ext uri="{28A0092B-C50C-407E-A947-70E740481C1C}">
                <a14:useLocalDpi xmlns:a14="http://schemas.microsoft.com/office/drawing/2010/main" val="0"/>
              </a:ext>
            </a:extLst>
          </a:blip>
          <a:srcRect l="44022" b="59951"/>
          <a:stretch/>
        </p:blipFill>
        <p:spPr>
          <a:xfrm>
            <a:off x="7271818" y="2512546"/>
            <a:ext cx="4416552" cy="3482586"/>
          </a:xfrm>
          <a:prstGeom prst="rect">
            <a:avLst/>
          </a:prstGeom>
          <a:ln>
            <a:noFill/>
          </a:ln>
          <a:effectLst>
            <a:outerShdw blurRad="292100" dist="139700" dir="2700000" algn="tl" rotWithShape="0">
              <a:srgbClr val="333333">
                <a:alpha val="65000"/>
              </a:srgbClr>
            </a:outerShdw>
          </a:effectLst>
        </p:spPr>
      </p:pic>
      <p:sp>
        <p:nvSpPr>
          <p:cNvPr id="3" name="Pladsholder til indhold 2"/>
          <p:cNvSpPr>
            <a:spLocks noGrp="1"/>
          </p:cNvSpPr>
          <p:nvPr>
            <p:ph sz="half" idx="1"/>
          </p:nvPr>
        </p:nvSpPr>
        <p:spPr>
          <a:xfrm>
            <a:off x="4165578" y="4919377"/>
            <a:ext cx="2807835" cy="825040"/>
          </a:xfrm>
        </p:spPr>
        <p:txBody>
          <a:bodyPr/>
          <a:lstStyle/>
          <a:p>
            <a:pPr marL="0" indent="0" algn="r">
              <a:buNone/>
            </a:pPr>
            <a:r>
              <a:rPr lang="da-DK" sz="1200" dirty="0">
                <a:latin typeface="Open Sans" panose="020B0606030504020204" pitchFamily="34" charset="0"/>
                <a:ea typeface="Open Sans" panose="020B0606030504020204" pitchFamily="34" charset="0"/>
                <a:cs typeface="Open Sans" panose="020B0606030504020204" pitchFamily="34" charset="0"/>
              </a:rPr>
              <a:t>Der er mulighed for at sætte søgeord på jeres kontaktpunkter, så borgere og virksomheder nemmere kan finde den rigtige modtager ved at skrive i søgefelterne</a:t>
            </a:r>
          </a:p>
          <a:p>
            <a:pPr algn="r"/>
            <a:endParaRPr lang="da-DK"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Pladsholder til indhold 4"/>
          <p:cNvSpPr>
            <a:spLocks noGrp="1"/>
          </p:cNvSpPr>
          <p:nvPr>
            <p:ph sz="half" idx="2"/>
          </p:nvPr>
        </p:nvSpPr>
        <p:spPr>
          <a:xfrm>
            <a:off x="8974004" y="911788"/>
            <a:ext cx="3025168" cy="809103"/>
          </a:xfrm>
        </p:spPr>
        <p:txBody>
          <a:bodyPr/>
          <a:lstStyle/>
          <a:p>
            <a:pPr mar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I kan opsætte en uddybende kontaktstruktur, så man manuelt kan klikke sig gennem en emnebaseret kontaktstruktur med korte informationstekster</a:t>
            </a:r>
          </a:p>
          <a:p>
            <a:pPr marL="0" indent="0">
              <a:buNone/>
            </a:pPr>
            <a:endParaRPr lang="da-DK"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Pladsholder til slidenummer 3"/>
          <p:cNvSpPr>
            <a:spLocks noGrp="1"/>
          </p:cNvSpPr>
          <p:nvPr>
            <p:ph type="sldNum" sz="quarter" idx="12"/>
          </p:nvPr>
        </p:nvSpPr>
        <p:spPr/>
        <p:txBody>
          <a:bodyPr/>
          <a:lstStyle/>
          <a:p>
            <a:fld id="{80AE25ED-097C-4BDC-A7CE-FA97BD9CA3B5}" type="slidenum">
              <a:rPr lang="da-DK" smtClean="0"/>
              <a:pPr/>
              <a:t>25</a:t>
            </a:fld>
            <a:endParaRPr lang="da-DK"/>
          </a:p>
        </p:txBody>
      </p:sp>
      <p:sp>
        <p:nvSpPr>
          <p:cNvPr id="10" name="Arc 231">
            <a:extLst>
              <a:ext uri="{FF2B5EF4-FFF2-40B4-BE49-F238E27FC236}">
                <a16:creationId xmlns:a16="http://schemas.microsoft.com/office/drawing/2014/main" id="{444BC6F5-355E-0D4D-8A17-3DBB69BC2CF0}"/>
              </a:ext>
            </a:extLst>
          </p:cNvPr>
          <p:cNvSpPr>
            <a:spLocks noChangeAspect="1"/>
          </p:cNvSpPr>
          <p:nvPr/>
        </p:nvSpPr>
        <p:spPr bwMode="auto">
          <a:xfrm rot="6336438" flipH="1">
            <a:off x="7058266" y="314686"/>
            <a:ext cx="2787081" cy="2787080"/>
          </a:xfrm>
          <a:prstGeom prst="arc">
            <a:avLst>
              <a:gd name="adj1" fmla="val 20027223"/>
              <a:gd name="adj2" fmla="val 3715369"/>
            </a:avLst>
          </a:prstGeom>
          <a:noFill/>
          <a:ln w="12700" cap="flat" cmpd="sng">
            <a:solidFill>
              <a:srgbClr val="890023"/>
            </a:solidFill>
            <a:prstDash val="sysDot"/>
            <a:miter lim="800000"/>
            <a:headEnd type="oval" w="sm" len="sm"/>
            <a:tailEnd type="triangle" w="med" len="sm"/>
          </a:ln>
        </p:spPr>
        <p:txBody>
          <a:bodyPr vert="horz" wrap="square" lIns="109728" tIns="54864" rIns="109728" bIns="54864" numCol="1" anchor="t" anchorCtr="0" compatLnSpc="1">
            <a:prstTxWarp prst="textNoShape">
              <a:avLst/>
            </a:prstTxWarp>
          </a:bodyPr>
          <a:lstStyle/>
          <a:p>
            <a:endParaRPr lang="en-US" sz="1000">
              <a:latin typeface="Arial" panose="020B0604020202020204" pitchFamily="34" charset="0"/>
              <a:ea typeface="Metric Light" charset="0"/>
              <a:cs typeface="Arial" panose="020B0604020202020204" pitchFamily="34" charset="0"/>
            </a:endParaRPr>
          </a:p>
        </p:txBody>
      </p:sp>
      <p:sp>
        <p:nvSpPr>
          <p:cNvPr id="12" name="Titel 1">
            <a:extLst>
              <a:ext uri="{FF2B5EF4-FFF2-40B4-BE49-F238E27FC236}">
                <a16:creationId xmlns:a16="http://schemas.microsoft.com/office/drawing/2014/main" id="{21DA12C0-2407-9D43-8985-035DF2DAFDB2}"/>
              </a:ext>
            </a:extLst>
          </p:cNvPr>
          <p:cNvSpPr txBox="1">
            <a:spLocks/>
          </p:cNvSpPr>
          <p:nvPr/>
        </p:nvSpPr>
        <p:spPr bwMode="auto">
          <a:xfrm>
            <a:off x="698600" y="2574848"/>
            <a:ext cx="5290000" cy="2147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Det bliver nemmere at sende digital post korrekt til jer</a:t>
            </a:r>
            <a:endParaRPr lang="da-DK" b="1" kern="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Arc 231">
            <a:extLst>
              <a:ext uri="{FF2B5EF4-FFF2-40B4-BE49-F238E27FC236}">
                <a16:creationId xmlns:a16="http://schemas.microsoft.com/office/drawing/2014/main" id="{444BC6F5-355E-0D4D-8A17-3DBB69BC2CF0}"/>
              </a:ext>
            </a:extLst>
          </p:cNvPr>
          <p:cNvSpPr>
            <a:spLocks noChangeAspect="1"/>
          </p:cNvSpPr>
          <p:nvPr/>
        </p:nvSpPr>
        <p:spPr bwMode="auto">
          <a:xfrm rot="6593823" flipV="1">
            <a:off x="6426182" y="3994094"/>
            <a:ext cx="2353101" cy="2353101"/>
          </a:xfrm>
          <a:prstGeom prst="arc">
            <a:avLst>
              <a:gd name="adj1" fmla="val 19681249"/>
              <a:gd name="adj2" fmla="val 4309203"/>
            </a:avLst>
          </a:prstGeom>
          <a:noFill/>
          <a:ln w="12700" cap="flat" cmpd="sng">
            <a:solidFill>
              <a:srgbClr val="890023"/>
            </a:solidFill>
            <a:prstDash val="sysDot"/>
            <a:miter lim="800000"/>
            <a:headEnd type="oval" w="sm" len="sm"/>
            <a:tailEnd type="triangle" w="med" len="sm"/>
          </a:ln>
        </p:spPr>
        <p:txBody>
          <a:bodyPr vert="horz" wrap="square" lIns="109728" tIns="54864" rIns="109728" bIns="54864" numCol="1" anchor="t" anchorCtr="0" compatLnSpc="1">
            <a:prstTxWarp prst="textNoShape">
              <a:avLst/>
            </a:prstTxWarp>
          </a:bodyPr>
          <a:lstStyle/>
          <a:p>
            <a:endParaRPr lang="en-US" sz="1000">
              <a:latin typeface="Arial" panose="020B0604020202020204" pitchFamily="34" charset="0"/>
              <a:ea typeface="Metric Light" charset="0"/>
              <a:cs typeface="Arial" panose="020B0604020202020204" pitchFamily="34" charset="0"/>
            </a:endParaRPr>
          </a:p>
        </p:txBody>
      </p:sp>
      <p:sp>
        <p:nvSpPr>
          <p:cNvPr id="15" name="Tekstfelt 14">
            <a:extLst>
              <a:ext uri="{FF2B5EF4-FFF2-40B4-BE49-F238E27FC236}">
                <a16:creationId xmlns:a16="http://schemas.microsoft.com/office/drawing/2014/main" id="{0FE63F1F-1AAE-A34C-9F35-0127458873E3}"/>
              </a:ext>
            </a:extLst>
          </p:cNvPr>
          <p:cNvSpPr txBox="1"/>
          <p:nvPr/>
        </p:nvSpPr>
        <p:spPr>
          <a:xfrm rot="20199399">
            <a:off x="9044152" y="5495828"/>
            <a:ext cx="4021667" cy="276999"/>
          </a:xfrm>
          <a:prstGeom prst="rect">
            <a:avLst/>
          </a:prstGeom>
          <a:noFill/>
        </p:spPr>
        <p:txBody>
          <a:bodyPr wrap="square" lIns="0" tIns="0" rIns="0" bIns="0" rtlCol="0">
            <a:spAutoFit/>
          </a:bodyPr>
          <a:lstStyle/>
          <a:p>
            <a:pPr algn="ctr">
              <a:lnSpc>
                <a:spcPct val="100000"/>
              </a:lnSpc>
              <a:spcBef>
                <a:spcPts val="1100"/>
              </a:spcBef>
            </a:pPr>
            <a:r>
              <a:rPr lang="da-DK" sz="1800" dirty="0">
                <a:solidFill>
                  <a:schemeClr val="tx2">
                    <a:alpha val="40000"/>
                  </a:schemeClr>
                </a:solidFill>
                <a:latin typeface="Open Sans" panose="020B0606030504020204" pitchFamily="34" charset="0"/>
                <a:ea typeface="Open Sans" panose="020B0606030504020204" pitchFamily="34" charset="0"/>
                <a:cs typeface="Open Sans" panose="020B0606030504020204" pitchFamily="34" charset="0"/>
              </a:rPr>
              <a:t>PROTOTYPE</a:t>
            </a:r>
          </a:p>
        </p:txBody>
      </p:sp>
      <p:sp>
        <p:nvSpPr>
          <p:cNvPr id="13" name="Tekstfelt 12">
            <a:extLst>
              <a:ext uri="{FF2B5EF4-FFF2-40B4-BE49-F238E27FC236}">
                <a16:creationId xmlns:a16="http://schemas.microsoft.com/office/drawing/2014/main" id="{1AECF6A5-C1E1-154B-8338-83884967B539}"/>
              </a:ext>
            </a:extLst>
          </p:cNvPr>
          <p:cNvSpPr txBox="1"/>
          <p:nvPr/>
        </p:nvSpPr>
        <p:spPr>
          <a:xfrm rot="20199399">
            <a:off x="4539853" y="968605"/>
            <a:ext cx="4021667" cy="276999"/>
          </a:xfrm>
          <a:prstGeom prst="rect">
            <a:avLst/>
          </a:prstGeom>
          <a:noFill/>
        </p:spPr>
        <p:txBody>
          <a:bodyPr wrap="square" lIns="0" tIns="0" rIns="0" bIns="0" rtlCol="0">
            <a:spAutoFit/>
          </a:bodyPr>
          <a:lstStyle/>
          <a:p>
            <a:pPr algn="ctr">
              <a:lnSpc>
                <a:spcPct val="100000"/>
              </a:lnSpc>
              <a:spcBef>
                <a:spcPts val="1100"/>
              </a:spcBef>
            </a:pPr>
            <a:r>
              <a:rPr lang="da-DK" sz="1800" dirty="0">
                <a:solidFill>
                  <a:schemeClr val="tx2">
                    <a:alpha val="40000"/>
                  </a:schemeClr>
                </a:solidFill>
                <a:latin typeface="Open Sans" panose="020B0606030504020204" pitchFamily="34" charset="0"/>
                <a:ea typeface="Open Sans" panose="020B0606030504020204" pitchFamily="34" charset="0"/>
                <a:cs typeface="Open Sans" panose="020B0606030504020204" pitchFamily="34" charset="0"/>
              </a:rPr>
              <a:t>PROTOTYPE</a:t>
            </a:r>
          </a:p>
        </p:txBody>
      </p:sp>
    </p:spTree>
    <p:extLst>
      <p:ext uri="{BB962C8B-B14F-4D97-AF65-F5344CB8AC3E}">
        <p14:creationId xmlns:p14="http://schemas.microsoft.com/office/powerpoint/2010/main" val="3942518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80AE25ED-097C-4BDC-A7CE-FA97BD9CA3B5}" type="slidenum">
              <a:rPr lang="da-DK" smtClean="0"/>
              <a:pPr/>
              <a:t>26</a:t>
            </a:fld>
            <a:endParaRPr lang="da-DK"/>
          </a:p>
        </p:txBody>
      </p:sp>
      <p:pic>
        <p:nvPicPr>
          <p:cNvPr id="5" name="Billede 4"/>
          <p:cNvPicPr>
            <a:picLocks noChangeAspect="1"/>
          </p:cNvPicPr>
          <p:nvPr/>
        </p:nvPicPr>
        <p:blipFill>
          <a:blip r:embed="rId3"/>
          <a:stretch>
            <a:fillRect/>
          </a:stretch>
        </p:blipFill>
        <p:spPr>
          <a:xfrm>
            <a:off x="5760658" y="1182532"/>
            <a:ext cx="5859896" cy="4097659"/>
          </a:xfrm>
          <a:prstGeom prst="rect">
            <a:avLst/>
          </a:prstGeom>
          <a:ln>
            <a:noFill/>
          </a:ln>
          <a:effectLst>
            <a:outerShdw blurRad="292100" dist="139700" dir="2700000" algn="tl" rotWithShape="0">
              <a:srgbClr val="333333">
                <a:alpha val="65000"/>
              </a:srgbClr>
            </a:outerShdw>
          </a:effectLst>
        </p:spPr>
      </p:pic>
      <p:sp>
        <p:nvSpPr>
          <p:cNvPr id="9" name="Pladsholder til indhold 2">
            <a:extLst>
              <a:ext uri="{FF2B5EF4-FFF2-40B4-BE49-F238E27FC236}">
                <a16:creationId xmlns:a16="http://schemas.microsoft.com/office/drawing/2014/main" id="{64359B44-B501-5E45-9502-23B8A33CF3D8}"/>
              </a:ext>
            </a:extLst>
          </p:cNvPr>
          <p:cNvSpPr txBox="1">
            <a:spLocks/>
          </p:cNvSpPr>
          <p:nvPr/>
        </p:nvSpPr>
        <p:spPr bwMode="auto">
          <a:xfrm>
            <a:off x="754668" y="3306453"/>
            <a:ext cx="5341332" cy="159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En ny, enkel adgang til myndighedsfunktionerne i en opdateret, brugervenlig grænseflade.</a:t>
            </a:r>
          </a:p>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Fordi Digitaliseringsstyrelsen kommer til at eje den nye Digital Post-løsning, bliver det lettere at vedligeholde hjælp og vejledninger i portalen. </a:t>
            </a:r>
          </a:p>
        </p:txBody>
      </p:sp>
      <p:sp>
        <p:nvSpPr>
          <p:cNvPr id="10" name="Titel 1">
            <a:extLst>
              <a:ext uri="{FF2B5EF4-FFF2-40B4-BE49-F238E27FC236}">
                <a16:creationId xmlns:a16="http://schemas.microsoft.com/office/drawing/2014/main" id="{03B037F5-F233-194D-9EF3-51160FA2E2CA}"/>
              </a:ext>
            </a:extLst>
          </p:cNvPr>
          <p:cNvSpPr txBox="1">
            <a:spLocks/>
          </p:cNvSpPr>
          <p:nvPr/>
        </p:nvSpPr>
        <p:spPr bwMode="auto">
          <a:xfrm>
            <a:off x="725525" y="2039663"/>
            <a:ext cx="1211925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Forbedret </a:t>
            </a:r>
            <a:b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administrationsportal</a:t>
            </a:r>
            <a:endParaRPr lang="da-DK"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kstfelt 6">
            <a:extLst>
              <a:ext uri="{FF2B5EF4-FFF2-40B4-BE49-F238E27FC236}">
                <a16:creationId xmlns:a16="http://schemas.microsoft.com/office/drawing/2014/main" id="{55609D01-CD57-CE48-A51F-4DC549FC52D0}"/>
              </a:ext>
            </a:extLst>
          </p:cNvPr>
          <p:cNvSpPr txBox="1"/>
          <p:nvPr/>
        </p:nvSpPr>
        <p:spPr>
          <a:xfrm rot="20199399">
            <a:off x="8580892" y="4598374"/>
            <a:ext cx="4021667" cy="276999"/>
          </a:xfrm>
          <a:prstGeom prst="rect">
            <a:avLst/>
          </a:prstGeom>
          <a:noFill/>
        </p:spPr>
        <p:txBody>
          <a:bodyPr wrap="square" lIns="0" tIns="0" rIns="0" bIns="0" rtlCol="0">
            <a:spAutoFit/>
          </a:bodyPr>
          <a:lstStyle/>
          <a:p>
            <a:pPr algn="ctr">
              <a:lnSpc>
                <a:spcPct val="100000"/>
              </a:lnSpc>
              <a:spcBef>
                <a:spcPts val="1100"/>
              </a:spcBef>
            </a:pPr>
            <a:r>
              <a:rPr lang="da-DK" sz="1800" dirty="0">
                <a:solidFill>
                  <a:schemeClr val="tx2">
                    <a:alpha val="40000"/>
                  </a:schemeClr>
                </a:solidFill>
                <a:latin typeface="Open Sans" panose="020B0606030504020204" pitchFamily="34" charset="0"/>
                <a:ea typeface="Open Sans" panose="020B0606030504020204" pitchFamily="34" charset="0"/>
                <a:cs typeface="Open Sans" panose="020B0606030504020204" pitchFamily="34" charset="0"/>
              </a:rPr>
              <a:t>PROTOTYPE</a:t>
            </a:r>
          </a:p>
        </p:txBody>
      </p:sp>
    </p:spTree>
    <p:extLst>
      <p:ext uri="{BB962C8B-B14F-4D97-AF65-F5344CB8AC3E}">
        <p14:creationId xmlns:p14="http://schemas.microsoft.com/office/powerpoint/2010/main" val="1132762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80AE25ED-097C-4BDC-A7CE-FA97BD9CA3B5}" type="slidenum">
              <a:rPr lang="da-DK" smtClean="0"/>
              <a:pPr/>
              <a:t>27</a:t>
            </a:fld>
            <a:endParaRPr lang="da-DK"/>
          </a:p>
        </p:txBody>
      </p:sp>
      <p:sp>
        <p:nvSpPr>
          <p:cNvPr id="7" name="Pladsholder til indhold 2"/>
          <p:cNvSpPr>
            <a:spLocks noGrp="1"/>
          </p:cNvSpPr>
          <p:nvPr>
            <p:ph idx="1"/>
          </p:nvPr>
        </p:nvSpPr>
        <p:spPr>
          <a:xfrm>
            <a:off x="810953" y="2820989"/>
            <a:ext cx="6155905" cy="1696148"/>
          </a:xfrm>
        </p:spPr>
        <p:txBody>
          <a:bodyPr/>
          <a:lstStyle/>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Mulighed for at trække flere typer og varianter af statistik, så I selv kan lave statistikrapporter baseret på egen data. Det vil give jer en bedre indsigt i jeres modtageres adfærd.</a:t>
            </a:r>
          </a:p>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Derudover kan man vælge mellem en række standardrapporter.</a:t>
            </a:r>
          </a:p>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Rapporter trækkes gennem den kommende administrationsportal.</a:t>
            </a:r>
          </a:p>
        </p:txBody>
      </p:sp>
      <p:sp>
        <p:nvSpPr>
          <p:cNvPr id="6" name="Titel 1">
            <a:extLst>
              <a:ext uri="{FF2B5EF4-FFF2-40B4-BE49-F238E27FC236}">
                <a16:creationId xmlns:a16="http://schemas.microsoft.com/office/drawing/2014/main" id="{9A9A1F97-A995-4243-A651-F6AD8332706F}"/>
              </a:ext>
            </a:extLst>
          </p:cNvPr>
          <p:cNvSpPr txBox="1">
            <a:spLocks/>
          </p:cNvSpPr>
          <p:nvPr/>
        </p:nvSpPr>
        <p:spPr bwMode="auto">
          <a:xfrm>
            <a:off x="810953" y="1800767"/>
            <a:ext cx="5818448"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Forbedrede </a:t>
            </a:r>
            <a:b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statistikrapporter</a:t>
            </a:r>
            <a:endParaRPr lang="da-DK" b="1" kern="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afik 4">
            <a:extLst>
              <a:ext uri="{FF2B5EF4-FFF2-40B4-BE49-F238E27FC236}">
                <a16:creationId xmlns:a16="http://schemas.microsoft.com/office/drawing/2014/main" id="{C500AE47-98ED-7243-BFE3-7A4B030EB3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966858" y="-755043"/>
            <a:ext cx="5684018" cy="4795890"/>
          </a:xfrm>
          <a:prstGeom prst="rect">
            <a:avLst/>
          </a:prstGeom>
        </p:spPr>
      </p:pic>
    </p:spTree>
    <p:extLst>
      <p:ext uri="{BB962C8B-B14F-4D97-AF65-F5344CB8AC3E}">
        <p14:creationId xmlns:p14="http://schemas.microsoft.com/office/powerpoint/2010/main" val="2775339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28</a:t>
            </a:fld>
            <a:endParaRPr kumimoji="0" lang="da-DK" sz="900" b="0" i="0" u="none" strike="noStrike" kern="1200" cap="none" spc="0" normalizeH="0" baseline="0" noProof="0">
              <a:ln>
                <a:noFill/>
              </a:ln>
              <a:noFill/>
              <a:effectLst/>
              <a:uLnTx/>
              <a:uFillTx/>
              <a:latin typeface="Arial" charset="0"/>
              <a:ea typeface="+mn-ea"/>
              <a:cs typeface="+mn-cs"/>
            </a:endParaRPr>
          </a:p>
        </p:txBody>
      </p:sp>
      <p:sp>
        <p:nvSpPr>
          <p:cNvPr id="6" name="Pladsholder til indhold 2">
            <a:extLst>
              <a:ext uri="{FF2B5EF4-FFF2-40B4-BE49-F238E27FC236}">
                <a16:creationId xmlns:a16="http://schemas.microsoft.com/office/drawing/2014/main" id="{DEDE21C8-D90F-7142-8521-E325DC445204}"/>
              </a:ext>
            </a:extLst>
          </p:cNvPr>
          <p:cNvSpPr txBox="1">
            <a:spLocks/>
          </p:cNvSpPr>
          <p:nvPr/>
        </p:nvSpPr>
        <p:spPr bwMode="auto">
          <a:xfrm>
            <a:off x="895174" y="2808954"/>
            <a:ext cx="7563026" cy="321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marR="0" lvl="0" indent="0" algn="l" defTabSz="914400" rtl="0" eaLnBrk="1" fontAlgn="base" latinLnBrk="0" hangingPunct="1">
              <a:lnSpc>
                <a:spcPct val="100000"/>
              </a:lnSpc>
              <a:spcBef>
                <a:spcPts val="1100"/>
              </a:spcBef>
              <a:spcAft>
                <a:spcPct val="0"/>
              </a:spcAft>
              <a:buClrTx/>
              <a:buSzTx/>
              <a:buFont typeface="Arial" panose="020B0604020202020204" pitchFamily="34" charset="0"/>
              <a:buNone/>
              <a:tabLst/>
              <a:defRPr/>
            </a:pPr>
            <a:r>
              <a:rPr kumimoji="0" lang="da-DK"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Der kommer en ny log, som blandt andet registrerer og viser:</a:t>
            </a:r>
          </a:p>
          <a:p>
            <a:pPr marL="523875" marR="0" lvl="1" indent="-285750" algn="l" defTabSz="914400" rtl="0" eaLnBrk="1" fontAlgn="base" latinLnBrk="0" hangingPunct="1">
              <a:lnSpc>
                <a:spcPct val="100000"/>
              </a:lnSpc>
              <a:spcBef>
                <a:spcPts val="800"/>
              </a:spcBef>
              <a:spcAft>
                <a:spcPct val="0"/>
              </a:spcAft>
              <a:buClr>
                <a:srgbClr val="940027"/>
              </a:buClr>
              <a:buSzTx/>
              <a:buFont typeface="Arial" panose="020B0604020202020204" pitchFamily="34" charset="0"/>
              <a:buChar char="•"/>
              <a:tabLst/>
              <a:defRPr/>
            </a:pPr>
            <a:r>
              <a:rPr kumimoji="0" lang="da-DK"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Hvornår man har sendt post</a:t>
            </a:r>
          </a:p>
          <a:p>
            <a:pPr marL="523875" marR="0" lvl="1" indent="-285750" algn="l" defTabSz="914400" rtl="0" eaLnBrk="1" fontAlgn="base" latinLnBrk="0" hangingPunct="1">
              <a:lnSpc>
                <a:spcPct val="100000"/>
              </a:lnSpc>
              <a:spcBef>
                <a:spcPts val="800"/>
              </a:spcBef>
              <a:spcAft>
                <a:spcPct val="0"/>
              </a:spcAft>
              <a:buClr>
                <a:srgbClr val="940027"/>
              </a:buClr>
              <a:buSzTx/>
              <a:buFont typeface="Arial" panose="020B0604020202020204" pitchFamily="34" charset="0"/>
              <a:buChar char="•"/>
              <a:tabLst/>
              <a:defRPr/>
            </a:pPr>
            <a:r>
              <a:rPr kumimoji="0" lang="da-DK"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Hvornår posten er leveret til en borger eller virksomhed </a:t>
            </a:r>
          </a:p>
          <a:p>
            <a:pPr marL="523875" marR="0" lvl="1" indent="-285750" algn="l" defTabSz="914400" rtl="0" eaLnBrk="1" fontAlgn="base" latinLnBrk="0" hangingPunct="1">
              <a:lnSpc>
                <a:spcPct val="100000"/>
              </a:lnSpc>
              <a:spcBef>
                <a:spcPts val="800"/>
              </a:spcBef>
              <a:spcAft>
                <a:spcPct val="0"/>
              </a:spcAft>
              <a:buClr>
                <a:srgbClr val="940027"/>
              </a:buClr>
              <a:buSzTx/>
              <a:buFont typeface="Arial" panose="020B0604020202020204" pitchFamily="34" charset="0"/>
              <a:buChar char="•"/>
              <a:tabLst/>
              <a:defRPr/>
            </a:pPr>
            <a:r>
              <a:rPr kumimoji="0" lang="da-DK"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Hvem modtageren er</a:t>
            </a:r>
          </a:p>
          <a:p>
            <a:pPr marL="523875" marR="0" lvl="1" indent="-285750" algn="l" defTabSz="914400" rtl="0" eaLnBrk="1" fontAlgn="base" latinLnBrk="0" hangingPunct="1">
              <a:lnSpc>
                <a:spcPct val="100000"/>
              </a:lnSpc>
              <a:spcBef>
                <a:spcPts val="800"/>
              </a:spcBef>
              <a:spcAft>
                <a:spcPct val="0"/>
              </a:spcAft>
              <a:buClr>
                <a:srgbClr val="940027"/>
              </a:buClr>
              <a:buSzTx/>
              <a:buFont typeface="Arial" panose="020B0604020202020204" pitchFamily="34" charset="0"/>
              <a:buChar char="•"/>
              <a:tabLst/>
              <a:defRPr/>
            </a:pPr>
            <a:r>
              <a:rPr kumimoji="0" lang="da-DK"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Hvilken type post man har sendt</a:t>
            </a:r>
          </a:p>
          <a:p>
            <a:pPr marL="0" marR="0" lvl="0" indent="0" algn="l" defTabSz="914400" rtl="0" eaLnBrk="1" fontAlgn="base" latinLnBrk="0" hangingPunct="1">
              <a:lnSpc>
                <a:spcPct val="100000"/>
              </a:lnSpc>
              <a:spcBef>
                <a:spcPts val="1100"/>
              </a:spcBef>
              <a:spcAft>
                <a:spcPct val="0"/>
              </a:spcAft>
              <a:buClrTx/>
              <a:buSzTx/>
              <a:buFont typeface="Arial" panose="020B0604020202020204" pitchFamily="34" charset="0"/>
              <a:buNone/>
              <a:tabLst/>
              <a:defRPr/>
            </a:pPr>
            <a:r>
              <a:rPr kumimoji="0" lang="da-DK"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 får adgang til loggen gennem den kommende administrationsportal.</a:t>
            </a:r>
          </a:p>
          <a:p>
            <a:pPr marL="0" marR="0" lvl="0" indent="0" algn="l" defTabSz="914400" rtl="0" eaLnBrk="1" fontAlgn="base" latinLnBrk="0" hangingPunct="1">
              <a:lnSpc>
                <a:spcPct val="100000"/>
              </a:lnSpc>
              <a:spcBef>
                <a:spcPts val="1100"/>
              </a:spcBef>
              <a:spcAft>
                <a:spcPct val="0"/>
              </a:spcAft>
              <a:buClrTx/>
              <a:buSzTx/>
              <a:buFont typeface="Arial" panose="020B0604020202020204" pitchFamily="34" charset="0"/>
              <a:buNone/>
              <a:tabLst/>
              <a:defRPr/>
            </a:pPr>
            <a:r>
              <a:rPr kumimoji="0" lang="da-DK"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Alternativt kan I systemintegrere til loggen og derved få data fra Digital Post-løsningen direkte i egne systemer.</a:t>
            </a:r>
          </a:p>
          <a:p>
            <a:pPr marL="0" marR="0" lvl="0" indent="0" algn="l" defTabSz="914400" rtl="0" eaLnBrk="1" fontAlgn="base" latinLnBrk="0" hangingPunct="1">
              <a:lnSpc>
                <a:spcPct val="100000"/>
              </a:lnSpc>
              <a:spcBef>
                <a:spcPts val="1100"/>
              </a:spcBef>
              <a:spcAft>
                <a:spcPct val="0"/>
              </a:spcAft>
              <a:buClrTx/>
              <a:buSzTx/>
              <a:buFont typeface="Arial" panose="020B0604020202020204" pitchFamily="34" charset="0"/>
              <a:buNone/>
              <a:tabLst/>
              <a:defRPr/>
            </a:pPr>
            <a:r>
              <a:rPr kumimoji="0" lang="da-DK"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Det giver jer en bedre mulighed for løbende at anvende og behandle egne data fra loggen.</a:t>
            </a:r>
          </a:p>
          <a:p>
            <a:pPr marL="0" marR="0" lvl="0" indent="0" algn="l" defTabSz="914400" rtl="0" eaLnBrk="1" fontAlgn="base" latinLnBrk="0" hangingPunct="1">
              <a:lnSpc>
                <a:spcPct val="100000"/>
              </a:lnSpc>
              <a:spcBef>
                <a:spcPts val="1100"/>
              </a:spcBef>
              <a:spcAft>
                <a:spcPct val="0"/>
              </a:spcAft>
              <a:buClrTx/>
              <a:buSzTx/>
              <a:buFont typeface="Arial" panose="020B0604020202020204" pitchFamily="34" charset="0"/>
              <a:buNone/>
              <a:tabLst/>
              <a:defRPr/>
            </a:pPr>
            <a:endParaRPr kumimoji="0" lang="da-DK"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itel 1">
            <a:extLst>
              <a:ext uri="{FF2B5EF4-FFF2-40B4-BE49-F238E27FC236}">
                <a16:creationId xmlns:a16="http://schemas.microsoft.com/office/drawing/2014/main" id="{B5464863-DCEC-C240-9C9C-1BD6B7D42D34}"/>
              </a:ext>
            </a:extLst>
          </p:cNvPr>
          <p:cNvSpPr txBox="1">
            <a:spLocks/>
          </p:cNvSpPr>
          <p:nvPr/>
        </p:nvSpPr>
        <p:spPr bwMode="auto">
          <a:xfrm>
            <a:off x="895174" y="1163092"/>
            <a:ext cx="5818448" cy="147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a-DK" sz="3200" b="1" i="0" u="none" strike="noStrike" kern="1200" cap="none" spc="0"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rPr>
              <a:t>Bedre dataadgang til kommunikations- og sikkerhedsloggen</a:t>
            </a:r>
            <a:endParaRPr kumimoji="0" lang="da-DK" sz="3200" b="1" i="0" u="none" strike="noStrike" kern="0" cap="none" spc="0" normalizeH="0" baseline="0" noProof="0" dirty="0">
              <a:ln>
                <a:noFill/>
              </a:ln>
              <a:solidFill>
                <a:srgbClr val="94002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Grafik 7">
            <a:extLst>
              <a:ext uri="{FF2B5EF4-FFF2-40B4-BE49-F238E27FC236}">
                <a16:creationId xmlns:a16="http://schemas.microsoft.com/office/drawing/2014/main" id="{CCAAADDF-202B-2443-B796-16223506327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29030" b="13164"/>
          <a:stretch/>
        </p:blipFill>
        <p:spPr>
          <a:xfrm>
            <a:off x="8184454" y="-2589617"/>
            <a:ext cx="8015091" cy="7004955"/>
          </a:xfrm>
          <a:prstGeom prst="rect">
            <a:avLst/>
          </a:prstGeom>
        </p:spPr>
      </p:pic>
    </p:spTree>
    <p:extLst>
      <p:ext uri="{BB962C8B-B14F-4D97-AF65-F5344CB8AC3E}">
        <p14:creationId xmlns:p14="http://schemas.microsoft.com/office/powerpoint/2010/main" val="125715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Billede 1"/>
          <p:cNvPicPr>
            <a:picLocks noChangeAspect="1"/>
          </p:cNvPicPr>
          <p:nvPr/>
        </p:nvPicPr>
        <p:blipFill rotWithShape="1">
          <a:blip r:embed="rId3" cstate="print">
            <a:extLst>
              <a:ext uri="{28A0092B-C50C-407E-A947-70E740481C1C}">
                <a14:useLocalDpi xmlns:a14="http://schemas.microsoft.com/office/drawing/2010/main" val="0"/>
              </a:ext>
            </a:extLst>
          </a:blip>
          <a:srcRect l="1000"/>
          <a:stretch/>
        </p:blipFill>
        <p:spPr>
          <a:xfrm>
            <a:off x="4987636" y="455487"/>
            <a:ext cx="6295488" cy="3845683"/>
          </a:xfrm>
          <a:prstGeom prst="rect">
            <a:avLst/>
          </a:prstGeom>
          <a:ln>
            <a:noFill/>
          </a:ln>
          <a:effectLst>
            <a:outerShdw blurRad="292100" dist="139700" dir="2700000" algn="tl" rotWithShape="0">
              <a:srgbClr val="333333">
                <a:alpha val="65000"/>
              </a:srgbClr>
            </a:outerShdw>
          </a:effectLst>
        </p:spPr>
      </p:pic>
      <p:sp>
        <p:nvSpPr>
          <p:cNvPr id="4" name="Pladsholder til slidenummer 3"/>
          <p:cNvSpPr>
            <a:spLocks noGrp="1"/>
          </p:cNvSpPr>
          <p:nvPr>
            <p:ph type="sldNum" sz="quarter" idx="12"/>
          </p:nvPr>
        </p:nvSpPr>
        <p:spPr/>
        <p:txBody>
          <a:bodyPr/>
          <a:lstStyle/>
          <a:p>
            <a:fld id="{80AE25ED-097C-4BDC-A7CE-FA97BD9CA3B5}" type="slidenum">
              <a:rPr lang="da-DK" smtClean="0"/>
              <a:pPr/>
              <a:t>29</a:t>
            </a:fld>
            <a:endParaRPr lang="da-DK"/>
          </a:p>
        </p:txBody>
      </p:sp>
      <p:sp>
        <p:nvSpPr>
          <p:cNvPr id="10" name="Pladsholder til indhold 2">
            <a:extLst>
              <a:ext uri="{FF2B5EF4-FFF2-40B4-BE49-F238E27FC236}">
                <a16:creationId xmlns:a16="http://schemas.microsoft.com/office/drawing/2014/main" id="{587343F0-D344-4548-95DC-481E5E9673BD}"/>
              </a:ext>
            </a:extLst>
          </p:cNvPr>
          <p:cNvSpPr txBox="1">
            <a:spLocks/>
          </p:cNvSpPr>
          <p:nvPr/>
        </p:nvSpPr>
        <p:spPr bwMode="auto">
          <a:xfrm>
            <a:off x="698711" y="3278663"/>
            <a:ext cx="5249317" cy="137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buNone/>
            </a:pPr>
            <a:r>
              <a:rPr lang="da-DK" sz="1600" err="1">
                <a:latin typeface="Open Sans" panose="020B0606030504020204" pitchFamily="34" charset="0"/>
                <a:ea typeface="Open Sans" panose="020B0606030504020204" pitchFamily="34" charset="0"/>
                <a:cs typeface="Open Sans" panose="020B0606030504020204" pitchFamily="34" charset="0"/>
              </a:rPr>
              <a:t>MeMo</a:t>
            </a:r>
            <a:r>
              <a:rPr lang="da-DK" sz="1600">
                <a:latin typeface="Open Sans" panose="020B0606030504020204" pitchFamily="34" charset="0"/>
                <a:ea typeface="Open Sans" panose="020B0606030504020204" pitchFamily="34" charset="0"/>
                <a:cs typeface="Open Sans" panose="020B0606030504020204" pitchFamily="34" charset="0"/>
              </a:rPr>
              <a:t> er en ny måde at pakke posten ind på og giver mulighed for at fremhæve den vigtigste information for modtageren. Fx tidsfrister, indkaldelser og links.</a:t>
            </a:r>
          </a:p>
          <a:p>
            <a:endParaRPr lang="da-DK" sz="1600">
              <a:latin typeface="Open Sans" panose="020B0606030504020204" pitchFamily="34" charset="0"/>
              <a:ea typeface="Open Sans" panose="020B0606030504020204" pitchFamily="34" charset="0"/>
              <a:cs typeface="Open Sans" panose="020B0606030504020204" pitchFamily="34" charset="0"/>
            </a:endParaRPr>
          </a:p>
        </p:txBody>
      </p:sp>
      <p:sp>
        <p:nvSpPr>
          <p:cNvPr id="12" name="Titel 1">
            <a:extLst>
              <a:ext uri="{FF2B5EF4-FFF2-40B4-BE49-F238E27FC236}">
                <a16:creationId xmlns:a16="http://schemas.microsoft.com/office/drawing/2014/main" id="{D3CD7D6E-7B22-DB46-9362-D7095DBA6C17}"/>
              </a:ext>
            </a:extLst>
          </p:cNvPr>
          <p:cNvSpPr txBox="1">
            <a:spLocks/>
          </p:cNvSpPr>
          <p:nvPr/>
        </p:nvSpPr>
        <p:spPr bwMode="auto">
          <a:xfrm>
            <a:off x="698711" y="2049433"/>
            <a:ext cx="4372053" cy="137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Nyt format til </a:t>
            </a:r>
            <a:b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meddelelser (</a:t>
            </a:r>
            <a:r>
              <a:rPr lang="da-DK" b="1" err="1">
                <a:solidFill>
                  <a:schemeClr val="tx2"/>
                </a:solidFill>
                <a:latin typeface="Open Sans" panose="020B0606030504020204" pitchFamily="34" charset="0"/>
                <a:ea typeface="Open Sans" panose="020B0606030504020204" pitchFamily="34" charset="0"/>
                <a:cs typeface="Open Sans" panose="020B0606030504020204" pitchFamily="34" charset="0"/>
              </a:rPr>
              <a:t>MeMo</a:t>
            </a:r>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a:t>
            </a:r>
            <a:endParaRPr lang="da-DK" b="1" kern="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Billede 4"/>
          <p:cNvPicPr/>
          <p:nvPr/>
        </p:nvPicPr>
        <p:blipFill rotWithShape="1">
          <a:blip r:embed="rId4">
            <a:extLst>
              <a:ext uri="{28A0092B-C50C-407E-A947-70E740481C1C}">
                <a14:useLocalDpi xmlns:a14="http://schemas.microsoft.com/office/drawing/2010/main" val="0"/>
              </a:ext>
            </a:extLst>
          </a:blip>
          <a:srcRect l="16193" t="277" r="8239" b="957"/>
          <a:stretch/>
        </p:blipFill>
        <p:spPr>
          <a:xfrm>
            <a:off x="8827549" y="2805711"/>
            <a:ext cx="2827345" cy="2940268"/>
          </a:xfrm>
          <a:prstGeom prst="rect">
            <a:avLst/>
          </a:prstGeom>
          <a:ln>
            <a:noFill/>
          </a:ln>
          <a:effectLst>
            <a:outerShdw blurRad="292100" dist="139700" dir="2700000" algn="tl" rotWithShape="0">
              <a:srgbClr val="333333">
                <a:alpha val="65000"/>
              </a:srgbClr>
            </a:outerShdw>
          </a:effectLst>
        </p:spPr>
      </p:pic>
      <p:sp>
        <p:nvSpPr>
          <p:cNvPr id="9" name="Tekstfelt 8">
            <a:extLst>
              <a:ext uri="{FF2B5EF4-FFF2-40B4-BE49-F238E27FC236}">
                <a16:creationId xmlns:a16="http://schemas.microsoft.com/office/drawing/2014/main" id="{12AB8AE4-836E-4446-B7C2-9D5DD6B64F72}"/>
              </a:ext>
            </a:extLst>
          </p:cNvPr>
          <p:cNvSpPr txBox="1"/>
          <p:nvPr/>
        </p:nvSpPr>
        <p:spPr>
          <a:xfrm rot="20199399">
            <a:off x="8601922" y="2289072"/>
            <a:ext cx="4021667" cy="276999"/>
          </a:xfrm>
          <a:prstGeom prst="rect">
            <a:avLst/>
          </a:prstGeom>
          <a:noFill/>
        </p:spPr>
        <p:txBody>
          <a:bodyPr wrap="square" lIns="0" tIns="0" rIns="0" bIns="0" rtlCol="0">
            <a:spAutoFit/>
          </a:bodyPr>
          <a:lstStyle/>
          <a:p>
            <a:pPr algn="ctr">
              <a:lnSpc>
                <a:spcPct val="100000"/>
              </a:lnSpc>
              <a:spcBef>
                <a:spcPts val="1100"/>
              </a:spcBef>
            </a:pPr>
            <a:r>
              <a:rPr lang="da-DK" sz="1800" dirty="0">
                <a:solidFill>
                  <a:schemeClr val="tx2">
                    <a:alpha val="40000"/>
                  </a:schemeClr>
                </a:solidFill>
                <a:latin typeface="Open Sans" panose="020B0606030504020204" pitchFamily="34" charset="0"/>
                <a:ea typeface="Open Sans" panose="020B0606030504020204" pitchFamily="34" charset="0"/>
                <a:cs typeface="Open Sans" panose="020B0606030504020204" pitchFamily="34" charset="0"/>
              </a:rPr>
              <a:t>PROTOTYPE</a:t>
            </a:r>
          </a:p>
        </p:txBody>
      </p:sp>
    </p:spTree>
    <p:extLst>
      <p:ext uri="{BB962C8B-B14F-4D97-AF65-F5344CB8AC3E}">
        <p14:creationId xmlns:p14="http://schemas.microsoft.com/office/powerpoint/2010/main" val="283961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80AE25ED-097C-4BDC-A7CE-FA97BD9CA3B5}" type="slidenum">
              <a:rPr lang="da-DK" smtClean="0"/>
              <a:pPr/>
              <a:t>3</a:t>
            </a:fld>
            <a:endParaRPr lang="da-DK"/>
          </a:p>
        </p:txBody>
      </p:sp>
      <p:sp>
        <p:nvSpPr>
          <p:cNvPr id="9" name="Rektangel 8">
            <a:extLst>
              <a:ext uri="{FF2B5EF4-FFF2-40B4-BE49-F238E27FC236}">
                <a16:creationId xmlns:a16="http://schemas.microsoft.com/office/drawing/2014/main" id="{30FA1C8F-3078-C640-A73B-DFAA54AB7434}"/>
              </a:ext>
            </a:extLst>
          </p:cNvPr>
          <p:cNvSpPr/>
          <p:nvPr/>
        </p:nvSpPr>
        <p:spPr bwMode="auto">
          <a:xfrm>
            <a:off x="9174480" y="141514"/>
            <a:ext cx="2854234" cy="655320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pic>
        <p:nvPicPr>
          <p:cNvPr id="11" name="Billede 10">
            <a:extLst>
              <a:ext uri="{FF2B5EF4-FFF2-40B4-BE49-F238E27FC236}">
                <a16:creationId xmlns:a16="http://schemas.microsoft.com/office/drawing/2014/main" id="{65D05B55-0B36-994C-9626-F72BA1B2BD09}"/>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67" t="318" r="56915" b="5747"/>
          <a:stretch/>
        </p:blipFill>
        <p:spPr>
          <a:xfrm>
            <a:off x="9194041" y="163286"/>
            <a:ext cx="2854234" cy="6442051"/>
          </a:xfrm>
          <a:prstGeom prst="rect">
            <a:avLst/>
          </a:prstGeom>
        </p:spPr>
      </p:pic>
      <p:sp>
        <p:nvSpPr>
          <p:cNvPr id="7" name="Titel 4">
            <a:extLst>
              <a:ext uri="{FF2B5EF4-FFF2-40B4-BE49-F238E27FC236}">
                <a16:creationId xmlns:a16="http://schemas.microsoft.com/office/drawing/2014/main" id="{39CED561-0446-FD47-AE84-3AB77EBCB74D}"/>
              </a:ext>
            </a:extLst>
          </p:cNvPr>
          <p:cNvSpPr>
            <a:spLocks noGrp="1"/>
          </p:cNvSpPr>
          <p:nvPr>
            <p:ph type="title"/>
          </p:nvPr>
        </p:nvSpPr>
        <p:spPr>
          <a:xfrm>
            <a:off x="-1153333" y="1352279"/>
            <a:ext cx="10784481" cy="1224047"/>
          </a:xfrm>
        </p:spPr>
        <p:txBody>
          <a:bodyPr/>
          <a:lstStyle/>
          <a:p>
            <a:pPr algn="r"/>
            <a:r>
              <a:rPr lang="da-DK" sz="4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Indhold</a:t>
            </a:r>
            <a:br>
              <a:rPr lang="da-DK" sz="4000"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endParaRPr lang="da-DK" sz="4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el 4">
            <a:extLst>
              <a:ext uri="{FF2B5EF4-FFF2-40B4-BE49-F238E27FC236}">
                <a16:creationId xmlns:a16="http://schemas.microsoft.com/office/drawing/2014/main" id="{1278329A-8918-BC43-9E6C-2E2E2B56486F}"/>
              </a:ext>
            </a:extLst>
          </p:cNvPr>
          <p:cNvSpPr txBox="1">
            <a:spLocks/>
          </p:cNvSpPr>
          <p:nvPr/>
        </p:nvSpPr>
        <p:spPr bwMode="auto">
          <a:xfrm>
            <a:off x="-2143343" y="2292192"/>
            <a:ext cx="1078448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ct val="100000"/>
              </a:lnSpc>
              <a:spcBef>
                <a:spcPts val="0"/>
              </a:spcBef>
              <a:spcAft>
                <a:spcPct val="0"/>
              </a:spcAft>
              <a:defRPr sz="3200" b="0" cap="none" baseline="0">
                <a:solidFill>
                  <a:schemeClr val="bg1"/>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algn="r"/>
            <a:r>
              <a:rPr lang="da-DK" sz="24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Om fremtidens Digital Post-løsning</a:t>
            </a:r>
          </a:p>
          <a:p>
            <a:pPr algn="r"/>
            <a:endParaRPr lang="da-DK" sz="24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gn="r"/>
            <a:r>
              <a:rPr lang="da-DK" sz="24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Minimumskrav</a:t>
            </a:r>
          </a:p>
          <a:p>
            <a:pPr algn="r"/>
            <a:endParaRPr lang="da-DK" sz="24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gn="r"/>
            <a:r>
              <a:rPr lang="da-DK" sz="24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Udrulning af den nye løsning</a:t>
            </a:r>
          </a:p>
          <a:p>
            <a:pPr algn="r"/>
            <a:endParaRPr lang="da-DK" sz="24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gn="r"/>
            <a:r>
              <a:rPr lang="da-DK" sz="2400" b="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Uddybende information om </a:t>
            </a:r>
            <a:r>
              <a:rPr lang="da-DK" sz="24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den nye løsning</a:t>
            </a:r>
          </a:p>
          <a:p>
            <a:pPr algn="r"/>
            <a:r>
              <a:rPr lang="da-DK" sz="24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r>
            <a:br>
              <a:rPr lang="da-DK" sz="24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br>
            <a:endParaRPr lang="da-DK" sz="24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itel 4">
            <a:extLst>
              <a:ext uri="{FF2B5EF4-FFF2-40B4-BE49-F238E27FC236}">
                <a16:creationId xmlns:a16="http://schemas.microsoft.com/office/drawing/2014/main" id="{4893A9F5-45E6-4D4C-BB51-BD529391C24A}"/>
              </a:ext>
            </a:extLst>
          </p:cNvPr>
          <p:cNvSpPr txBox="1">
            <a:spLocks/>
          </p:cNvSpPr>
          <p:nvPr/>
        </p:nvSpPr>
        <p:spPr bwMode="auto">
          <a:xfrm>
            <a:off x="8246427" y="2292192"/>
            <a:ext cx="1593493"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ct val="100000"/>
              </a:lnSpc>
              <a:spcBef>
                <a:spcPts val="0"/>
              </a:spcBef>
              <a:spcAft>
                <a:spcPct val="0"/>
              </a:spcAft>
              <a:defRPr sz="3200" b="0" cap="none" baseline="0">
                <a:solidFill>
                  <a:schemeClr val="bg1"/>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algn="r"/>
            <a:r>
              <a:rPr lang="da-DK" sz="2400" b="1" kern="0" dirty="0">
                <a:solidFill>
                  <a:srgbClr val="F5F5F5"/>
                </a:solidFill>
                <a:latin typeface="Open Sans" panose="020B0606030504020204" pitchFamily="34" charset="0"/>
                <a:ea typeface="Open Sans" panose="020B0606030504020204" pitchFamily="34" charset="0"/>
                <a:cs typeface="Open Sans" panose="020B0606030504020204" pitchFamily="34" charset="0"/>
              </a:rPr>
              <a:t>4</a:t>
            </a:r>
          </a:p>
          <a:p>
            <a:pPr algn="r"/>
            <a:endParaRPr lang="da-DK" sz="2400" b="1" kern="0" dirty="0">
              <a:solidFill>
                <a:srgbClr val="F5F5F5"/>
              </a:solidFill>
              <a:latin typeface="Open Sans" panose="020B0606030504020204" pitchFamily="34" charset="0"/>
              <a:ea typeface="Open Sans" panose="020B0606030504020204" pitchFamily="34" charset="0"/>
              <a:cs typeface="Open Sans" panose="020B0606030504020204" pitchFamily="34" charset="0"/>
            </a:endParaRPr>
          </a:p>
          <a:p>
            <a:pPr algn="r"/>
            <a:r>
              <a:rPr lang="da-DK" sz="2400" b="1" kern="0" dirty="0">
                <a:solidFill>
                  <a:srgbClr val="F5F5F5"/>
                </a:solidFill>
                <a:latin typeface="Open Sans" panose="020B0606030504020204" pitchFamily="34" charset="0"/>
                <a:ea typeface="Open Sans" panose="020B0606030504020204" pitchFamily="34" charset="0"/>
                <a:cs typeface="Open Sans" panose="020B0606030504020204" pitchFamily="34" charset="0"/>
              </a:rPr>
              <a:t>10</a:t>
            </a:r>
          </a:p>
          <a:p>
            <a:pPr algn="r"/>
            <a:endParaRPr lang="da-DK" sz="2400" b="1" kern="0" dirty="0">
              <a:solidFill>
                <a:srgbClr val="F5F5F5"/>
              </a:solidFill>
              <a:latin typeface="Open Sans" panose="020B0606030504020204" pitchFamily="34" charset="0"/>
              <a:ea typeface="Open Sans" panose="020B0606030504020204" pitchFamily="34" charset="0"/>
              <a:cs typeface="Open Sans" panose="020B0606030504020204" pitchFamily="34" charset="0"/>
            </a:endParaRPr>
          </a:p>
          <a:p>
            <a:pPr algn="r"/>
            <a:r>
              <a:rPr lang="da-DK" sz="2400" b="1" kern="0" dirty="0">
                <a:solidFill>
                  <a:srgbClr val="F5F5F5"/>
                </a:solidFill>
                <a:latin typeface="Open Sans" panose="020B0606030504020204" pitchFamily="34" charset="0"/>
                <a:ea typeface="Open Sans" panose="020B0606030504020204" pitchFamily="34" charset="0"/>
                <a:cs typeface="Open Sans" panose="020B0606030504020204" pitchFamily="34" charset="0"/>
              </a:rPr>
              <a:t>13</a:t>
            </a:r>
          </a:p>
          <a:p>
            <a:pPr algn="r"/>
            <a:endParaRPr lang="da-DK" sz="2400" b="1" kern="0" dirty="0">
              <a:solidFill>
                <a:srgbClr val="F5F5F5"/>
              </a:solidFill>
              <a:latin typeface="Open Sans" panose="020B0606030504020204" pitchFamily="34" charset="0"/>
              <a:ea typeface="Open Sans" panose="020B0606030504020204" pitchFamily="34" charset="0"/>
              <a:cs typeface="Open Sans" panose="020B0606030504020204" pitchFamily="34" charset="0"/>
            </a:endParaRPr>
          </a:p>
          <a:p>
            <a:pPr algn="r"/>
            <a:r>
              <a:rPr lang="da-DK" sz="2400" b="1" kern="0" dirty="0">
                <a:solidFill>
                  <a:srgbClr val="F5F5F5"/>
                </a:solidFill>
                <a:latin typeface="Open Sans" panose="020B0606030504020204" pitchFamily="34" charset="0"/>
                <a:ea typeface="Open Sans" panose="020B0606030504020204" pitchFamily="34" charset="0"/>
                <a:cs typeface="Open Sans" panose="020B0606030504020204" pitchFamily="34" charset="0"/>
              </a:rPr>
              <a:t>17</a:t>
            </a:r>
          </a:p>
          <a:p>
            <a:pPr algn="r"/>
            <a:endParaRPr lang="da-DK" sz="2400" b="1" kern="0" dirty="0">
              <a:solidFill>
                <a:srgbClr val="F5F5F5"/>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9728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80AE25ED-097C-4BDC-A7CE-FA97BD9CA3B5}" type="slidenum">
              <a:rPr lang="da-DK" smtClean="0"/>
              <a:pPr/>
              <a:t>30</a:t>
            </a:fld>
            <a:endParaRPr lang="da-DK"/>
          </a:p>
        </p:txBody>
      </p:sp>
      <p:sp>
        <p:nvSpPr>
          <p:cNvPr id="10" name="Pladsholder til indhold 2">
            <a:extLst>
              <a:ext uri="{FF2B5EF4-FFF2-40B4-BE49-F238E27FC236}">
                <a16:creationId xmlns:a16="http://schemas.microsoft.com/office/drawing/2014/main" id="{587343F0-D344-4548-95DC-481E5E9673BD}"/>
              </a:ext>
            </a:extLst>
          </p:cNvPr>
          <p:cNvSpPr txBox="1">
            <a:spLocks/>
          </p:cNvSpPr>
          <p:nvPr/>
        </p:nvSpPr>
        <p:spPr bwMode="auto">
          <a:xfrm>
            <a:off x="698711" y="3429000"/>
            <a:ext cx="5912401" cy="137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I dag kan det være uoverskueligt at få læst alle bilag.</a:t>
            </a:r>
          </a:p>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I den nye løsning bliver antallet af bilag fremhævet i indbakken, og det vil være nemmere at læse alle bilag ud i et.</a:t>
            </a:r>
          </a:p>
        </p:txBody>
      </p:sp>
      <p:sp>
        <p:nvSpPr>
          <p:cNvPr id="12" name="Titel 1">
            <a:extLst>
              <a:ext uri="{FF2B5EF4-FFF2-40B4-BE49-F238E27FC236}">
                <a16:creationId xmlns:a16="http://schemas.microsoft.com/office/drawing/2014/main" id="{D3CD7D6E-7B22-DB46-9362-D7095DBA6C17}"/>
              </a:ext>
            </a:extLst>
          </p:cNvPr>
          <p:cNvSpPr txBox="1">
            <a:spLocks/>
          </p:cNvSpPr>
          <p:nvPr/>
        </p:nvSpPr>
        <p:spPr bwMode="auto">
          <a:xfrm>
            <a:off x="698711" y="1848265"/>
            <a:ext cx="6259873" cy="137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Visning af bilag bliver mere overskuelig for borgere og virksomheder</a:t>
            </a:r>
            <a:endParaRPr lang="da-DK"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Billede 2" descr="Et billede, der indeholder skærmbillede&#10;&#10;Automatisk genereret beskrivelse">
            <a:extLst>
              <a:ext uri="{FF2B5EF4-FFF2-40B4-BE49-F238E27FC236}">
                <a16:creationId xmlns:a16="http://schemas.microsoft.com/office/drawing/2014/main" id="{B16B1C87-463B-7C43-AD6C-B0D15DF829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2054" y="745927"/>
            <a:ext cx="4882678" cy="4963810"/>
          </a:xfrm>
          <a:prstGeom prst="rect">
            <a:avLst/>
          </a:prstGeom>
          <a:effectLst>
            <a:outerShdw blurRad="546100" dist="38100" dir="7140000" sx="104000" sy="104000" algn="tl" rotWithShape="0">
              <a:prstClr val="black">
                <a:alpha val="10000"/>
              </a:prstClr>
            </a:outerShdw>
          </a:effectLst>
        </p:spPr>
      </p:pic>
    </p:spTree>
    <p:extLst>
      <p:ext uri="{BB962C8B-B14F-4D97-AF65-F5344CB8AC3E}">
        <p14:creationId xmlns:p14="http://schemas.microsoft.com/office/powerpoint/2010/main" val="1870657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80AE25ED-097C-4BDC-A7CE-FA97BD9CA3B5}" type="slidenum">
              <a:rPr lang="da-DK" smtClean="0"/>
              <a:pPr/>
              <a:t>31</a:t>
            </a:fld>
            <a:endParaRPr lang="da-DK"/>
          </a:p>
        </p:txBody>
      </p:sp>
      <p:sp>
        <p:nvSpPr>
          <p:cNvPr id="10" name="Pladsholder til indhold 2">
            <a:extLst>
              <a:ext uri="{FF2B5EF4-FFF2-40B4-BE49-F238E27FC236}">
                <a16:creationId xmlns:a16="http://schemas.microsoft.com/office/drawing/2014/main" id="{587343F0-D344-4548-95DC-481E5E9673BD}"/>
              </a:ext>
            </a:extLst>
          </p:cNvPr>
          <p:cNvSpPr txBox="1">
            <a:spLocks/>
          </p:cNvSpPr>
          <p:nvPr/>
        </p:nvSpPr>
        <p:spPr bwMode="auto">
          <a:xfrm>
            <a:off x="698711" y="3429000"/>
            <a:ext cx="6159289" cy="137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I dag er de enkelte beskeder ikke koblet til hinanden, når du læser posten på borger.dk eller Virk. </a:t>
            </a:r>
          </a:p>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I den nye løsning bliver det muligt at se hele korrespondancen mellem modtager og afsender, som i en almindelig mailkorrespondance.</a:t>
            </a:r>
          </a:p>
        </p:txBody>
      </p:sp>
      <p:sp>
        <p:nvSpPr>
          <p:cNvPr id="12" name="Titel 1">
            <a:extLst>
              <a:ext uri="{FF2B5EF4-FFF2-40B4-BE49-F238E27FC236}">
                <a16:creationId xmlns:a16="http://schemas.microsoft.com/office/drawing/2014/main" id="{D3CD7D6E-7B22-DB46-9362-D7095DBA6C17}"/>
              </a:ext>
            </a:extLst>
          </p:cNvPr>
          <p:cNvSpPr txBox="1">
            <a:spLocks/>
          </p:cNvSpPr>
          <p:nvPr/>
        </p:nvSpPr>
        <p:spPr bwMode="auto">
          <a:xfrm>
            <a:off x="698711" y="1848265"/>
            <a:ext cx="6259873" cy="137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Bedre overblik over korrespondancer for borgere og virksomheder</a:t>
            </a:r>
            <a:endParaRPr lang="da-DK"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Grafik 7">
            <a:extLst>
              <a:ext uri="{FF2B5EF4-FFF2-40B4-BE49-F238E27FC236}">
                <a16:creationId xmlns:a16="http://schemas.microsoft.com/office/drawing/2014/main" id="{2FFE0C36-F6EA-6A41-88D7-4927227AA3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60906" y="936519"/>
            <a:ext cx="3318958" cy="4344608"/>
          </a:xfrm>
          <a:prstGeom prst="rect">
            <a:avLst/>
          </a:prstGeom>
        </p:spPr>
      </p:pic>
    </p:spTree>
    <p:extLst>
      <p:ext uri="{BB962C8B-B14F-4D97-AF65-F5344CB8AC3E}">
        <p14:creationId xmlns:p14="http://schemas.microsoft.com/office/powerpoint/2010/main" val="3428208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80AE25ED-097C-4BDC-A7CE-FA97BD9CA3B5}" type="slidenum">
              <a:rPr lang="da-DK" smtClean="0"/>
              <a:pPr/>
              <a:t>32</a:t>
            </a:fld>
            <a:endParaRPr lang="da-DK"/>
          </a:p>
        </p:txBody>
      </p:sp>
      <p:sp>
        <p:nvSpPr>
          <p:cNvPr id="6" name="Pladsholder til indhold 2">
            <a:extLst>
              <a:ext uri="{FF2B5EF4-FFF2-40B4-BE49-F238E27FC236}">
                <a16:creationId xmlns:a16="http://schemas.microsoft.com/office/drawing/2014/main" id="{DEDE21C8-D90F-7142-8521-E325DC445204}"/>
              </a:ext>
            </a:extLst>
          </p:cNvPr>
          <p:cNvSpPr txBox="1">
            <a:spLocks/>
          </p:cNvSpPr>
          <p:nvPr/>
        </p:nvSpPr>
        <p:spPr bwMode="auto">
          <a:xfrm>
            <a:off x="953048" y="3329209"/>
            <a:ext cx="6257980" cy="151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Som borger eller virksomhed vil du også fremover kunne tilgå din digitale post fra offentlige myndigheder via app. </a:t>
            </a:r>
          </a:p>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Appen gør det muligt at tilgå sin digitale post fra både mobil og tablet. </a:t>
            </a:r>
          </a:p>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Appen kan downloades fra sensommeren 2021.</a:t>
            </a:r>
          </a:p>
        </p:txBody>
      </p:sp>
      <p:sp>
        <p:nvSpPr>
          <p:cNvPr id="7" name="Titel 1">
            <a:extLst>
              <a:ext uri="{FF2B5EF4-FFF2-40B4-BE49-F238E27FC236}">
                <a16:creationId xmlns:a16="http://schemas.microsoft.com/office/drawing/2014/main" id="{B5464863-DCEC-C240-9C9C-1BD6B7D42D34}"/>
              </a:ext>
            </a:extLst>
          </p:cNvPr>
          <p:cNvSpPr txBox="1">
            <a:spLocks/>
          </p:cNvSpPr>
          <p:nvPr/>
        </p:nvSpPr>
        <p:spPr bwMode="auto">
          <a:xfrm>
            <a:off x="953048" y="2308987"/>
            <a:ext cx="5818448"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Adgang via </a:t>
            </a:r>
            <a:r>
              <a:rPr lang="da-DK" b="1" dirty="0" err="1">
                <a:solidFill>
                  <a:schemeClr val="tx2"/>
                </a:solidFill>
                <a:latin typeface="Open Sans" panose="020B0606030504020204" pitchFamily="34" charset="0"/>
                <a:ea typeface="Open Sans" panose="020B0606030504020204" pitchFamily="34" charset="0"/>
                <a:cs typeface="Open Sans" panose="020B0606030504020204" pitchFamily="34" charset="0"/>
              </a:rPr>
              <a:t>app</a:t>
            </a:r>
            <a:endParaRPr lang="da-DK"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Billede 9">
            <a:extLst>
              <a:ext uri="{FF2B5EF4-FFF2-40B4-BE49-F238E27FC236}">
                <a16:creationId xmlns:a16="http://schemas.microsoft.com/office/drawing/2014/main" id="{78B17FC0-F31F-6B4A-B7B6-B767548E3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292" y="-1418489"/>
            <a:ext cx="3902307" cy="5625404"/>
          </a:xfrm>
          <a:prstGeom prst="rect">
            <a:avLst/>
          </a:prstGeom>
        </p:spPr>
      </p:pic>
    </p:spTree>
    <p:extLst>
      <p:ext uri="{BB962C8B-B14F-4D97-AF65-F5344CB8AC3E}">
        <p14:creationId xmlns:p14="http://schemas.microsoft.com/office/powerpoint/2010/main" val="2943281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DE3AFF9-0D12-6441-9FC6-98ABCCE8EA45}"/>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2294"/>
          <a:stretch/>
        </p:blipFill>
        <p:spPr>
          <a:xfrm>
            <a:off x="5729288" y="-121601"/>
            <a:ext cx="6462712" cy="6858000"/>
          </a:xfrm>
          <a:prstGeom prst="rect">
            <a:avLst/>
          </a:prstGeom>
        </p:spPr>
      </p:pic>
      <p:pic>
        <p:nvPicPr>
          <p:cNvPr id="7" name="Billede 6">
            <a:extLst>
              <a:ext uri="{FF2B5EF4-FFF2-40B4-BE49-F238E27FC236}">
                <a16:creationId xmlns:a16="http://schemas.microsoft.com/office/drawing/2014/main" id="{7F497C31-87A7-9945-AC4C-1A938BFAA70A}"/>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824497" y="-121601"/>
            <a:ext cx="6614410" cy="6858000"/>
          </a:xfrm>
          <a:prstGeom prst="rect">
            <a:avLst/>
          </a:prstGeom>
        </p:spPr>
      </p:pic>
      <p:sp>
        <p:nvSpPr>
          <p:cNvPr id="6" name="Title 5">
            <a:extLst>
              <a:ext uri="{FF2B5EF4-FFF2-40B4-BE49-F238E27FC236}">
                <a16:creationId xmlns:a16="http://schemas.microsoft.com/office/drawing/2014/main" id="{5F5608FC-1ADE-594B-B1FC-C33735AB88E8}"/>
              </a:ext>
            </a:extLst>
          </p:cNvPr>
          <p:cNvSpPr>
            <a:spLocks noGrp="1"/>
          </p:cNvSpPr>
          <p:nvPr>
            <p:ph type="title"/>
          </p:nvPr>
        </p:nvSpPr>
        <p:spPr>
          <a:xfrm>
            <a:off x="703262" y="1052736"/>
            <a:ext cx="10785475" cy="4556165"/>
          </a:xfrm>
        </p:spPr>
        <p:txBody>
          <a:bodyPr/>
          <a:lstStyle/>
          <a:p>
            <a:pPr algn="l"/>
            <a:r>
              <a:rPr lang="da-DK" sz="6000">
                <a:latin typeface="Open Sans" panose="020B0606030504020204" pitchFamily="34" charset="0"/>
                <a:ea typeface="Open Sans" panose="020B0606030504020204" pitchFamily="34" charset="0"/>
                <a:cs typeface="Open Sans" panose="020B0606030504020204" pitchFamily="34" charset="0"/>
              </a:rPr>
              <a:t/>
            </a:r>
            <a:br>
              <a:rPr lang="da-DK" sz="6000">
                <a:latin typeface="Open Sans" panose="020B0606030504020204" pitchFamily="34" charset="0"/>
                <a:ea typeface="Open Sans" panose="020B0606030504020204" pitchFamily="34" charset="0"/>
                <a:cs typeface="Open Sans" panose="020B0606030504020204" pitchFamily="34" charset="0"/>
              </a:rPr>
            </a:br>
            <a:r>
              <a:rPr lang="en-DK" sz="6000">
                <a:latin typeface="Open Sans" panose="020B0606030504020204" pitchFamily="34" charset="0"/>
                <a:ea typeface="Open Sans" panose="020B0606030504020204" pitchFamily="34" charset="0"/>
                <a:cs typeface="Open Sans" panose="020B0606030504020204" pitchFamily="34" charset="0"/>
              </a:rPr>
              <a:t/>
            </a:r>
            <a:br>
              <a:rPr lang="en-DK" sz="6000">
                <a:latin typeface="Open Sans" panose="020B0606030504020204" pitchFamily="34" charset="0"/>
                <a:ea typeface="Open Sans" panose="020B0606030504020204" pitchFamily="34" charset="0"/>
                <a:cs typeface="Open Sans" panose="020B0606030504020204" pitchFamily="34" charset="0"/>
              </a:rPr>
            </a:br>
            <a:endParaRPr lang="en-DK" sz="60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F12CEE40-B498-6C46-86FF-90F6C96786B1}"/>
              </a:ext>
            </a:extLst>
          </p:cNvPr>
          <p:cNvSpPr>
            <a:spLocks noGrp="1"/>
          </p:cNvSpPr>
          <p:nvPr>
            <p:ph type="sldNum" sz="quarter" idx="12"/>
          </p:nvPr>
        </p:nvSpPr>
        <p:spPr/>
        <p:txBody>
          <a:bodyPr/>
          <a:lstStyle/>
          <a:p>
            <a:fld id="{80AE25ED-097C-4BDC-A7CE-FA97BD9CA3B5}" type="slidenum">
              <a:rPr lang="da-DK" smtClean="0"/>
              <a:pPr/>
              <a:t>33</a:t>
            </a:fld>
            <a:endParaRPr lang="da-DK"/>
          </a:p>
        </p:txBody>
      </p:sp>
      <p:sp>
        <p:nvSpPr>
          <p:cNvPr id="8" name="Titel 4">
            <a:extLst>
              <a:ext uri="{FF2B5EF4-FFF2-40B4-BE49-F238E27FC236}">
                <a16:creationId xmlns:a16="http://schemas.microsoft.com/office/drawing/2014/main" id="{2C487142-D393-B546-A065-981E1D9659E6}"/>
              </a:ext>
            </a:extLst>
          </p:cNvPr>
          <p:cNvSpPr txBox="1">
            <a:spLocks/>
          </p:cNvSpPr>
          <p:nvPr/>
        </p:nvSpPr>
        <p:spPr bwMode="auto">
          <a:xfrm>
            <a:off x="854075" y="1509672"/>
            <a:ext cx="10785475" cy="455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rtl="0" eaLnBrk="1" fontAlgn="base" hangingPunct="1">
              <a:lnSpc>
                <a:spcPct val="88000"/>
              </a:lnSpc>
              <a:spcBef>
                <a:spcPct val="0"/>
              </a:spcBef>
              <a:spcAft>
                <a:spcPct val="0"/>
              </a:spcAft>
              <a:defRPr sz="6800" b="0" cap="none" baseline="0">
                <a:solidFill>
                  <a:schemeClr val="bg1"/>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algn="l"/>
            <a:r>
              <a:rPr lang="da-DK">
                <a:latin typeface="Open Sans" panose="020B0606030504020204" pitchFamily="34" charset="0"/>
                <a:ea typeface="Open Sans" panose="020B0606030504020204" pitchFamily="34" charset="0"/>
                <a:cs typeface="Open Sans" panose="020B0606030504020204" pitchFamily="34" charset="0"/>
              </a:rPr>
              <a:t/>
            </a:r>
            <a:br>
              <a:rPr lang="da-DK">
                <a:latin typeface="Open Sans" panose="020B0606030504020204" pitchFamily="34" charset="0"/>
                <a:ea typeface="Open Sans" panose="020B0606030504020204" pitchFamily="34" charset="0"/>
                <a:cs typeface="Open Sans" panose="020B0606030504020204" pitchFamily="34" charset="0"/>
              </a:rPr>
            </a:br>
            <a:r>
              <a:rPr lang="da-DK">
                <a:latin typeface="Open Sans" panose="020B0606030504020204" pitchFamily="34" charset="0"/>
                <a:ea typeface="Open Sans" panose="020B0606030504020204" pitchFamily="34" charset="0"/>
                <a:cs typeface="Open Sans" panose="020B0606030504020204" pitchFamily="34" charset="0"/>
              </a:rPr>
              <a:t>Fordele ved at </a:t>
            </a:r>
            <a:br>
              <a:rPr lang="da-DK">
                <a:latin typeface="Open Sans" panose="020B0606030504020204" pitchFamily="34" charset="0"/>
                <a:ea typeface="Open Sans" panose="020B0606030504020204" pitchFamily="34" charset="0"/>
                <a:cs typeface="Open Sans" panose="020B0606030504020204" pitchFamily="34" charset="0"/>
              </a:rPr>
            </a:br>
            <a:r>
              <a:rPr lang="da-DK">
                <a:latin typeface="Open Sans" panose="020B0606030504020204" pitchFamily="34" charset="0"/>
                <a:ea typeface="Open Sans" panose="020B0606030504020204" pitchFamily="34" charset="0"/>
                <a:cs typeface="Open Sans" panose="020B0606030504020204" pitchFamily="34" charset="0"/>
              </a:rPr>
              <a:t>bruge </a:t>
            </a:r>
            <a:r>
              <a:rPr lang="da-DK" err="1">
                <a:latin typeface="Open Sans" panose="020B0606030504020204" pitchFamily="34" charset="0"/>
                <a:ea typeface="Open Sans" panose="020B0606030504020204" pitchFamily="34" charset="0"/>
                <a:cs typeface="Open Sans" panose="020B0606030504020204" pitchFamily="34" charset="0"/>
              </a:rPr>
              <a:t>MeMo</a:t>
            </a:r>
            <a:endParaRPr lang="da-DK" ker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3330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589432" y="2232050"/>
            <a:ext cx="3896968" cy="4464049"/>
          </a:xfrm>
        </p:spPr>
        <p:txBody>
          <a:bodyPr rIns="0"/>
          <a:lstStyle/>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At markere frister tydeligt. </a:t>
            </a:r>
          </a:p>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
            </a:r>
            <a:br>
              <a:rPr lang="da-DK" sz="1400" dirty="0">
                <a:latin typeface="Open Sans" panose="020B0606030504020204" pitchFamily="34" charset="0"/>
                <a:ea typeface="Open Sans" panose="020B0606030504020204" pitchFamily="34" charset="0"/>
                <a:cs typeface="Open Sans" panose="020B0606030504020204" pitchFamily="34" charset="0"/>
              </a:rPr>
            </a:br>
            <a:r>
              <a:rPr lang="da-DK" sz="1400" dirty="0">
                <a:latin typeface="Open Sans" panose="020B0606030504020204" pitchFamily="34" charset="0"/>
                <a:ea typeface="Open Sans" panose="020B0606030504020204" pitchFamily="34" charset="0"/>
                <a:cs typeface="Open Sans" panose="020B0606030504020204" pitchFamily="34" charset="0"/>
              </a:rPr>
              <a:t>At kunne besvare beskeder direkte til den enhed eller fagsystem, som skal modtage besvarelsen.</a:t>
            </a:r>
          </a:p>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
            </a:r>
            <a:br>
              <a:rPr lang="da-DK" sz="1400" dirty="0">
                <a:latin typeface="Open Sans" panose="020B0606030504020204" pitchFamily="34" charset="0"/>
                <a:ea typeface="Open Sans" panose="020B0606030504020204" pitchFamily="34" charset="0"/>
                <a:cs typeface="Open Sans" panose="020B0606030504020204" pitchFamily="34" charset="0"/>
              </a:rPr>
            </a:br>
            <a:r>
              <a:rPr lang="da-DK" sz="1400" dirty="0">
                <a:latin typeface="Open Sans" panose="020B0606030504020204" pitchFamily="34" charset="0"/>
                <a:ea typeface="Open Sans" panose="020B0606030504020204" pitchFamily="34" charset="0"/>
                <a:cs typeface="Open Sans" panose="020B0606030504020204" pitchFamily="34" charset="0"/>
              </a:rPr>
              <a:t>Mulighed for at lave forskellige adviseringstekster på sms og e-mail.</a:t>
            </a:r>
          </a:p>
          <a:p>
            <a:pPr marL="0" indent="0">
              <a:buNone/>
            </a:pPr>
            <a:endParaRPr lang="da-DK" sz="1400"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da-DK" sz="1400" dirty="0">
                <a:latin typeface="Open Sans" panose="020B0606030504020204" pitchFamily="34" charset="0"/>
                <a:ea typeface="Open Sans" panose="020B0606030504020204" pitchFamily="34" charset="0"/>
                <a:cs typeface="Open Sans" panose="020B0606030504020204" pitchFamily="34" charset="0"/>
              </a:rPr>
              <a:t>At lægge aftaler direkte i kalenderen.</a:t>
            </a:r>
          </a:p>
          <a:p>
            <a:pPr marL="0" indent="0">
              <a:buNone/>
            </a:pPr>
            <a:endParaRPr lang="da-DK" sz="1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
            </a:r>
            <a:br>
              <a:rPr lang="da-DK" sz="1400" dirty="0">
                <a:latin typeface="Open Sans" panose="020B0606030504020204" pitchFamily="34" charset="0"/>
                <a:ea typeface="Open Sans" panose="020B0606030504020204" pitchFamily="34" charset="0"/>
                <a:cs typeface="Open Sans" panose="020B0606030504020204" pitchFamily="34" charset="0"/>
              </a:rPr>
            </a:br>
            <a:endParaRPr lang="da-DK"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Pladsholder til slidenummer 3"/>
          <p:cNvSpPr>
            <a:spLocks noGrp="1"/>
          </p:cNvSpPr>
          <p:nvPr>
            <p:ph type="sldNum" sz="quarter" idx="12"/>
          </p:nvPr>
        </p:nvSpPr>
        <p:spPr>
          <a:xfrm>
            <a:off x="-143149" y="7734930"/>
            <a:ext cx="0" cy="0"/>
          </a:xfrm>
        </p:spPr>
        <p:txBody>
          <a:bodyPr/>
          <a:lstStyle/>
          <a:p>
            <a:fld id="{80AE25ED-097C-4BDC-A7CE-FA97BD9CA3B5}" type="slidenum">
              <a:rPr lang="da-DK" smtClean="0"/>
              <a:pPr/>
              <a:t>34</a:t>
            </a:fld>
            <a:endParaRPr lang="da-DK"/>
          </a:p>
        </p:txBody>
      </p:sp>
      <p:sp>
        <p:nvSpPr>
          <p:cNvPr id="6" name="Titel 1">
            <a:extLst>
              <a:ext uri="{FF2B5EF4-FFF2-40B4-BE49-F238E27FC236}">
                <a16:creationId xmlns:a16="http://schemas.microsoft.com/office/drawing/2014/main" id="{DDE9A8F6-83CA-D24B-A496-D15437682BBB}"/>
              </a:ext>
            </a:extLst>
          </p:cNvPr>
          <p:cNvSpPr txBox="1">
            <a:spLocks/>
          </p:cNvSpPr>
          <p:nvPr/>
        </p:nvSpPr>
        <p:spPr bwMode="auto">
          <a:xfrm>
            <a:off x="822589" y="1296050"/>
            <a:ext cx="7333860" cy="54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Hvad kan </a:t>
            </a:r>
            <a:r>
              <a:rPr lang="da-DK" b="1" err="1">
                <a:solidFill>
                  <a:schemeClr val="tx2"/>
                </a:solidFill>
                <a:latin typeface="Open Sans" panose="020B0606030504020204" pitchFamily="34" charset="0"/>
                <a:ea typeface="Open Sans" panose="020B0606030504020204" pitchFamily="34" charset="0"/>
                <a:cs typeface="Open Sans" panose="020B0606030504020204" pitchFamily="34" charset="0"/>
              </a:rPr>
              <a:t>MeMo</a:t>
            </a:r>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 bruges til?</a:t>
            </a:r>
            <a:endParaRPr lang="da-DK" b="1" kern="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uppe 13">
            <a:extLst>
              <a:ext uri="{FF2B5EF4-FFF2-40B4-BE49-F238E27FC236}">
                <a16:creationId xmlns:a16="http://schemas.microsoft.com/office/drawing/2014/main" id="{568630CA-EE17-9545-9DE7-665570BC4AC6}"/>
              </a:ext>
            </a:extLst>
          </p:cNvPr>
          <p:cNvGrpSpPr/>
          <p:nvPr/>
        </p:nvGrpSpPr>
        <p:grpSpPr>
          <a:xfrm>
            <a:off x="822588" y="2078975"/>
            <a:ext cx="440999" cy="375696"/>
            <a:chOff x="887521" y="1492140"/>
            <a:chExt cx="440999" cy="375696"/>
          </a:xfrm>
        </p:grpSpPr>
        <p:sp>
          <p:nvSpPr>
            <p:cNvPr id="10" name="Rektangel 9">
              <a:extLst>
                <a:ext uri="{FF2B5EF4-FFF2-40B4-BE49-F238E27FC236}">
                  <a16:creationId xmlns:a16="http://schemas.microsoft.com/office/drawing/2014/main" id="{018B4BDD-6E8A-7047-BE7E-919280079754}"/>
                </a:ext>
              </a:extLst>
            </p:cNvPr>
            <p:cNvSpPr/>
            <p:nvPr/>
          </p:nvSpPr>
          <p:spPr>
            <a:xfrm>
              <a:off x="887521" y="1578107"/>
              <a:ext cx="290230" cy="289729"/>
            </a:xfrm>
            <a:prstGeom prst="rect">
              <a:avLst/>
            </a:prstGeom>
            <a:no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D6D6D6"/>
                </a:solidFill>
                <a:effectLst/>
                <a:uLnTx/>
                <a:uFillTx/>
                <a:latin typeface="GaramondURW"/>
                <a:ea typeface="+mn-ea"/>
                <a:cs typeface="+mn-cs"/>
              </a:endParaRPr>
            </a:p>
          </p:txBody>
        </p:sp>
        <p:pic>
          <p:nvPicPr>
            <p:cNvPr id="11" name="Grafik 10">
              <a:extLst>
                <a:ext uri="{FF2B5EF4-FFF2-40B4-BE49-F238E27FC236}">
                  <a16:creationId xmlns:a16="http://schemas.microsoft.com/office/drawing/2014/main" id="{D53DB049-F8EB-ED4F-913A-34A2A5E3567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950128" y="1492140"/>
              <a:ext cx="378392" cy="351138"/>
            </a:xfrm>
            <a:prstGeom prst="rect">
              <a:avLst/>
            </a:prstGeom>
          </p:spPr>
        </p:pic>
      </p:grpSp>
      <p:grpSp>
        <p:nvGrpSpPr>
          <p:cNvPr id="15" name="Gruppe 14">
            <a:extLst>
              <a:ext uri="{FF2B5EF4-FFF2-40B4-BE49-F238E27FC236}">
                <a16:creationId xmlns:a16="http://schemas.microsoft.com/office/drawing/2014/main" id="{A8F3A710-321F-1A4B-A3C8-7564D5F9AF86}"/>
              </a:ext>
            </a:extLst>
          </p:cNvPr>
          <p:cNvGrpSpPr/>
          <p:nvPr/>
        </p:nvGrpSpPr>
        <p:grpSpPr>
          <a:xfrm>
            <a:off x="822588" y="2785603"/>
            <a:ext cx="440999" cy="375696"/>
            <a:chOff x="887521" y="1492140"/>
            <a:chExt cx="440999" cy="375696"/>
          </a:xfrm>
        </p:grpSpPr>
        <p:sp>
          <p:nvSpPr>
            <p:cNvPr id="16" name="Rektangel 15">
              <a:extLst>
                <a:ext uri="{FF2B5EF4-FFF2-40B4-BE49-F238E27FC236}">
                  <a16:creationId xmlns:a16="http://schemas.microsoft.com/office/drawing/2014/main" id="{2D2FA2F8-CA5A-5945-B402-F4C5AB026923}"/>
                </a:ext>
              </a:extLst>
            </p:cNvPr>
            <p:cNvSpPr/>
            <p:nvPr/>
          </p:nvSpPr>
          <p:spPr>
            <a:xfrm>
              <a:off x="887521" y="1578107"/>
              <a:ext cx="290230" cy="289729"/>
            </a:xfrm>
            <a:prstGeom prst="rect">
              <a:avLst/>
            </a:prstGeom>
            <a:no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D6D6D6"/>
                </a:solidFill>
                <a:effectLst/>
                <a:uLnTx/>
                <a:uFillTx/>
                <a:latin typeface="GaramondURW"/>
                <a:ea typeface="+mn-ea"/>
                <a:cs typeface="+mn-cs"/>
              </a:endParaRPr>
            </a:p>
          </p:txBody>
        </p:sp>
        <p:pic>
          <p:nvPicPr>
            <p:cNvPr id="17" name="Grafik 16">
              <a:extLst>
                <a:ext uri="{FF2B5EF4-FFF2-40B4-BE49-F238E27FC236}">
                  <a16:creationId xmlns:a16="http://schemas.microsoft.com/office/drawing/2014/main" id="{FEF2A82E-4DEE-A444-90AF-22BAAF8FC5C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950128" y="1492140"/>
              <a:ext cx="378392" cy="351138"/>
            </a:xfrm>
            <a:prstGeom prst="rect">
              <a:avLst/>
            </a:prstGeom>
          </p:spPr>
        </p:pic>
      </p:grpSp>
      <p:grpSp>
        <p:nvGrpSpPr>
          <p:cNvPr id="19" name="Gruppe 18">
            <a:extLst>
              <a:ext uri="{FF2B5EF4-FFF2-40B4-BE49-F238E27FC236}">
                <a16:creationId xmlns:a16="http://schemas.microsoft.com/office/drawing/2014/main" id="{323CD8ED-0950-CA4D-85A4-CD4D70B9273D}"/>
              </a:ext>
            </a:extLst>
          </p:cNvPr>
          <p:cNvGrpSpPr/>
          <p:nvPr/>
        </p:nvGrpSpPr>
        <p:grpSpPr>
          <a:xfrm>
            <a:off x="822588" y="3548939"/>
            <a:ext cx="440999" cy="375696"/>
            <a:chOff x="887521" y="1492140"/>
            <a:chExt cx="440999" cy="375696"/>
          </a:xfrm>
        </p:grpSpPr>
        <p:sp>
          <p:nvSpPr>
            <p:cNvPr id="20" name="Rektangel 19">
              <a:extLst>
                <a:ext uri="{FF2B5EF4-FFF2-40B4-BE49-F238E27FC236}">
                  <a16:creationId xmlns:a16="http://schemas.microsoft.com/office/drawing/2014/main" id="{70A6BEC1-05B4-254E-A760-42501FB9ABA4}"/>
                </a:ext>
              </a:extLst>
            </p:cNvPr>
            <p:cNvSpPr/>
            <p:nvPr/>
          </p:nvSpPr>
          <p:spPr>
            <a:xfrm>
              <a:off x="887521" y="1578107"/>
              <a:ext cx="290230" cy="289729"/>
            </a:xfrm>
            <a:prstGeom prst="rect">
              <a:avLst/>
            </a:prstGeom>
            <a:no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D6D6D6"/>
                </a:solidFill>
                <a:effectLst/>
                <a:uLnTx/>
                <a:uFillTx/>
                <a:latin typeface="GaramondURW"/>
                <a:ea typeface="+mn-ea"/>
                <a:cs typeface="+mn-cs"/>
              </a:endParaRPr>
            </a:p>
          </p:txBody>
        </p:sp>
        <p:pic>
          <p:nvPicPr>
            <p:cNvPr id="21" name="Grafik 20">
              <a:extLst>
                <a:ext uri="{FF2B5EF4-FFF2-40B4-BE49-F238E27FC236}">
                  <a16:creationId xmlns:a16="http://schemas.microsoft.com/office/drawing/2014/main" id="{CFD5BEB3-539A-DD4A-98F4-0BED2D362C3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950128" y="1492140"/>
              <a:ext cx="378392" cy="351138"/>
            </a:xfrm>
            <a:prstGeom prst="rect">
              <a:avLst/>
            </a:prstGeom>
          </p:spPr>
        </p:pic>
      </p:grpSp>
      <p:grpSp>
        <p:nvGrpSpPr>
          <p:cNvPr id="22" name="Gruppe 21">
            <a:extLst>
              <a:ext uri="{FF2B5EF4-FFF2-40B4-BE49-F238E27FC236}">
                <a16:creationId xmlns:a16="http://schemas.microsoft.com/office/drawing/2014/main" id="{05122EC1-AD76-AB4E-84E6-F5C23445D9F9}"/>
              </a:ext>
            </a:extLst>
          </p:cNvPr>
          <p:cNvGrpSpPr/>
          <p:nvPr/>
        </p:nvGrpSpPr>
        <p:grpSpPr>
          <a:xfrm>
            <a:off x="822588" y="4312275"/>
            <a:ext cx="440999" cy="375696"/>
            <a:chOff x="887521" y="1492140"/>
            <a:chExt cx="440999" cy="375696"/>
          </a:xfrm>
        </p:grpSpPr>
        <p:sp>
          <p:nvSpPr>
            <p:cNvPr id="23" name="Rektangel 22">
              <a:extLst>
                <a:ext uri="{FF2B5EF4-FFF2-40B4-BE49-F238E27FC236}">
                  <a16:creationId xmlns:a16="http://schemas.microsoft.com/office/drawing/2014/main" id="{454FB1C6-B1E9-E946-B567-9351F81662E1}"/>
                </a:ext>
              </a:extLst>
            </p:cNvPr>
            <p:cNvSpPr/>
            <p:nvPr/>
          </p:nvSpPr>
          <p:spPr>
            <a:xfrm>
              <a:off x="887521" y="1578107"/>
              <a:ext cx="290230" cy="289729"/>
            </a:xfrm>
            <a:prstGeom prst="rect">
              <a:avLst/>
            </a:prstGeom>
            <a:no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a:ln>
                  <a:noFill/>
                </a:ln>
                <a:solidFill>
                  <a:srgbClr val="D6D6D6"/>
                </a:solidFill>
                <a:effectLst/>
                <a:uLnTx/>
                <a:uFillTx/>
                <a:latin typeface="GaramondURW"/>
                <a:ea typeface="+mn-ea"/>
                <a:cs typeface="+mn-cs"/>
              </a:endParaRPr>
            </a:p>
          </p:txBody>
        </p:sp>
        <p:pic>
          <p:nvPicPr>
            <p:cNvPr id="24" name="Grafik 23">
              <a:extLst>
                <a:ext uri="{FF2B5EF4-FFF2-40B4-BE49-F238E27FC236}">
                  <a16:creationId xmlns:a16="http://schemas.microsoft.com/office/drawing/2014/main" id="{546F746E-81E3-3B4F-960C-24BC7908149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950128" y="1492140"/>
              <a:ext cx="378392" cy="351138"/>
            </a:xfrm>
            <a:prstGeom prst="rect">
              <a:avLst/>
            </a:prstGeom>
          </p:spPr>
        </p:pic>
      </p:grpSp>
      <p:sp>
        <p:nvSpPr>
          <p:cNvPr id="38" name="Pladsholder til indhold 2">
            <a:extLst>
              <a:ext uri="{FF2B5EF4-FFF2-40B4-BE49-F238E27FC236}">
                <a16:creationId xmlns:a16="http://schemas.microsoft.com/office/drawing/2014/main" id="{73B95C05-8065-6649-96E4-DF120E334A61}"/>
              </a:ext>
            </a:extLst>
          </p:cNvPr>
          <p:cNvSpPr txBox="1">
            <a:spLocks/>
          </p:cNvSpPr>
          <p:nvPr/>
        </p:nvSpPr>
        <p:spPr bwMode="auto">
          <a:xfrm>
            <a:off x="6808303" y="2191443"/>
            <a:ext cx="4480066"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At lave direkte links til fx mere information, en selvbetjeningsløsning eller en service i et fagsystem.</a:t>
            </a:r>
            <a:br>
              <a:rPr lang="da-DK" sz="1400" dirty="0">
                <a:latin typeface="Open Sans" panose="020B0606030504020204" pitchFamily="34" charset="0"/>
                <a:ea typeface="Open Sans" panose="020B0606030504020204" pitchFamily="34" charset="0"/>
                <a:cs typeface="Open Sans" panose="020B0606030504020204" pitchFamily="34" charset="0"/>
              </a:rPr>
            </a:br>
            <a:endParaRPr lang="da-DK" sz="1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At angive den præcise afsender, fx Bispebjerg Hospital frem for Region Hovedstaden.</a:t>
            </a:r>
            <a:br>
              <a:rPr lang="da-DK" sz="1400" dirty="0">
                <a:latin typeface="Open Sans" panose="020B0606030504020204" pitchFamily="34" charset="0"/>
                <a:ea typeface="Open Sans" panose="020B0606030504020204" pitchFamily="34" charset="0"/>
                <a:cs typeface="Open Sans" panose="020B0606030504020204" pitchFamily="34" charset="0"/>
              </a:rPr>
            </a:br>
            <a:r>
              <a:rPr lang="da-DK" sz="1400" dirty="0">
                <a:latin typeface="Open Sans" panose="020B0606030504020204" pitchFamily="34" charset="0"/>
                <a:ea typeface="Open Sans" panose="020B0606030504020204" pitchFamily="34" charset="0"/>
                <a:cs typeface="Open Sans" panose="020B0606030504020204" pitchFamily="34" charset="0"/>
              </a:rPr>
              <a:t/>
            </a:r>
            <a:br>
              <a:rPr lang="da-DK" sz="1400" dirty="0">
                <a:latin typeface="Open Sans" panose="020B0606030504020204" pitchFamily="34" charset="0"/>
                <a:ea typeface="Open Sans" panose="020B0606030504020204" pitchFamily="34" charset="0"/>
                <a:cs typeface="Open Sans" panose="020B0606030504020204" pitchFamily="34" charset="0"/>
              </a:rPr>
            </a:br>
            <a:r>
              <a:rPr lang="da-DK" sz="1400" dirty="0">
                <a:latin typeface="Open Sans" panose="020B0606030504020204" pitchFamily="34" charset="0"/>
                <a:ea typeface="Open Sans" panose="020B0606030504020204" pitchFamily="34" charset="0"/>
                <a:cs typeface="Open Sans" panose="020B0606030504020204" pitchFamily="34" charset="0"/>
              </a:rPr>
              <a:t/>
            </a:r>
            <a:br>
              <a:rPr lang="da-DK" sz="1400" dirty="0">
                <a:latin typeface="Open Sans" panose="020B0606030504020204" pitchFamily="34" charset="0"/>
                <a:ea typeface="Open Sans" panose="020B0606030504020204" pitchFamily="34" charset="0"/>
                <a:cs typeface="Open Sans" panose="020B0606030504020204" pitchFamily="34" charset="0"/>
              </a:rPr>
            </a:br>
            <a:r>
              <a:rPr lang="da-DK" sz="1400" dirty="0">
                <a:latin typeface="Open Sans" panose="020B0606030504020204" pitchFamily="34" charset="0"/>
                <a:ea typeface="Open Sans" panose="020B0606030504020204" pitchFamily="34" charset="0"/>
                <a:cs typeface="Open Sans" panose="020B0606030504020204" pitchFamily="34" charset="0"/>
              </a:rPr>
              <a:t>At angive hvem posten vedrører, fx dig selv, en kollega eller dit barn.</a:t>
            </a:r>
          </a:p>
          <a:p>
            <a:pPr marL="0" indent="0">
              <a:buNone/>
            </a:pPr>
            <a:endParaRPr lang="da-DK" sz="1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
            </a:r>
            <a:br>
              <a:rPr lang="da-DK" sz="1400" dirty="0">
                <a:latin typeface="Open Sans" panose="020B0606030504020204" pitchFamily="34" charset="0"/>
                <a:ea typeface="Open Sans" panose="020B0606030504020204" pitchFamily="34" charset="0"/>
                <a:cs typeface="Open Sans" panose="020B0606030504020204" pitchFamily="34" charset="0"/>
              </a:rPr>
            </a:br>
            <a:endParaRPr lang="da-DK" sz="1400" kern="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endParaRPr lang="da-DK" sz="1400" kern="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9" name="Gruppe 38">
            <a:extLst>
              <a:ext uri="{FF2B5EF4-FFF2-40B4-BE49-F238E27FC236}">
                <a16:creationId xmlns:a16="http://schemas.microsoft.com/office/drawing/2014/main" id="{9B3F6F0C-8260-164F-8FBF-BAC9EE1E56E8}"/>
              </a:ext>
            </a:extLst>
          </p:cNvPr>
          <p:cNvGrpSpPr/>
          <p:nvPr/>
        </p:nvGrpSpPr>
        <p:grpSpPr>
          <a:xfrm>
            <a:off x="6096000" y="2078975"/>
            <a:ext cx="440999" cy="375696"/>
            <a:chOff x="887521" y="1492140"/>
            <a:chExt cx="440999" cy="375696"/>
          </a:xfrm>
        </p:grpSpPr>
        <p:sp>
          <p:nvSpPr>
            <p:cNvPr id="40" name="Rektangel 39">
              <a:extLst>
                <a:ext uri="{FF2B5EF4-FFF2-40B4-BE49-F238E27FC236}">
                  <a16:creationId xmlns:a16="http://schemas.microsoft.com/office/drawing/2014/main" id="{7AFB0DC9-5F1C-6F41-9D38-BC66A9AF767E}"/>
                </a:ext>
              </a:extLst>
            </p:cNvPr>
            <p:cNvSpPr/>
            <p:nvPr/>
          </p:nvSpPr>
          <p:spPr>
            <a:xfrm>
              <a:off x="887521" y="1578107"/>
              <a:ext cx="290230" cy="289729"/>
            </a:xfrm>
            <a:prstGeom prst="rect">
              <a:avLst/>
            </a:prstGeom>
            <a:no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D6D6D6"/>
                </a:solidFill>
                <a:effectLst/>
                <a:uLnTx/>
                <a:uFillTx/>
                <a:latin typeface="GaramondURW"/>
                <a:ea typeface="+mn-ea"/>
                <a:cs typeface="+mn-cs"/>
              </a:endParaRPr>
            </a:p>
          </p:txBody>
        </p:sp>
        <p:pic>
          <p:nvPicPr>
            <p:cNvPr id="41" name="Grafik 40">
              <a:extLst>
                <a:ext uri="{FF2B5EF4-FFF2-40B4-BE49-F238E27FC236}">
                  <a16:creationId xmlns:a16="http://schemas.microsoft.com/office/drawing/2014/main" id="{E309A82B-5A77-9F48-9A1F-B2A61255B7F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950128" y="1492140"/>
              <a:ext cx="378392" cy="351138"/>
            </a:xfrm>
            <a:prstGeom prst="rect">
              <a:avLst/>
            </a:prstGeom>
          </p:spPr>
        </p:pic>
      </p:grpSp>
      <p:grpSp>
        <p:nvGrpSpPr>
          <p:cNvPr id="42" name="Gruppe 41">
            <a:extLst>
              <a:ext uri="{FF2B5EF4-FFF2-40B4-BE49-F238E27FC236}">
                <a16:creationId xmlns:a16="http://schemas.microsoft.com/office/drawing/2014/main" id="{10E6FE6B-37B7-014F-B61F-389DFD07F62A}"/>
              </a:ext>
            </a:extLst>
          </p:cNvPr>
          <p:cNvGrpSpPr/>
          <p:nvPr/>
        </p:nvGrpSpPr>
        <p:grpSpPr>
          <a:xfrm>
            <a:off x="6096000" y="2926916"/>
            <a:ext cx="440999" cy="375696"/>
            <a:chOff x="887521" y="1492140"/>
            <a:chExt cx="440999" cy="375696"/>
          </a:xfrm>
        </p:grpSpPr>
        <p:sp>
          <p:nvSpPr>
            <p:cNvPr id="43" name="Rektangel 42">
              <a:extLst>
                <a:ext uri="{FF2B5EF4-FFF2-40B4-BE49-F238E27FC236}">
                  <a16:creationId xmlns:a16="http://schemas.microsoft.com/office/drawing/2014/main" id="{EB5E20B2-6415-4C42-8EA4-7A991F29C652}"/>
                </a:ext>
              </a:extLst>
            </p:cNvPr>
            <p:cNvSpPr/>
            <p:nvPr/>
          </p:nvSpPr>
          <p:spPr>
            <a:xfrm>
              <a:off x="887521" y="1578107"/>
              <a:ext cx="290230" cy="289729"/>
            </a:xfrm>
            <a:prstGeom prst="rect">
              <a:avLst/>
            </a:prstGeom>
            <a:no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D6D6D6"/>
                </a:solidFill>
                <a:effectLst/>
                <a:uLnTx/>
                <a:uFillTx/>
                <a:latin typeface="GaramondURW"/>
                <a:ea typeface="+mn-ea"/>
                <a:cs typeface="+mn-cs"/>
              </a:endParaRPr>
            </a:p>
          </p:txBody>
        </p:sp>
        <p:pic>
          <p:nvPicPr>
            <p:cNvPr id="44" name="Grafik 43">
              <a:extLst>
                <a:ext uri="{FF2B5EF4-FFF2-40B4-BE49-F238E27FC236}">
                  <a16:creationId xmlns:a16="http://schemas.microsoft.com/office/drawing/2014/main" id="{39477BF4-36BD-574A-9CFD-FDFEA0536DD8}"/>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950128" y="1492140"/>
              <a:ext cx="378392" cy="351138"/>
            </a:xfrm>
            <a:prstGeom prst="rect">
              <a:avLst/>
            </a:prstGeom>
          </p:spPr>
        </p:pic>
      </p:grpSp>
      <p:grpSp>
        <p:nvGrpSpPr>
          <p:cNvPr id="45" name="Gruppe 44">
            <a:extLst>
              <a:ext uri="{FF2B5EF4-FFF2-40B4-BE49-F238E27FC236}">
                <a16:creationId xmlns:a16="http://schemas.microsoft.com/office/drawing/2014/main" id="{75F4FADF-70E9-6948-8126-0FDC7FD4CC5E}"/>
              </a:ext>
            </a:extLst>
          </p:cNvPr>
          <p:cNvGrpSpPr/>
          <p:nvPr/>
        </p:nvGrpSpPr>
        <p:grpSpPr>
          <a:xfrm>
            <a:off x="6096000" y="3752981"/>
            <a:ext cx="440999" cy="375696"/>
            <a:chOff x="887521" y="1492140"/>
            <a:chExt cx="440999" cy="375696"/>
          </a:xfrm>
        </p:grpSpPr>
        <p:sp>
          <p:nvSpPr>
            <p:cNvPr id="46" name="Rektangel 45">
              <a:extLst>
                <a:ext uri="{FF2B5EF4-FFF2-40B4-BE49-F238E27FC236}">
                  <a16:creationId xmlns:a16="http://schemas.microsoft.com/office/drawing/2014/main" id="{C42B4FEE-B3DC-1145-92ED-FFCBD9C7691C}"/>
                </a:ext>
              </a:extLst>
            </p:cNvPr>
            <p:cNvSpPr/>
            <p:nvPr/>
          </p:nvSpPr>
          <p:spPr>
            <a:xfrm>
              <a:off x="887521" y="1578107"/>
              <a:ext cx="290230" cy="289729"/>
            </a:xfrm>
            <a:prstGeom prst="rect">
              <a:avLst/>
            </a:prstGeom>
            <a:no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D6D6D6"/>
                </a:solidFill>
                <a:effectLst/>
                <a:uLnTx/>
                <a:uFillTx/>
                <a:latin typeface="GaramondURW"/>
                <a:ea typeface="+mn-ea"/>
                <a:cs typeface="+mn-cs"/>
              </a:endParaRPr>
            </a:p>
          </p:txBody>
        </p:sp>
        <p:pic>
          <p:nvPicPr>
            <p:cNvPr id="47" name="Grafik 46">
              <a:extLst>
                <a:ext uri="{FF2B5EF4-FFF2-40B4-BE49-F238E27FC236}">
                  <a16:creationId xmlns:a16="http://schemas.microsoft.com/office/drawing/2014/main" id="{FDD1258C-F99E-F84A-9EAE-58FF0099AD2B}"/>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950128" y="1492140"/>
              <a:ext cx="378392" cy="351138"/>
            </a:xfrm>
            <a:prstGeom prst="rect">
              <a:avLst/>
            </a:prstGeom>
          </p:spPr>
        </p:pic>
      </p:grpSp>
    </p:spTree>
    <p:extLst>
      <p:ext uri="{BB962C8B-B14F-4D97-AF65-F5344CB8AC3E}">
        <p14:creationId xmlns:p14="http://schemas.microsoft.com/office/powerpoint/2010/main" val="355455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700392" y="2605249"/>
            <a:ext cx="5157483" cy="3013306"/>
          </a:xfrm>
        </p:spPr>
        <p:txBody>
          <a:bodyPr/>
          <a:lstStyle/>
          <a:p>
            <a:pPr marL="0" indent="0">
              <a:buNone/>
            </a:pPr>
            <a:r>
              <a:rPr lang="da-DK"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Vigtig information kan trækkes ud og vises tydeligt til modtageren. Det kan fx være en hjælp til at:</a:t>
            </a:r>
          </a:p>
          <a:p>
            <a:pPr>
              <a:spcBef>
                <a:spcPts val="600"/>
              </a:spcBef>
              <a:buClr>
                <a:schemeClr val="tx2"/>
              </a:buClr>
            </a:pPr>
            <a:r>
              <a:rPr lang="da-DK" sz="1400" dirty="0">
                <a:latin typeface="Open Sans" panose="020B0606030504020204" pitchFamily="34" charset="0"/>
                <a:ea typeface="Open Sans" panose="020B0606030504020204" pitchFamily="34" charset="0"/>
                <a:cs typeface="Open Sans" panose="020B0606030504020204" pitchFamily="34" charset="0"/>
              </a:rPr>
              <a:t>Se vigtig information</a:t>
            </a:r>
          </a:p>
          <a:p>
            <a:pPr>
              <a:spcBef>
                <a:spcPts val="600"/>
              </a:spcBef>
              <a:buClr>
                <a:schemeClr val="tx2"/>
              </a:buClr>
            </a:pPr>
            <a:r>
              <a:rPr lang="da-DK" sz="1400" dirty="0">
                <a:latin typeface="Open Sans" panose="020B0606030504020204" pitchFamily="34" charset="0"/>
                <a:ea typeface="Open Sans" panose="020B0606030504020204" pitchFamily="34" charset="0"/>
                <a:cs typeface="Open Sans" panose="020B0606030504020204" pitchFamily="34" charset="0"/>
              </a:rPr>
              <a:t>Overholde tidsfrister</a:t>
            </a:r>
          </a:p>
          <a:p>
            <a:pPr>
              <a:spcBef>
                <a:spcPts val="600"/>
              </a:spcBef>
              <a:buClr>
                <a:schemeClr val="tx2"/>
              </a:buClr>
            </a:pPr>
            <a:r>
              <a:rPr lang="da-DK" sz="1400" dirty="0">
                <a:latin typeface="Open Sans" panose="020B0606030504020204" pitchFamily="34" charset="0"/>
                <a:ea typeface="Open Sans" panose="020B0606030504020204" pitchFamily="34" charset="0"/>
                <a:cs typeface="Open Sans" panose="020B0606030504020204" pitchFamily="34" charset="0"/>
              </a:rPr>
              <a:t>Lægge aftaler i kalenderen </a:t>
            </a:r>
          </a:p>
          <a:p>
            <a:pPr>
              <a:spcBef>
                <a:spcPts val="600"/>
              </a:spcBef>
              <a:buClr>
                <a:schemeClr val="tx2"/>
              </a:buClr>
            </a:pPr>
            <a:r>
              <a:rPr lang="da-DK" sz="1400" dirty="0">
                <a:latin typeface="Open Sans" panose="020B0606030504020204" pitchFamily="34" charset="0"/>
                <a:ea typeface="Open Sans" panose="020B0606030504020204" pitchFamily="34" charset="0"/>
                <a:cs typeface="Open Sans" panose="020B0606030504020204" pitchFamily="34" charset="0"/>
              </a:rPr>
              <a:t>Møde op til indkaldelser</a:t>
            </a:r>
          </a:p>
          <a:p>
            <a:pPr>
              <a:spcBef>
                <a:spcPts val="600"/>
              </a:spcBef>
              <a:buClr>
                <a:schemeClr val="tx2"/>
              </a:buClr>
            </a:pPr>
            <a:r>
              <a:rPr lang="da-DK" sz="1400" dirty="0">
                <a:latin typeface="Open Sans" panose="020B0606030504020204" pitchFamily="34" charset="0"/>
                <a:ea typeface="Open Sans" panose="020B0606030504020204" pitchFamily="34" charset="0"/>
                <a:cs typeface="Open Sans" panose="020B0606030504020204" pitchFamily="34" charset="0"/>
              </a:rPr>
              <a:t>Besvare posten</a:t>
            </a:r>
          </a:p>
          <a:p>
            <a:pPr marL="0" indent="0">
              <a:buNone/>
            </a:pPr>
            <a:r>
              <a:rPr lang="da-DK"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Resultat</a:t>
            </a:r>
          </a:p>
          <a:p>
            <a:pPr>
              <a:spcBef>
                <a:spcPts val="600"/>
              </a:spcBef>
              <a:buClr>
                <a:schemeClr val="tx2"/>
              </a:buClr>
            </a:pPr>
            <a:r>
              <a:rPr lang="da-DK" sz="1400" dirty="0">
                <a:latin typeface="Open Sans" panose="020B0606030504020204" pitchFamily="34" charset="0"/>
                <a:ea typeface="Open Sans" panose="020B0606030504020204" pitchFamily="34" charset="0"/>
                <a:cs typeface="Open Sans" panose="020B0606030504020204" pitchFamily="34" charset="0"/>
              </a:rPr>
              <a:t>Reduktion i ressourcer til opfølgning</a:t>
            </a:r>
          </a:p>
          <a:p>
            <a:pPr>
              <a:spcBef>
                <a:spcPts val="600"/>
              </a:spcBef>
              <a:buClr>
                <a:schemeClr val="tx2"/>
              </a:buClr>
            </a:pPr>
            <a:r>
              <a:rPr lang="da-DK" sz="1400" dirty="0">
                <a:latin typeface="Open Sans" panose="020B0606030504020204" pitchFamily="34" charset="0"/>
                <a:ea typeface="Open Sans" panose="020B0606030504020204" pitchFamily="34" charset="0"/>
                <a:cs typeface="Open Sans" panose="020B0606030504020204" pitchFamily="34" charset="0"/>
              </a:rPr>
              <a:t>Reduktion af udeblivelser til aftaler</a:t>
            </a:r>
          </a:p>
          <a:p>
            <a:pPr marL="215900" indent="-215900"/>
            <a:endParaRPr lang="da-DK" sz="1600" dirty="0">
              <a:latin typeface="Open Sans" panose="020B0606030504020204" pitchFamily="34" charset="0"/>
              <a:ea typeface="Open Sans" panose="020B0606030504020204" pitchFamily="34" charset="0"/>
              <a:cs typeface="Open Sans" panose="020B0606030504020204" pitchFamily="34" charset="0"/>
            </a:endParaRPr>
          </a:p>
          <a:p>
            <a:pPr marL="215900" indent="-215900"/>
            <a:endParaRPr lang="da-DK"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Pladsholder til slidenummer 3"/>
          <p:cNvSpPr>
            <a:spLocks noGrp="1"/>
          </p:cNvSpPr>
          <p:nvPr>
            <p:ph type="sldNum" sz="quarter" idx="12"/>
          </p:nvPr>
        </p:nvSpPr>
        <p:spPr/>
        <p:txBody>
          <a:bodyPr/>
          <a:lstStyle/>
          <a:p>
            <a:fld id="{80AE25ED-097C-4BDC-A7CE-FA97BD9CA3B5}" type="slidenum">
              <a:rPr lang="da-DK" smtClean="0"/>
              <a:pPr/>
              <a:t>35</a:t>
            </a:fld>
            <a:endParaRPr lang="da-DK"/>
          </a:p>
        </p:txBody>
      </p:sp>
      <p:pic>
        <p:nvPicPr>
          <p:cNvPr id="6" name="Picture 5">
            <a:extLst>
              <a:ext uri="{FF2B5EF4-FFF2-40B4-BE49-F238E27FC236}">
                <a16:creationId xmlns:a16="http://schemas.microsoft.com/office/drawing/2014/main" id="{ECB62F2C-4853-4244-9D50-A6F4D1319A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6" b="33851"/>
          <a:stretch/>
        </p:blipFill>
        <p:spPr>
          <a:xfrm>
            <a:off x="5939127" y="1041990"/>
            <a:ext cx="5749622" cy="4576563"/>
          </a:xfrm>
          <a:prstGeom prst="rect">
            <a:avLst/>
          </a:prstGeom>
          <a:ln>
            <a:noFill/>
          </a:ln>
          <a:effectLst>
            <a:outerShdw blurRad="292100" dist="139700" dir="2700000" algn="tl" rotWithShape="0">
              <a:srgbClr val="333333">
                <a:alpha val="65000"/>
              </a:srgbClr>
            </a:outerShdw>
          </a:effectLst>
        </p:spPr>
      </p:pic>
      <p:sp>
        <p:nvSpPr>
          <p:cNvPr id="9" name="Titel 1">
            <a:extLst>
              <a:ext uri="{FF2B5EF4-FFF2-40B4-BE49-F238E27FC236}">
                <a16:creationId xmlns:a16="http://schemas.microsoft.com/office/drawing/2014/main" id="{8C08EF4E-A939-AF4D-83E3-233AE0A7FBD6}"/>
              </a:ext>
            </a:extLst>
          </p:cNvPr>
          <p:cNvSpPr txBox="1">
            <a:spLocks/>
          </p:cNvSpPr>
          <p:nvPr/>
        </p:nvSpPr>
        <p:spPr bwMode="auto">
          <a:xfrm>
            <a:off x="696708" y="841984"/>
            <a:ext cx="6135013" cy="161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Mulighed for bedre at hjælpe modtageren til at</a:t>
            </a:r>
            <a:br>
              <a:rPr lang="da-DK"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a-DK"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handle på baggrund af posten og undgå spildtid</a:t>
            </a:r>
            <a:endParaRPr lang="da-DK" sz="2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kstfelt 6">
            <a:extLst>
              <a:ext uri="{FF2B5EF4-FFF2-40B4-BE49-F238E27FC236}">
                <a16:creationId xmlns:a16="http://schemas.microsoft.com/office/drawing/2014/main" id="{3DD04487-38DB-0C46-9295-BF463221A2F9}"/>
              </a:ext>
            </a:extLst>
          </p:cNvPr>
          <p:cNvSpPr txBox="1"/>
          <p:nvPr/>
        </p:nvSpPr>
        <p:spPr>
          <a:xfrm rot="20199399">
            <a:off x="9113699" y="5033310"/>
            <a:ext cx="4021667" cy="276999"/>
          </a:xfrm>
          <a:prstGeom prst="rect">
            <a:avLst/>
          </a:prstGeom>
          <a:noFill/>
        </p:spPr>
        <p:txBody>
          <a:bodyPr wrap="square" lIns="0" tIns="0" rIns="0" bIns="0" rtlCol="0">
            <a:spAutoFit/>
          </a:bodyPr>
          <a:lstStyle/>
          <a:p>
            <a:pPr algn="ctr">
              <a:lnSpc>
                <a:spcPct val="100000"/>
              </a:lnSpc>
              <a:spcBef>
                <a:spcPts val="1100"/>
              </a:spcBef>
            </a:pPr>
            <a:r>
              <a:rPr lang="da-DK" sz="1800" dirty="0">
                <a:solidFill>
                  <a:schemeClr val="tx2">
                    <a:alpha val="40000"/>
                  </a:schemeClr>
                </a:solidFill>
                <a:latin typeface="Open Sans" panose="020B0606030504020204" pitchFamily="34" charset="0"/>
                <a:ea typeface="Open Sans" panose="020B0606030504020204" pitchFamily="34" charset="0"/>
                <a:cs typeface="Open Sans" panose="020B0606030504020204" pitchFamily="34" charset="0"/>
              </a:rPr>
              <a:t>PROTOTYPE</a:t>
            </a:r>
          </a:p>
        </p:txBody>
      </p:sp>
    </p:spTree>
    <p:extLst>
      <p:ext uri="{BB962C8B-B14F-4D97-AF65-F5344CB8AC3E}">
        <p14:creationId xmlns:p14="http://schemas.microsoft.com/office/powerpoint/2010/main" val="990190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80AE25ED-097C-4BDC-A7CE-FA97BD9CA3B5}" type="slidenum">
              <a:rPr lang="da-DK" smtClean="0"/>
              <a:pPr/>
              <a:t>36</a:t>
            </a:fld>
            <a:endParaRPr lang="da-DK"/>
          </a:p>
        </p:txBody>
      </p:sp>
      <p:sp>
        <p:nvSpPr>
          <p:cNvPr id="9" name="Pladsholder til indhold 2">
            <a:extLst>
              <a:ext uri="{FF2B5EF4-FFF2-40B4-BE49-F238E27FC236}">
                <a16:creationId xmlns:a16="http://schemas.microsoft.com/office/drawing/2014/main" id="{58F2989E-81EC-F345-82A9-7549BC6B9683}"/>
              </a:ext>
            </a:extLst>
          </p:cNvPr>
          <p:cNvSpPr txBox="1">
            <a:spLocks/>
          </p:cNvSpPr>
          <p:nvPr/>
        </p:nvSpPr>
        <p:spPr bwMode="auto">
          <a:xfrm>
            <a:off x="698711" y="3251129"/>
            <a:ext cx="5085401" cy="183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Der er mulighed for at angive den myndighed, der er ansvarlig for indholdet af brevet, så man ikke længere er begrænset til hovedmyndigheden.</a:t>
            </a:r>
          </a:p>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Fx kan ‘Bispebjerg Hospital’ fremgå som afsender frem for ‘Region Hovedstaden’ i dag. Eller ‘Købehavns Byret’ fremfor ‘Danmarks Domstole’.</a:t>
            </a:r>
          </a:p>
          <a:p>
            <a:pPr marL="0" indent="0">
              <a:buNone/>
            </a:pPr>
            <a:endParaRPr lang="da-DK"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itel 1">
            <a:extLst>
              <a:ext uri="{FF2B5EF4-FFF2-40B4-BE49-F238E27FC236}">
                <a16:creationId xmlns:a16="http://schemas.microsoft.com/office/drawing/2014/main" id="{413430A6-E805-8E4C-9160-5219A9D002E2}"/>
              </a:ext>
            </a:extLst>
          </p:cNvPr>
          <p:cNvSpPr txBox="1">
            <a:spLocks/>
          </p:cNvSpPr>
          <p:nvPr/>
        </p:nvSpPr>
        <p:spPr bwMode="auto">
          <a:xfrm>
            <a:off x="698711" y="2049431"/>
            <a:ext cx="8142768" cy="979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Mulighed for at angive,</a:t>
            </a:r>
            <a:b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hvem posten er fra</a:t>
            </a:r>
            <a:endParaRPr lang="da-DK"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ruppe 4"/>
          <p:cNvGrpSpPr/>
          <p:nvPr/>
        </p:nvGrpSpPr>
        <p:grpSpPr>
          <a:xfrm>
            <a:off x="5520061" y="793840"/>
            <a:ext cx="4786809" cy="4785104"/>
            <a:chOff x="5520061" y="793840"/>
            <a:chExt cx="4786809" cy="4785104"/>
          </a:xfrm>
        </p:grpSpPr>
        <p:pic>
          <p:nvPicPr>
            <p:cNvPr id="1026" name="Picture 3"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0061" y="793840"/>
              <a:ext cx="4706893" cy="47851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bwMode="auto">
            <a:xfrm>
              <a:off x="7096887" y="3757891"/>
              <a:ext cx="3047237" cy="747433"/>
            </a:xfrm>
            <a:prstGeom prst="rect">
              <a:avLst/>
            </a:prstGeom>
            <a:noFill/>
            <a:ln w="2540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
          <p:nvSpPr>
            <p:cNvPr id="11" name="Tekstfelt 10">
              <a:extLst>
                <a:ext uri="{FF2B5EF4-FFF2-40B4-BE49-F238E27FC236}">
                  <a16:creationId xmlns:a16="http://schemas.microsoft.com/office/drawing/2014/main" id="{4CBF0F2D-5AB0-EC47-897F-F5D91487C1DD}"/>
                </a:ext>
              </a:extLst>
            </p:cNvPr>
            <p:cNvSpPr txBox="1"/>
            <p:nvPr/>
          </p:nvSpPr>
          <p:spPr>
            <a:xfrm rot="20199399">
              <a:off x="8728529" y="4949066"/>
              <a:ext cx="1578341" cy="276999"/>
            </a:xfrm>
            <a:prstGeom prst="rect">
              <a:avLst/>
            </a:prstGeom>
            <a:noFill/>
          </p:spPr>
          <p:txBody>
            <a:bodyPr wrap="square" lIns="0" tIns="0" rIns="0" bIns="0" rtlCol="0">
              <a:spAutoFit/>
            </a:bodyPr>
            <a:lstStyle/>
            <a:p>
              <a:pPr algn="ctr">
                <a:lnSpc>
                  <a:spcPct val="100000"/>
                </a:lnSpc>
                <a:spcBef>
                  <a:spcPts val="1100"/>
                </a:spcBef>
              </a:pPr>
              <a:r>
                <a:rPr lang="da-DK" sz="1800" dirty="0">
                  <a:solidFill>
                    <a:schemeClr val="tx2">
                      <a:alpha val="40000"/>
                    </a:schemeClr>
                  </a:solidFill>
                  <a:latin typeface="Open Sans" panose="020B0606030504020204" pitchFamily="34" charset="0"/>
                  <a:ea typeface="Open Sans" panose="020B0606030504020204" pitchFamily="34" charset="0"/>
                  <a:cs typeface="Open Sans" panose="020B0606030504020204" pitchFamily="34" charset="0"/>
                </a:rPr>
                <a:t>PROTOTYPE</a:t>
              </a:r>
            </a:p>
          </p:txBody>
        </p:sp>
      </p:grpSp>
    </p:spTree>
    <p:extLst>
      <p:ext uri="{BB962C8B-B14F-4D97-AF65-F5344CB8AC3E}">
        <p14:creationId xmlns:p14="http://schemas.microsoft.com/office/powerpoint/2010/main" val="3063496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11" name="Arc 231">
            <a:extLst>
              <a:ext uri="{FF2B5EF4-FFF2-40B4-BE49-F238E27FC236}">
                <a16:creationId xmlns:a16="http://schemas.microsoft.com/office/drawing/2014/main" id="{444BC6F5-355E-0D4D-8A17-3DBB69BC2CF0}"/>
              </a:ext>
            </a:extLst>
          </p:cNvPr>
          <p:cNvSpPr>
            <a:spLocks noChangeAspect="1"/>
          </p:cNvSpPr>
          <p:nvPr/>
        </p:nvSpPr>
        <p:spPr bwMode="auto">
          <a:xfrm rot="15095662">
            <a:off x="4024876" y="2824925"/>
            <a:ext cx="3561863" cy="3561863"/>
          </a:xfrm>
          <a:prstGeom prst="arc">
            <a:avLst>
              <a:gd name="adj1" fmla="val 19681249"/>
              <a:gd name="adj2" fmla="val 4309203"/>
            </a:avLst>
          </a:prstGeom>
          <a:noFill/>
          <a:ln w="12700" cap="flat" cmpd="sng">
            <a:solidFill>
              <a:srgbClr val="890023"/>
            </a:solidFill>
            <a:prstDash val="sysDot"/>
            <a:miter lim="800000"/>
            <a:headEnd type="oval" w="sm" len="sm"/>
            <a:tailEnd type="triangle" w="med" len="sm"/>
          </a:ln>
        </p:spPr>
        <p:txBody>
          <a:bodyPr vert="horz" wrap="square" lIns="109728" tIns="54864" rIns="109728" bIns="54864" numCol="1" anchor="t" anchorCtr="0" compatLnSpc="1">
            <a:prstTxWarp prst="textNoShape">
              <a:avLst/>
            </a:prstTxWarp>
          </a:bodyPr>
          <a:lstStyle/>
          <a:p>
            <a:endParaRPr lang="en-US" sz="1000">
              <a:latin typeface="Arial" panose="020B0604020202020204" pitchFamily="34" charset="0"/>
              <a:ea typeface="Metric Light" charset="0"/>
              <a:cs typeface="Arial" panose="020B0604020202020204" pitchFamily="34" charset="0"/>
            </a:endParaRPr>
          </a:p>
        </p:txBody>
      </p:sp>
      <p:sp>
        <p:nvSpPr>
          <p:cNvPr id="4" name="Pladsholder til slidenummer 3"/>
          <p:cNvSpPr>
            <a:spLocks noGrp="1"/>
          </p:cNvSpPr>
          <p:nvPr>
            <p:ph type="sldNum" sz="quarter" idx="12"/>
          </p:nvPr>
        </p:nvSpPr>
        <p:spPr>
          <a:xfrm>
            <a:off x="-589906" y="6959896"/>
            <a:ext cx="0" cy="0"/>
          </a:xfrm>
        </p:spPr>
        <p:txBody>
          <a:bodyPr/>
          <a:lstStyle/>
          <a:p>
            <a:fld id="{80AE25ED-097C-4BDC-A7CE-FA97BD9CA3B5}" type="slidenum">
              <a:rPr lang="da-DK" smtClean="0"/>
              <a:pPr/>
              <a:t>37</a:t>
            </a:fld>
            <a:endParaRPr lang="da-DK"/>
          </a:p>
        </p:txBody>
      </p:sp>
      <p:sp>
        <p:nvSpPr>
          <p:cNvPr id="6" name="Titel 1">
            <a:extLst>
              <a:ext uri="{FF2B5EF4-FFF2-40B4-BE49-F238E27FC236}">
                <a16:creationId xmlns:a16="http://schemas.microsoft.com/office/drawing/2014/main" id="{106665A3-1F0A-CD43-9CAE-C4F6B02EBEDC}"/>
              </a:ext>
            </a:extLst>
          </p:cNvPr>
          <p:cNvSpPr txBox="1">
            <a:spLocks/>
          </p:cNvSpPr>
          <p:nvPr/>
        </p:nvSpPr>
        <p:spPr bwMode="auto">
          <a:xfrm>
            <a:off x="702667" y="731709"/>
            <a:ext cx="1211925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a:spcAft>
                <a:spcPts val="600"/>
              </a:spcAft>
            </a:pPr>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Det bliver nemmere for jer at </a:t>
            </a:r>
            <a:b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fordele post fra andre myndigheder</a:t>
            </a:r>
            <a:endParaRPr lang="da-DK" b="1" kern="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kstfelt 13">
            <a:extLst>
              <a:ext uri="{FF2B5EF4-FFF2-40B4-BE49-F238E27FC236}">
                <a16:creationId xmlns:a16="http://schemas.microsoft.com/office/drawing/2014/main" id="{60EF8F94-99A8-F445-A1F9-C04758B669BF}"/>
              </a:ext>
            </a:extLst>
          </p:cNvPr>
          <p:cNvSpPr txBox="1"/>
          <p:nvPr/>
        </p:nvSpPr>
        <p:spPr>
          <a:xfrm>
            <a:off x="1631907" y="4209470"/>
            <a:ext cx="2336589" cy="1241622"/>
          </a:xfrm>
          <a:prstGeom prst="rect">
            <a:avLst/>
          </a:prstGeom>
          <a:noFill/>
        </p:spPr>
        <p:txBody>
          <a:bodyPr wrap="square" lIns="0" tIns="0" rIns="0" bIns="0" rtlCol="0">
            <a:spAutoFit/>
          </a:bodyPr>
          <a:lstStyle/>
          <a:p>
            <a:pPr lvl="0">
              <a:lnSpc>
                <a:spcPct val="100000"/>
              </a:lnSpc>
              <a:defRPr b="1"/>
            </a:pPr>
            <a:r>
              <a:rPr lang="da-DK" sz="1600" dirty="0">
                <a:latin typeface="Open Sans" panose="020B0606030504020204" pitchFamily="34" charset="0"/>
                <a:ea typeface="Open Sans" panose="020B0606030504020204" pitchFamily="34" charset="0"/>
                <a:cs typeface="Open Sans" panose="020B0606030504020204" pitchFamily="34" charset="0"/>
              </a:rPr>
              <a:t>Myndighed A (afsender)</a:t>
            </a:r>
            <a:endParaRPr lang="en-DK" sz="1600" dirty="0">
              <a:latin typeface="Open Sans" panose="020B0606030504020204" pitchFamily="34" charset="0"/>
              <a:ea typeface="Open Sans" panose="020B0606030504020204" pitchFamily="34" charset="0"/>
              <a:cs typeface="Open Sans" panose="020B0606030504020204" pitchFamily="34" charset="0"/>
            </a:endParaRPr>
          </a:p>
          <a:p>
            <a:pPr lvl="0">
              <a:lnSpc>
                <a:spcPct val="100000"/>
              </a:lnSpc>
            </a:pPr>
            <a:r>
              <a:rPr lang="da-DK" sz="1050" dirty="0">
                <a:latin typeface="Open Sans" panose="020B0606030504020204" pitchFamily="34" charset="0"/>
                <a:ea typeface="Open Sans" panose="020B0606030504020204" pitchFamily="34" charset="0"/>
                <a:cs typeface="Open Sans" panose="020B0606030504020204" pitchFamily="34" charset="0"/>
              </a:rPr>
              <a:t>Opmærker fx posten med:</a:t>
            </a:r>
          </a:p>
          <a:p>
            <a:pPr marL="171450" lvl="0" indent="-171450">
              <a:lnSpc>
                <a:spcPct val="100000"/>
              </a:lnSpc>
              <a:buFontTx/>
              <a:buChar char="-"/>
            </a:pPr>
            <a:r>
              <a:rPr lang="da-DK" sz="1050" dirty="0" err="1">
                <a:latin typeface="Open Sans" panose="020B0606030504020204" pitchFamily="34" charset="0"/>
                <a:ea typeface="Open Sans" panose="020B0606030504020204" pitchFamily="34" charset="0"/>
                <a:cs typeface="Open Sans" panose="020B0606030504020204" pitchFamily="34" charset="0"/>
              </a:rPr>
              <a:t>SagsID</a:t>
            </a:r>
            <a:r>
              <a:rPr lang="da-DK" sz="1050" dirty="0">
                <a:latin typeface="Open Sans" panose="020B0606030504020204" pitchFamily="34" charset="0"/>
                <a:ea typeface="Open Sans" panose="020B0606030504020204" pitchFamily="34" charset="0"/>
                <a:cs typeface="Open Sans" panose="020B0606030504020204" pitchFamily="34" charset="0"/>
              </a:rPr>
              <a:t> og emne</a:t>
            </a:r>
          </a:p>
          <a:p>
            <a:pPr marL="171450" lvl="0" indent="-171450">
              <a:lnSpc>
                <a:spcPct val="100000"/>
              </a:lnSpc>
              <a:buFontTx/>
              <a:buChar char="-"/>
            </a:pPr>
            <a:r>
              <a:rPr lang="da-DK" sz="1050" dirty="0">
                <a:latin typeface="Open Sans" panose="020B0606030504020204" pitchFamily="34" charset="0"/>
                <a:ea typeface="Open Sans" panose="020B0606030504020204" pitchFamily="34" charset="0"/>
                <a:cs typeface="Open Sans" panose="020B0606030504020204" pitchFamily="34" charset="0"/>
              </a:rPr>
              <a:t>Hvem posten vedrører</a:t>
            </a:r>
          </a:p>
          <a:p>
            <a:pPr marL="171450" lvl="0" indent="-171450">
              <a:lnSpc>
                <a:spcPct val="100000"/>
              </a:lnSpc>
              <a:buFontTx/>
              <a:buChar char="-"/>
            </a:pPr>
            <a:r>
              <a:rPr lang="da-DK" sz="1050" dirty="0">
                <a:latin typeface="Open Sans" panose="020B0606030504020204" pitchFamily="34" charset="0"/>
                <a:ea typeface="Open Sans" panose="020B0606030504020204" pitchFamily="34" charset="0"/>
                <a:cs typeface="Open Sans" panose="020B0606030504020204" pitchFamily="34" charset="0"/>
              </a:rPr>
              <a:t>Hvem der skal modtage posten</a:t>
            </a:r>
          </a:p>
        </p:txBody>
      </p:sp>
      <p:sp>
        <p:nvSpPr>
          <p:cNvPr id="15" name="Tekstfelt 14">
            <a:extLst>
              <a:ext uri="{FF2B5EF4-FFF2-40B4-BE49-F238E27FC236}">
                <a16:creationId xmlns:a16="http://schemas.microsoft.com/office/drawing/2014/main" id="{AB556BD8-6975-B347-A993-487AF3C64BB2}"/>
              </a:ext>
            </a:extLst>
          </p:cNvPr>
          <p:cNvSpPr txBox="1"/>
          <p:nvPr/>
        </p:nvSpPr>
        <p:spPr>
          <a:xfrm>
            <a:off x="7498977" y="4196170"/>
            <a:ext cx="4196078" cy="1241622"/>
          </a:xfrm>
          <a:prstGeom prst="rect">
            <a:avLst/>
          </a:prstGeom>
          <a:noFill/>
        </p:spPr>
        <p:txBody>
          <a:bodyPr wrap="square" lIns="0" tIns="0" rIns="0" bIns="0" rtlCol="0">
            <a:spAutoFit/>
          </a:bodyPr>
          <a:lstStyle/>
          <a:p>
            <a:pPr lvl="0">
              <a:lnSpc>
                <a:spcPct val="100000"/>
              </a:lnSpc>
              <a:defRPr b="1"/>
            </a:pPr>
            <a:r>
              <a:rPr lang="da-DK" sz="1600" b="1" dirty="0">
                <a:solidFill>
                  <a:srgbClr val="000000">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Myndighed B (modtager)</a:t>
            </a:r>
            <a:endParaRPr lang="en-DK" sz="2300" dirty="0"/>
          </a:p>
          <a:p>
            <a:pPr lvl="0">
              <a:lnSpc>
                <a:spcPct val="100000"/>
              </a:lnSpc>
            </a:pPr>
            <a:r>
              <a:rPr lang="da-DK" sz="1050" dirty="0">
                <a:latin typeface="Open Sans" panose="020B0606030504020204" pitchFamily="34" charset="0"/>
                <a:ea typeface="Open Sans" panose="020B0606030504020204" pitchFamily="34" charset="0"/>
                <a:cs typeface="Open Sans" panose="020B0606030504020204" pitchFamily="34" charset="0"/>
              </a:rPr>
              <a:t>Kan automatisere eller optimere distributionen af post i myndigheden </a:t>
            </a:r>
            <a:endParaRPr lang="en-DK" sz="1050" dirty="0">
              <a:latin typeface="Open Sans" panose="020B0606030504020204" pitchFamily="34" charset="0"/>
              <a:ea typeface="Open Sans" panose="020B0606030504020204" pitchFamily="34" charset="0"/>
              <a:cs typeface="Open Sans" panose="020B0606030504020204" pitchFamily="34" charset="0"/>
            </a:endParaRPr>
          </a:p>
          <a:p>
            <a:pPr lvl="0">
              <a:lnSpc>
                <a:spcPct val="100000"/>
              </a:lnSpc>
            </a:pPr>
            <a:r>
              <a:rPr lang="da-DK" sz="1050" dirty="0">
                <a:latin typeface="Open Sans" panose="020B0606030504020204" pitchFamily="34" charset="0"/>
                <a:ea typeface="Open Sans" panose="020B0606030504020204" pitchFamily="34" charset="0"/>
                <a:cs typeface="Open Sans" panose="020B0606030504020204" pitchFamily="34" charset="0"/>
              </a:rPr>
              <a:t>Kan reducere ressourcer til central postdistribution </a:t>
            </a:r>
            <a:endParaRPr lang="en-DK" sz="1050" dirty="0">
              <a:latin typeface="Open Sans" panose="020B0606030504020204" pitchFamily="34" charset="0"/>
              <a:ea typeface="Open Sans" panose="020B0606030504020204" pitchFamily="34" charset="0"/>
              <a:cs typeface="Open Sans" panose="020B0606030504020204" pitchFamily="34" charset="0"/>
            </a:endParaRPr>
          </a:p>
          <a:p>
            <a:pPr lvl="0">
              <a:lnSpc>
                <a:spcPct val="100000"/>
              </a:lnSpc>
            </a:pPr>
            <a:r>
              <a:rPr lang="da-DK" sz="1050" dirty="0">
                <a:latin typeface="Open Sans" panose="020B0606030504020204" pitchFamily="34" charset="0"/>
                <a:ea typeface="Open Sans" panose="020B0606030504020204" pitchFamily="34" charset="0"/>
                <a:cs typeface="Open Sans" panose="020B0606030504020204" pitchFamily="34" charset="0"/>
              </a:rPr>
              <a:t>Undgår spildtid med forkert placerede henvendelser</a:t>
            </a:r>
            <a:endParaRPr lang="en-DK" sz="1050" dirty="0">
              <a:latin typeface="Open Sans" panose="020B0606030504020204" pitchFamily="34" charset="0"/>
              <a:ea typeface="Open Sans" panose="020B0606030504020204" pitchFamily="34" charset="0"/>
              <a:cs typeface="Open Sans" panose="020B0606030504020204" pitchFamily="34" charset="0"/>
            </a:endParaRPr>
          </a:p>
          <a:p>
            <a:pPr lvl="0">
              <a:lnSpc>
                <a:spcPct val="100000"/>
              </a:lnSpc>
            </a:pPr>
            <a:r>
              <a:rPr lang="da-DK" sz="1050" dirty="0">
                <a:latin typeface="Open Sans" panose="020B0606030504020204" pitchFamily="34" charset="0"/>
                <a:ea typeface="Open Sans" panose="020B0606030504020204" pitchFamily="34" charset="0"/>
                <a:cs typeface="Open Sans" panose="020B0606030504020204" pitchFamily="34" charset="0"/>
              </a:rPr>
              <a:t>Opnår øget GDPR-</a:t>
            </a:r>
            <a:r>
              <a:rPr lang="da-DK" sz="1050" dirty="0" err="1">
                <a:latin typeface="Open Sans" panose="020B0606030504020204" pitchFamily="34" charset="0"/>
                <a:ea typeface="Open Sans" panose="020B0606030504020204" pitchFamily="34" charset="0"/>
                <a:cs typeface="Open Sans" panose="020B0606030504020204" pitchFamily="34" charset="0"/>
              </a:rPr>
              <a:t>compliance</a:t>
            </a:r>
            <a:r>
              <a:rPr lang="da-DK" sz="1050" dirty="0">
                <a:latin typeface="Open Sans" panose="020B0606030504020204" pitchFamily="34" charset="0"/>
                <a:ea typeface="Open Sans" panose="020B0606030504020204" pitchFamily="34" charset="0"/>
                <a:cs typeface="Open Sans" panose="020B0606030504020204" pitchFamily="34" charset="0"/>
              </a:rPr>
              <a:t> i forhold til post med følsomme personoplysninger</a:t>
            </a:r>
            <a:endParaRPr lang="en-DK"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ktangel 9">
            <a:extLst>
              <a:ext uri="{FF2B5EF4-FFF2-40B4-BE49-F238E27FC236}">
                <a16:creationId xmlns:a16="http://schemas.microsoft.com/office/drawing/2014/main" id="{0955368C-8366-2641-9488-888DBB7EA4F3}"/>
              </a:ext>
            </a:extLst>
          </p:cNvPr>
          <p:cNvSpPr/>
          <p:nvPr/>
        </p:nvSpPr>
        <p:spPr>
          <a:xfrm>
            <a:off x="1676877" y="1841106"/>
            <a:ext cx="2357120" cy="2346940"/>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40885" t="-17102" r="-53647" b="-34479"/>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3" name="Rektangel 12">
            <a:extLst>
              <a:ext uri="{FF2B5EF4-FFF2-40B4-BE49-F238E27FC236}">
                <a16:creationId xmlns:a16="http://schemas.microsoft.com/office/drawing/2014/main" id="{0A62732E-42FE-9149-B441-E60A6B4D7064}"/>
              </a:ext>
            </a:extLst>
          </p:cNvPr>
          <p:cNvSpPr/>
          <p:nvPr/>
        </p:nvSpPr>
        <p:spPr>
          <a:xfrm>
            <a:off x="7498977" y="1801692"/>
            <a:ext cx="2357120" cy="2346940"/>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40885" t="-17102" r="-53647" b="-34479"/>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pic>
        <p:nvPicPr>
          <p:cNvPr id="2" name="Billed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4373" y="2219730"/>
            <a:ext cx="1379643" cy="1130697"/>
          </a:xfrm>
          <a:prstGeom prst="rect">
            <a:avLst/>
          </a:prstGeom>
        </p:spPr>
      </p:pic>
    </p:spTree>
    <p:extLst>
      <p:ext uri="{BB962C8B-B14F-4D97-AF65-F5344CB8AC3E}">
        <p14:creationId xmlns:p14="http://schemas.microsoft.com/office/powerpoint/2010/main" val="725060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a:xfrm>
            <a:off x="-821875" y="6921190"/>
            <a:ext cx="0" cy="0"/>
          </a:xfrm>
        </p:spPr>
        <p:txBody>
          <a:bodyPr/>
          <a:lstStyle/>
          <a:p>
            <a:fld id="{80AE25ED-097C-4BDC-A7CE-FA97BD9CA3B5}" type="slidenum">
              <a:rPr lang="da-DK" smtClean="0"/>
              <a:pPr/>
              <a:t>38</a:t>
            </a:fld>
            <a:endParaRPr lang="da-DK"/>
          </a:p>
        </p:txBody>
      </p:sp>
      <p:sp>
        <p:nvSpPr>
          <p:cNvPr id="6" name="Titel 1">
            <a:extLst>
              <a:ext uri="{FF2B5EF4-FFF2-40B4-BE49-F238E27FC236}">
                <a16:creationId xmlns:a16="http://schemas.microsoft.com/office/drawing/2014/main" id="{106665A3-1F0A-CD43-9CAE-C4F6B02EBEDC}"/>
              </a:ext>
            </a:extLst>
          </p:cNvPr>
          <p:cNvSpPr txBox="1">
            <a:spLocks/>
          </p:cNvSpPr>
          <p:nvPr/>
        </p:nvSpPr>
        <p:spPr bwMode="auto">
          <a:xfrm>
            <a:off x="702667" y="731709"/>
            <a:ext cx="1211925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Mulighed for at give en bedre brugeroplevelse</a:t>
            </a:r>
            <a:endParaRPr lang="da-DK"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kstfelt 4">
            <a:extLst>
              <a:ext uri="{FF2B5EF4-FFF2-40B4-BE49-F238E27FC236}">
                <a16:creationId xmlns:a16="http://schemas.microsoft.com/office/drawing/2014/main" id="{A600EC49-9BA8-1F45-ABAB-E7E881520C3F}"/>
              </a:ext>
            </a:extLst>
          </p:cNvPr>
          <p:cNvSpPr txBox="1"/>
          <p:nvPr/>
        </p:nvSpPr>
        <p:spPr>
          <a:xfrm>
            <a:off x="7498977" y="4188046"/>
            <a:ext cx="2562666" cy="1228670"/>
          </a:xfrm>
          <a:prstGeom prst="rect">
            <a:avLst/>
          </a:prstGeom>
          <a:noFill/>
        </p:spPr>
        <p:txBody>
          <a:bodyPr wrap="square" lIns="0" tIns="0" rIns="0" bIns="0" rtlCol="0">
            <a:spAutoFit/>
          </a:bodyPr>
          <a:lstStyle/>
          <a:p>
            <a:pPr>
              <a:lnSpc>
                <a:spcPct val="100000"/>
              </a:lnSpc>
            </a:pPr>
            <a:r>
              <a:rPr lang="da-DK" sz="1600" b="1" dirty="0">
                <a:latin typeface="Open Sans" panose="020B0606030504020204" pitchFamily="34" charset="0"/>
                <a:ea typeface="Open Sans" panose="020B0606030504020204" pitchFamily="34" charset="0"/>
                <a:cs typeface="Open Sans" panose="020B0606030504020204" pitchFamily="34" charset="0"/>
              </a:rPr>
              <a:t>Borger eller virksomhed</a:t>
            </a:r>
          </a:p>
          <a:p>
            <a:pPr lvl="0">
              <a:lnSpc>
                <a:spcPct val="100000"/>
              </a:lnSpc>
            </a:pPr>
            <a:r>
              <a:rPr lang="da-DK" sz="1050" dirty="0">
                <a:solidFill>
                  <a:srgbClr val="000000">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Oplever en tydelig indikation af, hvad og hvem henvendelsen vedrører</a:t>
            </a:r>
          </a:p>
          <a:p>
            <a:pPr lvl="0">
              <a:lnSpc>
                <a:spcPct val="100000"/>
              </a:lnSpc>
            </a:pPr>
            <a:r>
              <a:rPr lang="da-DK" sz="1050" dirty="0">
                <a:solidFill>
                  <a:srgbClr val="000000">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Får optimeret muligheden for at sortere egen post uden at have åbnet den</a:t>
            </a:r>
            <a:br>
              <a:rPr lang="da-DK" sz="1050" dirty="0">
                <a:solidFill>
                  <a:srgbClr val="000000">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br>
            <a:endParaRPr lang="da-DK" sz="1050" dirty="0"/>
          </a:p>
        </p:txBody>
      </p:sp>
      <p:sp>
        <p:nvSpPr>
          <p:cNvPr id="14" name="Tekstfelt 13">
            <a:extLst>
              <a:ext uri="{FF2B5EF4-FFF2-40B4-BE49-F238E27FC236}">
                <a16:creationId xmlns:a16="http://schemas.microsoft.com/office/drawing/2014/main" id="{60EF8F94-99A8-F445-A1F9-C04758B669BF}"/>
              </a:ext>
            </a:extLst>
          </p:cNvPr>
          <p:cNvSpPr txBox="1"/>
          <p:nvPr/>
        </p:nvSpPr>
        <p:spPr>
          <a:xfrm>
            <a:off x="1631907" y="4202614"/>
            <a:ext cx="2854926" cy="1610762"/>
          </a:xfrm>
          <a:prstGeom prst="rect">
            <a:avLst/>
          </a:prstGeom>
          <a:noFill/>
        </p:spPr>
        <p:txBody>
          <a:bodyPr wrap="square" lIns="0" tIns="0" rIns="0" bIns="0" rtlCol="0">
            <a:spAutoFit/>
          </a:bodyPr>
          <a:lstStyle/>
          <a:p>
            <a:pPr lvl="0">
              <a:lnSpc>
                <a:spcPct val="100000"/>
              </a:lnSpc>
            </a:pPr>
            <a:r>
              <a:rPr lang="da-DK" sz="1600" b="1" dirty="0">
                <a:latin typeface="Open Sans" panose="020B0606030504020204" pitchFamily="34" charset="0"/>
                <a:ea typeface="Open Sans" panose="020B0606030504020204" pitchFamily="34" charset="0"/>
                <a:cs typeface="Open Sans" panose="020B0606030504020204" pitchFamily="34" charset="0"/>
              </a:rPr>
              <a:t>Myndighed</a:t>
            </a:r>
          </a:p>
          <a:p>
            <a:pPr lvl="0">
              <a:lnSpc>
                <a:spcPct val="100000"/>
              </a:lnSpc>
            </a:pPr>
            <a:r>
              <a:rPr lang="da-DK" sz="1050" dirty="0">
                <a:latin typeface="Open Sans" panose="020B0606030504020204" pitchFamily="34" charset="0"/>
                <a:ea typeface="Open Sans" panose="020B0606030504020204" pitchFamily="34" charset="0"/>
                <a:cs typeface="Open Sans" panose="020B0606030504020204" pitchFamily="34" charset="0"/>
              </a:rPr>
              <a:t>Opmærker posten med:</a:t>
            </a:r>
          </a:p>
          <a:p>
            <a:pPr marL="171450" lvl="0" indent="-171450">
              <a:lnSpc>
                <a:spcPct val="100000"/>
              </a:lnSpc>
              <a:spcBef>
                <a:spcPts val="600"/>
              </a:spcBef>
              <a:buFontTx/>
              <a:buChar char="-"/>
            </a:pPr>
            <a:r>
              <a:rPr lang="da-DK" sz="1050" dirty="0">
                <a:latin typeface="Open Sans" panose="020B0606030504020204" pitchFamily="34" charset="0"/>
                <a:ea typeface="Open Sans" panose="020B0606030504020204" pitchFamily="34" charset="0"/>
                <a:cs typeface="Open Sans" panose="020B0606030504020204" pitchFamily="34" charset="0"/>
              </a:rPr>
              <a:t>Du skal vende tilbage </a:t>
            </a:r>
          </a:p>
          <a:p>
            <a:pPr marL="171450" lvl="0" indent="-171450">
              <a:lnSpc>
                <a:spcPct val="100000"/>
              </a:lnSpc>
              <a:spcBef>
                <a:spcPts val="600"/>
              </a:spcBef>
              <a:buFontTx/>
              <a:buChar char="-"/>
            </a:pPr>
            <a:r>
              <a:rPr lang="da-DK" sz="1050" dirty="0">
                <a:latin typeface="Open Sans" panose="020B0606030504020204" pitchFamily="34" charset="0"/>
                <a:ea typeface="Open Sans" panose="020B0606030504020204" pitchFamily="34" charset="0"/>
                <a:cs typeface="Open Sans" panose="020B0606030504020204" pitchFamily="34" charset="0"/>
              </a:rPr>
              <a:t>Du skal udfylde noget </a:t>
            </a:r>
          </a:p>
          <a:p>
            <a:pPr marL="171450" lvl="0" indent="-171450">
              <a:lnSpc>
                <a:spcPct val="100000"/>
              </a:lnSpc>
              <a:spcBef>
                <a:spcPts val="600"/>
              </a:spcBef>
              <a:buFontTx/>
              <a:buChar char="-"/>
            </a:pPr>
            <a:r>
              <a:rPr lang="da-DK" sz="1050" dirty="0">
                <a:latin typeface="Open Sans" panose="020B0606030504020204" pitchFamily="34" charset="0"/>
                <a:ea typeface="Open Sans" panose="020B0606030504020204" pitchFamily="34" charset="0"/>
                <a:cs typeface="Open Sans" panose="020B0606030504020204" pitchFamily="34" charset="0"/>
              </a:rPr>
              <a:t>Du skal huske noget </a:t>
            </a:r>
          </a:p>
          <a:p>
            <a:pPr marL="171450" lvl="0" indent="-171450">
              <a:lnSpc>
                <a:spcPct val="100000"/>
              </a:lnSpc>
              <a:spcBef>
                <a:spcPts val="600"/>
              </a:spcBef>
              <a:buFontTx/>
              <a:buChar char="-"/>
            </a:pPr>
            <a:r>
              <a:rPr lang="da-DK" sz="1050" dirty="0">
                <a:latin typeface="Open Sans" panose="020B0606030504020204" pitchFamily="34" charset="0"/>
                <a:ea typeface="Open Sans" panose="020B0606030504020204" pitchFamily="34" charset="0"/>
                <a:cs typeface="Open Sans" panose="020B0606030504020204" pitchFamily="34" charset="0"/>
              </a:rPr>
              <a:t>At henvendelsen vedrører andre end dig (fx børn eller en kollega)</a:t>
            </a:r>
            <a:endParaRPr lang="en-DK"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Grafik 10">
            <a:extLst>
              <a:ext uri="{FF2B5EF4-FFF2-40B4-BE49-F238E27FC236}">
                <a16:creationId xmlns:a16="http://schemas.microsoft.com/office/drawing/2014/main" id="{21CB041B-1AC2-F244-893D-023E9C5BF20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282396" y="2753414"/>
            <a:ext cx="233517" cy="194598"/>
          </a:xfrm>
          <a:prstGeom prst="rect">
            <a:avLst/>
          </a:prstGeom>
        </p:spPr>
      </p:pic>
      <p:sp>
        <p:nvSpPr>
          <p:cNvPr id="13" name="Rektangel 12">
            <a:extLst>
              <a:ext uri="{FF2B5EF4-FFF2-40B4-BE49-F238E27FC236}">
                <a16:creationId xmlns:a16="http://schemas.microsoft.com/office/drawing/2014/main" id="{910DAABE-0EB3-8D4C-B08A-93919AA91CE2}"/>
              </a:ext>
            </a:extLst>
          </p:cNvPr>
          <p:cNvSpPr/>
          <p:nvPr/>
        </p:nvSpPr>
        <p:spPr>
          <a:xfrm>
            <a:off x="7465363" y="2423101"/>
            <a:ext cx="1244834" cy="1421096"/>
          </a:xfrm>
          <a:prstGeom prst="rect">
            <a:avLst/>
          </a:prstGeom>
          <a: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8" name="Arc 231">
            <a:extLst>
              <a:ext uri="{FF2B5EF4-FFF2-40B4-BE49-F238E27FC236}">
                <a16:creationId xmlns:a16="http://schemas.microsoft.com/office/drawing/2014/main" id="{444BC6F5-355E-0D4D-8A17-3DBB69BC2CF0}"/>
              </a:ext>
            </a:extLst>
          </p:cNvPr>
          <p:cNvSpPr>
            <a:spLocks noChangeAspect="1"/>
          </p:cNvSpPr>
          <p:nvPr/>
        </p:nvSpPr>
        <p:spPr bwMode="auto">
          <a:xfrm rot="15095662">
            <a:off x="4024876" y="2824925"/>
            <a:ext cx="3561863" cy="3561863"/>
          </a:xfrm>
          <a:prstGeom prst="arc">
            <a:avLst>
              <a:gd name="adj1" fmla="val 19681249"/>
              <a:gd name="adj2" fmla="val 4309203"/>
            </a:avLst>
          </a:prstGeom>
          <a:noFill/>
          <a:ln w="12700" cap="flat" cmpd="sng">
            <a:solidFill>
              <a:srgbClr val="890023"/>
            </a:solidFill>
            <a:prstDash val="sysDot"/>
            <a:miter lim="800000"/>
            <a:headEnd type="oval" w="sm" len="sm"/>
            <a:tailEnd type="triangle" w="med" len="sm"/>
          </a:ln>
        </p:spPr>
        <p:txBody>
          <a:bodyPr vert="horz" wrap="square" lIns="109728" tIns="54864" rIns="109728" bIns="54864" numCol="1" anchor="t" anchorCtr="0" compatLnSpc="1">
            <a:prstTxWarp prst="textNoShape">
              <a:avLst/>
            </a:prstTxWarp>
          </a:bodyPr>
          <a:lstStyle/>
          <a:p>
            <a:endParaRPr lang="en-US" sz="1000">
              <a:latin typeface="Arial" panose="020B0604020202020204" pitchFamily="34" charset="0"/>
              <a:ea typeface="Metric Light" charset="0"/>
              <a:cs typeface="Arial" panose="020B0604020202020204" pitchFamily="34" charset="0"/>
            </a:endParaRPr>
          </a:p>
        </p:txBody>
      </p:sp>
      <p:sp>
        <p:nvSpPr>
          <p:cNvPr id="20" name="Rektangel 19">
            <a:extLst>
              <a:ext uri="{FF2B5EF4-FFF2-40B4-BE49-F238E27FC236}">
                <a16:creationId xmlns:a16="http://schemas.microsoft.com/office/drawing/2014/main" id="{0955368C-8366-2641-9488-888DBB7EA4F3}"/>
              </a:ext>
            </a:extLst>
          </p:cNvPr>
          <p:cNvSpPr/>
          <p:nvPr/>
        </p:nvSpPr>
        <p:spPr>
          <a:xfrm>
            <a:off x="1676877" y="1841106"/>
            <a:ext cx="2357120" cy="2346940"/>
          </a:xfrm>
          <a:prstGeom prst="rect">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l="-40885" t="-17102" r="-53647" b="-34479"/>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pic>
        <p:nvPicPr>
          <p:cNvPr id="12" name="Billed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04373" y="2219730"/>
            <a:ext cx="1379643" cy="1130697"/>
          </a:xfrm>
          <a:prstGeom prst="rect">
            <a:avLst/>
          </a:prstGeom>
        </p:spPr>
      </p:pic>
    </p:spTree>
    <p:extLst>
      <p:ext uri="{BB962C8B-B14F-4D97-AF65-F5344CB8AC3E}">
        <p14:creationId xmlns:p14="http://schemas.microsoft.com/office/powerpoint/2010/main" val="1245046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78391" y="3620469"/>
            <a:ext cx="5249317" cy="4464049"/>
          </a:xfrm>
        </p:spPr>
        <p:txBody>
          <a:bodyPr/>
          <a:lstStyle/>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Du kan stadig angive din egen adviseringstekst som en del af forsendelsesprocessen i den nye løsning.</a:t>
            </a:r>
          </a:p>
          <a:p>
            <a:pPr marL="0" indent="0">
              <a:buNone/>
            </a:pPr>
            <a:r>
              <a:rPr lang="da-DK" sz="1600" dirty="0">
                <a:latin typeface="Open Sans" panose="020B0606030504020204" pitchFamily="34" charset="0"/>
                <a:ea typeface="Open Sans" panose="020B0606030504020204" pitchFamily="34" charset="0"/>
                <a:cs typeface="Open Sans" panose="020B0606030504020204" pitchFamily="34" charset="0"/>
              </a:rPr>
              <a:t>Som noget nyt kan de to tekster til henholdsvis sms og e-mail kan være forskellige.</a:t>
            </a:r>
          </a:p>
          <a:p>
            <a:pPr marL="0" indent="0">
              <a:buNone/>
            </a:pPr>
            <a:endParaRPr lang="da-DK"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Pladsholder til slidenummer 3"/>
          <p:cNvSpPr>
            <a:spLocks noGrp="1"/>
          </p:cNvSpPr>
          <p:nvPr>
            <p:ph type="sldNum" sz="quarter" idx="12"/>
          </p:nvPr>
        </p:nvSpPr>
        <p:spPr/>
        <p:txBody>
          <a:bodyPr/>
          <a:lstStyle/>
          <a:p>
            <a:fld id="{80AE25ED-097C-4BDC-A7CE-FA97BD9CA3B5}" type="slidenum">
              <a:rPr lang="da-DK" smtClean="0"/>
              <a:pPr/>
              <a:t>39</a:t>
            </a:fld>
            <a:endParaRPr lang="da-DK"/>
          </a:p>
        </p:txBody>
      </p:sp>
      <p:grpSp>
        <p:nvGrpSpPr>
          <p:cNvPr id="13" name="Gruppe 12"/>
          <p:cNvGrpSpPr/>
          <p:nvPr/>
        </p:nvGrpSpPr>
        <p:grpSpPr>
          <a:xfrm>
            <a:off x="8304263" y="693100"/>
            <a:ext cx="3209346" cy="3356370"/>
            <a:chOff x="7752184" y="980728"/>
            <a:chExt cx="3209346" cy="3356370"/>
          </a:xfrm>
        </p:grpSpPr>
        <p:pic>
          <p:nvPicPr>
            <p:cNvPr id="1026" name="Picture 2" descr="594bc68e-9c59-496e-a409-866adfacb8a1@SIT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323"/>
            <a:stretch/>
          </p:blipFill>
          <p:spPr bwMode="auto">
            <a:xfrm>
              <a:off x="7752184" y="980728"/>
              <a:ext cx="3209346" cy="33563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10"/>
            <p:cNvSpPr/>
            <p:nvPr/>
          </p:nvSpPr>
          <p:spPr bwMode="auto">
            <a:xfrm>
              <a:off x="8112224" y="1700808"/>
              <a:ext cx="1080120" cy="144016"/>
            </a:xfrm>
            <a:prstGeom prst="rect">
              <a:avLst/>
            </a:prstGeom>
            <a:solidFill>
              <a:srgbClr val="F5F5F5"/>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grpSp>
      <p:sp>
        <p:nvSpPr>
          <p:cNvPr id="14" name="Titel 1">
            <a:extLst>
              <a:ext uri="{FF2B5EF4-FFF2-40B4-BE49-F238E27FC236}">
                <a16:creationId xmlns:a16="http://schemas.microsoft.com/office/drawing/2014/main" id="{6C3D924D-E570-0B47-8A5B-864E5E28ED6C}"/>
              </a:ext>
            </a:extLst>
          </p:cNvPr>
          <p:cNvSpPr txBox="1">
            <a:spLocks/>
          </p:cNvSpPr>
          <p:nvPr/>
        </p:nvSpPr>
        <p:spPr bwMode="auto">
          <a:xfrm>
            <a:off x="678391" y="1929241"/>
            <a:ext cx="8142768" cy="137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Mulighed for at </a:t>
            </a:r>
            <a:b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lave forskellige adviserings-</a:t>
            </a:r>
            <a:b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tekster på sms og e-mail</a:t>
            </a:r>
            <a:endParaRPr lang="da-DK"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Billede 6"/>
          <p:cNvPicPr>
            <a:picLocks noChangeAspect="1"/>
          </p:cNvPicPr>
          <p:nvPr/>
        </p:nvPicPr>
        <p:blipFill rotWithShape="1">
          <a:blip r:embed="rId4" cstate="print">
            <a:extLst>
              <a:ext uri="{28A0092B-C50C-407E-A947-70E740481C1C}">
                <a14:useLocalDpi xmlns:a14="http://schemas.microsoft.com/office/drawing/2010/main" val="0"/>
              </a:ext>
            </a:extLst>
          </a:blip>
          <a:srcRect b="6487"/>
          <a:stretch/>
        </p:blipFill>
        <p:spPr>
          <a:xfrm>
            <a:off x="6319617" y="1760460"/>
            <a:ext cx="2488377" cy="41388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184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EFEDDF4-EB73-5543-9BAA-D74DB3D417D3}"/>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2294"/>
          <a:stretch/>
        </p:blipFill>
        <p:spPr>
          <a:xfrm>
            <a:off x="5729288" y="-121601"/>
            <a:ext cx="6462712" cy="6858000"/>
          </a:xfrm>
          <a:prstGeom prst="rect">
            <a:avLst/>
          </a:prstGeom>
        </p:spPr>
      </p:pic>
      <p:pic>
        <p:nvPicPr>
          <p:cNvPr id="9" name="Billede 8">
            <a:extLst>
              <a:ext uri="{FF2B5EF4-FFF2-40B4-BE49-F238E27FC236}">
                <a16:creationId xmlns:a16="http://schemas.microsoft.com/office/drawing/2014/main" id="{65A522E6-5521-F346-AB3B-C24750635C58}"/>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824497" y="-121601"/>
            <a:ext cx="6614410" cy="6858000"/>
          </a:xfrm>
          <a:prstGeom prst="rect">
            <a:avLst/>
          </a:prstGeom>
        </p:spPr>
      </p:pic>
      <p:sp>
        <p:nvSpPr>
          <p:cNvPr id="5" name="Titel 4"/>
          <p:cNvSpPr>
            <a:spLocks noGrp="1"/>
          </p:cNvSpPr>
          <p:nvPr>
            <p:ph type="title"/>
          </p:nvPr>
        </p:nvSpPr>
        <p:spPr/>
        <p:txBody>
          <a:bodyPr/>
          <a:lstStyle/>
          <a:p>
            <a:pPr algn="l"/>
            <a:r>
              <a:rPr lang="da-DK" dirty="0">
                <a:latin typeface="Open Sans" panose="020B0606030504020204" pitchFamily="34" charset="0"/>
                <a:ea typeface="Open Sans" panose="020B0606030504020204" pitchFamily="34" charset="0"/>
                <a:cs typeface="Open Sans" panose="020B0606030504020204" pitchFamily="34" charset="0"/>
              </a:rPr>
              <a:t/>
            </a:r>
            <a:br>
              <a:rPr lang="da-DK" dirty="0">
                <a:latin typeface="Open Sans" panose="020B0606030504020204" pitchFamily="34" charset="0"/>
                <a:ea typeface="Open Sans" panose="020B0606030504020204" pitchFamily="34" charset="0"/>
                <a:cs typeface="Open Sans" panose="020B0606030504020204" pitchFamily="34" charset="0"/>
              </a:rPr>
            </a:br>
            <a:r>
              <a:rPr lang="da-DK" dirty="0">
                <a:latin typeface="Open Sans" panose="020B0606030504020204" pitchFamily="34" charset="0"/>
                <a:ea typeface="Open Sans" panose="020B0606030504020204" pitchFamily="34" charset="0"/>
                <a:cs typeface="Open Sans" panose="020B0606030504020204" pitchFamily="34" charset="0"/>
              </a:rPr>
              <a:t>Om fremtidens </a:t>
            </a:r>
            <a:br>
              <a:rPr lang="da-DK" dirty="0">
                <a:latin typeface="Open Sans" panose="020B0606030504020204" pitchFamily="34" charset="0"/>
                <a:ea typeface="Open Sans" panose="020B0606030504020204" pitchFamily="34" charset="0"/>
                <a:cs typeface="Open Sans" panose="020B0606030504020204" pitchFamily="34" charset="0"/>
              </a:rPr>
            </a:br>
            <a:r>
              <a:rPr lang="da-DK" dirty="0">
                <a:latin typeface="Open Sans" panose="020B0606030504020204" pitchFamily="34" charset="0"/>
                <a:ea typeface="Open Sans" panose="020B0606030504020204" pitchFamily="34" charset="0"/>
                <a:cs typeface="Open Sans" panose="020B0606030504020204" pitchFamily="34" charset="0"/>
              </a:rPr>
              <a:t>Digital Post-løsning</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4</a:t>
            </a:fld>
            <a:endParaRPr lang="da-DK"/>
          </a:p>
        </p:txBody>
      </p:sp>
    </p:spTree>
    <p:extLst>
      <p:ext uri="{BB962C8B-B14F-4D97-AF65-F5344CB8AC3E}">
        <p14:creationId xmlns:p14="http://schemas.microsoft.com/office/powerpoint/2010/main" val="2741847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754668" y="3266302"/>
            <a:ext cx="5341332" cy="4464049"/>
          </a:xfrm>
        </p:spPr>
        <p:txBody>
          <a:bodyPr/>
          <a:lstStyle/>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Fremover kan I opmærke de links, som indgår som en del af den digitale post, i </a:t>
            </a:r>
            <a:r>
              <a:rPr lang="da-DK" sz="1400" dirty="0" err="1">
                <a:latin typeface="Open Sans" panose="020B0606030504020204" pitchFamily="34" charset="0"/>
                <a:ea typeface="Open Sans" panose="020B0606030504020204" pitchFamily="34" charset="0"/>
                <a:cs typeface="Open Sans" panose="020B0606030504020204" pitchFamily="34" charset="0"/>
              </a:rPr>
              <a:t>MeMo</a:t>
            </a:r>
            <a:r>
              <a:rPr lang="da-DK" sz="1400"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Det kan fx være et link til mere information, til en selvbetjeningsløsning eller en service i et fagsystem.</a:t>
            </a:r>
          </a:p>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Når links opmærkes i </a:t>
            </a:r>
            <a:r>
              <a:rPr lang="da-DK" sz="1400" dirty="0" err="1">
                <a:latin typeface="Open Sans" panose="020B0606030504020204" pitchFamily="34" charset="0"/>
                <a:ea typeface="Open Sans" panose="020B0606030504020204" pitchFamily="34" charset="0"/>
                <a:cs typeface="Open Sans" panose="020B0606030504020204" pitchFamily="34" charset="0"/>
              </a:rPr>
              <a:t>MeMo</a:t>
            </a:r>
            <a:r>
              <a:rPr lang="da-DK" sz="1400" dirty="0">
                <a:latin typeface="Open Sans" panose="020B0606030504020204" pitchFamily="34" charset="0"/>
                <a:ea typeface="Open Sans" panose="020B0606030504020204" pitchFamily="34" charset="0"/>
                <a:cs typeface="Open Sans" panose="020B0606030504020204" pitchFamily="34" charset="0"/>
              </a:rPr>
              <a:t> virker de som udgangspunkt i alle browsere.</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40</a:t>
            </a:fld>
            <a:endParaRPr lang="da-DK"/>
          </a:p>
        </p:txBody>
      </p:sp>
      <p:sp>
        <p:nvSpPr>
          <p:cNvPr id="8" name="Titel 1">
            <a:extLst>
              <a:ext uri="{FF2B5EF4-FFF2-40B4-BE49-F238E27FC236}">
                <a16:creationId xmlns:a16="http://schemas.microsoft.com/office/drawing/2014/main" id="{562EE686-FD70-7C4F-9201-A8DBD3295257}"/>
              </a:ext>
            </a:extLst>
          </p:cNvPr>
          <p:cNvSpPr txBox="1">
            <a:spLocks/>
          </p:cNvSpPr>
          <p:nvPr/>
        </p:nvSpPr>
        <p:spPr bwMode="auto">
          <a:xfrm>
            <a:off x="725525" y="2039663"/>
            <a:ext cx="1211925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Links virker uafhængigt </a:t>
            </a:r>
          </a:p>
          <a:p>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af browser</a:t>
            </a:r>
            <a:endParaRPr lang="da-DK"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Billede 8">
            <a:extLst>
              <a:ext uri="{FF2B5EF4-FFF2-40B4-BE49-F238E27FC236}">
                <a16:creationId xmlns:a16="http://schemas.microsoft.com/office/drawing/2014/main" id="{32D48E25-74C5-4A42-B278-F2C37C314A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305" b="84500"/>
          <a:stretch/>
        </p:blipFill>
        <p:spPr>
          <a:xfrm>
            <a:off x="5673557" y="2863489"/>
            <a:ext cx="6020163" cy="885925"/>
          </a:xfrm>
          <a:prstGeom prst="rect">
            <a:avLst/>
          </a:prstGeom>
          <a:ln>
            <a:noFill/>
          </a:ln>
          <a:effectLst>
            <a:outerShdw blurRad="292100" dist="139700" dir="2700000" algn="tl" rotWithShape="0">
              <a:srgbClr val="333333">
                <a:alpha val="65000"/>
              </a:srgbClr>
            </a:outerShdw>
          </a:effectLst>
        </p:spPr>
      </p:pic>
      <p:sp>
        <p:nvSpPr>
          <p:cNvPr id="2" name="Rektangel 1">
            <a:extLst>
              <a:ext uri="{FF2B5EF4-FFF2-40B4-BE49-F238E27FC236}">
                <a16:creationId xmlns:a16="http://schemas.microsoft.com/office/drawing/2014/main" id="{E330A663-7DCE-204E-9408-D3370DF0D9F2}"/>
              </a:ext>
            </a:extLst>
          </p:cNvPr>
          <p:cNvSpPr/>
          <p:nvPr/>
        </p:nvSpPr>
        <p:spPr bwMode="auto">
          <a:xfrm>
            <a:off x="10568741" y="3364503"/>
            <a:ext cx="1235585" cy="442963"/>
          </a:xfrm>
          <a:prstGeom prst="rect">
            <a:avLst/>
          </a:prstGeom>
          <a:noFill/>
          <a:ln w="22225"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Tree>
    <p:extLst>
      <p:ext uri="{BB962C8B-B14F-4D97-AF65-F5344CB8AC3E}">
        <p14:creationId xmlns:p14="http://schemas.microsoft.com/office/powerpoint/2010/main" val="265898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0AD5952-467A-2044-8FA3-0E2F067C9EB2}"/>
              </a:ext>
            </a:extLst>
          </p:cNvPr>
          <p:cNvSpPr/>
          <p:nvPr/>
        </p:nvSpPr>
        <p:spPr bwMode="auto">
          <a:xfrm>
            <a:off x="205267" y="6036906"/>
            <a:ext cx="2556588" cy="634482"/>
          </a:xfrm>
          <a:prstGeom prst="rect">
            <a:avLst/>
          </a:prstGeom>
          <a:solidFill>
            <a:srgbClr val="F5F5F5"/>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3" name="Pladsholder til slidenummer 2">
            <a:extLst>
              <a:ext uri="{FF2B5EF4-FFF2-40B4-BE49-F238E27FC236}">
                <a16:creationId xmlns:a16="http://schemas.microsoft.com/office/drawing/2014/main" id="{1DEF6B85-03A5-49C6-B326-C2EF970F0699}"/>
              </a:ext>
            </a:extLst>
          </p:cNvPr>
          <p:cNvSpPr>
            <a:spLocks noGrp="1"/>
          </p:cNvSpPr>
          <p:nvPr>
            <p:ph type="sldNum" sz="quarter" idx="12"/>
          </p:nvPr>
        </p:nvSpPr>
        <p:spPr/>
        <p:txBody>
          <a:bodyPr/>
          <a:lstStyle/>
          <a:p>
            <a:fld id="{80AE25ED-097C-4BDC-A7CE-FA97BD9CA3B5}" type="slidenum">
              <a:rPr lang="da-DK" smtClean="0"/>
              <a:pPr/>
              <a:t>5</a:t>
            </a:fld>
            <a:endParaRPr lang="da-DK"/>
          </a:p>
        </p:txBody>
      </p:sp>
      <p:sp>
        <p:nvSpPr>
          <p:cNvPr id="7" name="Rektangel 6">
            <a:extLst>
              <a:ext uri="{FF2B5EF4-FFF2-40B4-BE49-F238E27FC236}">
                <a16:creationId xmlns:a16="http://schemas.microsoft.com/office/drawing/2014/main" id="{59F68435-72D8-FC4C-9A34-796E64FF5027}"/>
              </a:ext>
            </a:extLst>
          </p:cNvPr>
          <p:cNvSpPr/>
          <p:nvPr/>
        </p:nvSpPr>
        <p:spPr bwMode="auto">
          <a:xfrm>
            <a:off x="9190653" y="6036906"/>
            <a:ext cx="2556588" cy="634482"/>
          </a:xfrm>
          <a:prstGeom prst="rect">
            <a:avLst/>
          </a:prstGeom>
          <a:solidFill>
            <a:srgbClr val="F5F5F5"/>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pic>
        <p:nvPicPr>
          <p:cNvPr id="9" name="Logo" descr="U:\Moderniseringsstyrelsen\Jobs\3589_Koncernfaelles skabelonloesning i FM styrelser\Received\Work\DIGST_Logo.emf">
            <a:extLst>
              <a:ext uri="{FF2B5EF4-FFF2-40B4-BE49-F238E27FC236}">
                <a16:creationId xmlns:a16="http://schemas.microsoft.com/office/drawing/2014/main" id="{7A74DBF4-0F14-2A40-BD21-42DB85AFD5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717" y="6150747"/>
            <a:ext cx="2070285" cy="406800"/>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286AA53C-764E-8E45-B89F-34C47AF146DB}"/>
              </a:ext>
            </a:extLst>
          </p:cNvPr>
          <p:cNvSpPr txBox="1">
            <a:spLocks/>
          </p:cNvSpPr>
          <p:nvPr/>
        </p:nvSpPr>
        <p:spPr bwMode="auto">
          <a:xfrm>
            <a:off x="703262" y="1007479"/>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Hvad er Digital Post?</a:t>
            </a:r>
            <a:endParaRPr lang="da-DK"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6196" y="0"/>
            <a:ext cx="9699607" cy="6858000"/>
          </a:xfrm>
          <a:prstGeom prst="rect">
            <a:avLst/>
          </a:prstGeom>
        </p:spPr>
      </p:pic>
    </p:spTree>
    <p:extLst>
      <p:ext uri="{BB962C8B-B14F-4D97-AF65-F5344CB8AC3E}">
        <p14:creationId xmlns:p14="http://schemas.microsoft.com/office/powerpoint/2010/main" val="127632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703262" y="2370199"/>
            <a:ext cx="6385485" cy="4464049"/>
          </a:xfrm>
        </p:spPr>
        <p:txBody>
          <a:bodyPr/>
          <a:lstStyle/>
          <a:p>
            <a:pPr marL="0" lv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Digital Post har været i lovpligtigt udbud.</a:t>
            </a:r>
          </a:p>
          <a:p>
            <a:pPr marL="0" indent="0">
              <a:buNone/>
            </a:pPr>
            <a:r>
              <a:rPr lang="da-DK" sz="1200" dirty="0">
                <a:latin typeface="Open Sans"/>
                <a:ea typeface="Open Sans" panose="020B0606030504020204" pitchFamily="34" charset="0"/>
                <a:cs typeface="Open Sans" panose="020B0606030504020204" pitchFamily="34" charset="0"/>
              </a:rPr>
              <a:t>Digitaliseringsstyrelsen har på vegne af de fællesoffentlige parter i oktober 2019 skrevet kontrakt med Netcompany A/S, </a:t>
            </a:r>
            <a:r>
              <a:rPr lang="da-DK" sz="1200" dirty="0">
                <a:latin typeface="Open Sans"/>
                <a:ea typeface="+mn-lt"/>
                <a:cs typeface="+mn-lt"/>
              </a:rPr>
              <a:t>der afløser e-Boks A/S </a:t>
            </a:r>
            <a:r>
              <a:rPr lang="da-DK" sz="1200" dirty="0">
                <a:latin typeface="Open Sans"/>
                <a:ea typeface="Open Sans" panose="020B0606030504020204" pitchFamily="34" charset="0"/>
                <a:cs typeface="Open Sans" panose="020B0606030504020204" pitchFamily="34" charset="0"/>
              </a:rPr>
              <a:t>som leverandør af Digital Post-løsningen.</a:t>
            </a:r>
          </a:p>
          <a:p>
            <a:pPr marL="0" indent="0">
              <a:buNone/>
            </a:pPr>
            <a:r>
              <a:rPr lang="da-DK" sz="1200" dirty="0">
                <a:latin typeface="Open Sans"/>
                <a:ea typeface="Open Sans" panose="020B0606030504020204" pitchFamily="34" charset="0"/>
                <a:cs typeface="Open Sans" panose="020B0606030504020204" pitchFamily="34" charset="0"/>
              </a:rPr>
              <a:t>Den nye Digital Post lanceres i sensommeren 2021. </a:t>
            </a:r>
          </a:p>
          <a:p>
            <a:pPr marL="0" lv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Den offentlige sektor kommer til at få et øget ejerskab til den nye Digital Post-løsning, hvilket giver en større fleksibilitet til at kunne tilpasse løsningen til fremtidige behov og sikre en bedre sammenhæng til andre offentlige it-løsninger.</a:t>
            </a:r>
          </a:p>
          <a:p>
            <a:pPr marL="0" lv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Med den nye løsning skiftes meddelelsesformat, hvilket giver en række nye muligheder.</a:t>
            </a:r>
            <a:endParaRPr lang="da-DK" sz="1200"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0" lv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Alle myndigheder, der sender digital post i dag, skal omstille deres it-systemer til den nye Digital Post-løsning, som er fremtidssikret, brugervenlig og sikker.​</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6</a:t>
            </a:fld>
            <a:endParaRPr lang="da-DK"/>
          </a:p>
        </p:txBody>
      </p:sp>
      <p:sp>
        <p:nvSpPr>
          <p:cNvPr id="5" name="Titel 1">
            <a:extLst>
              <a:ext uri="{FF2B5EF4-FFF2-40B4-BE49-F238E27FC236}">
                <a16:creationId xmlns:a16="http://schemas.microsoft.com/office/drawing/2014/main" id="{F8549226-2109-984E-B7E1-68A365A1EFA9}"/>
              </a:ext>
            </a:extLst>
          </p:cNvPr>
          <p:cNvSpPr txBox="1">
            <a:spLocks/>
          </p:cNvSpPr>
          <p:nvPr/>
        </p:nvSpPr>
        <p:spPr bwMode="auto">
          <a:xfrm>
            <a:off x="703262" y="1007479"/>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Danmark skal have </a:t>
            </a:r>
            <a:b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ny Digital Post-løsning</a:t>
            </a:r>
            <a:endParaRPr lang="da-DK"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Billede 6" descr="Et billede, der indeholder ur&#10;&#10;Automatisk genereret beskrivelse">
            <a:extLst>
              <a:ext uri="{FF2B5EF4-FFF2-40B4-BE49-F238E27FC236}">
                <a16:creationId xmlns:a16="http://schemas.microsoft.com/office/drawing/2014/main" id="{3141ABBF-5D46-CC4F-A4A8-9968EB464D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836" y="1363265"/>
            <a:ext cx="5077684" cy="4487256"/>
          </a:xfrm>
          <a:prstGeom prst="rect">
            <a:avLst/>
          </a:prstGeom>
        </p:spPr>
      </p:pic>
    </p:spTree>
    <p:extLst>
      <p:ext uri="{BB962C8B-B14F-4D97-AF65-F5344CB8AC3E}">
        <p14:creationId xmlns:p14="http://schemas.microsoft.com/office/powerpoint/2010/main" val="139344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F1EE96B5-E6AB-46CF-8D66-AFC47EBA24AC}"/>
              </a:ext>
            </a:extLst>
          </p:cNvPr>
          <p:cNvSpPr>
            <a:spLocks noGrp="1"/>
          </p:cNvSpPr>
          <p:nvPr>
            <p:ph type="sldNum" sz="quarter" idx="12"/>
          </p:nvPr>
        </p:nvSpPr>
        <p:spPr/>
        <p:txBody>
          <a:bodyPr/>
          <a:lstStyle/>
          <a:p>
            <a:fld id="{80AE25ED-097C-4BDC-A7CE-FA97BD9CA3B5}" type="slidenum">
              <a:rPr lang="da-DK" smtClean="0"/>
              <a:pPr/>
              <a:t>7</a:t>
            </a:fld>
            <a:endParaRPr lang="da-DK"/>
          </a:p>
        </p:txBody>
      </p:sp>
      <p:sp>
        <p:nvSpPr>
          <p:cNvPr id="5" name="Titel 1">
            <a:extLst>
              <a:ext uri="{FF2B5EF4-FFF2-40B4-BE49-F238E27FC236}">
                <a16:creationId xmlns:a16="http://schemas.microsoft.com/office/drawing/2014/main" id="{85F3ED65-01C2-0648-BB0B-E4CB4E58E1DC}"/>
              </a:ext>
            </a:extLst>
          </p:cNvPr>
          <p:cNvSpPr txBox="1">
            <a:spLocks/>
          </p:cNvSpPr>
          <p:nvPr/>
        </p:nvSpPr>
        <p:spPr bwMode="auto">
          <a:xfrm>
            <a:off x="703263" y="2458445"/>
            <a:ext cx="5236523" cy="277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Der er mange muligheder </a:t>
            </a:r>
            <a:br>
              <a:rPr lang="da-DK"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a-DK"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 den nye løsning</a:t>
            </a:r>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
            </a:r>
            <a:b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a-DK"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 – men de kræver en indsats fra jer</a:t>
            </a:r>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endParaRPr lang="da-DK"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Pladsholder til indhold 2">
            <a:extLst>
              <a:ext uri="{FF2B5EF4-FFF2-40B4-BE49-F238E27FC236}">
                <a16:creationId xmlns:a16="http://schemas.microsoft.com/office/drawing/2014/main" id="{41FE68F5-C944-0544-87F6-EF949BAD5A80}"/>
              </a:ext>
            </a:extLst>
          </p:cNvPr>
          <p:cNvSpPr txBox="1">
            <a:spLocks/>
          </p:cNvSpPr>
          <p:nvPr/>
        </p:nvSpPr>
        <p:spPr bwMode="auto">
          <a:xfrm>
            <a:off x="6802870" y="1018195"/>
            <a:ext cx="5803035" cy="583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lv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Det nye meddelelsesformat i den kommende Digital Post-løsning giver en række muligheder for at øge kvaliteten i kommunikationen med borgerne.</a:t>
            </a:r>
          </a:p>
          <a:p>
            <a:pPr marL="0" lvl="0" indent="0">
              <a:buNone/>
            </a:pPr>
            <a:endParaRPr lang="da-DK" sz="1400" dirty="0">
              <a:latin typeface="Open Sans" panose="020B0606030504020204" pitchFamily="34" charset="0"/>
              <a:ea typeface="Open Sans" panose="020B0606030504020204" pitchFamily="34" charset="0"/>
              <a:cs typeface="Open Sans" panose="020B0606030504020204" pitchFamily="34" charset="0"/>
            </a:endParaRPr>
          </a:p>
          <a:p>
            <a:pPr marL="0" lv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De nye muligheder kræver en indsats fra den enkelte myndighed. Afhængigt af jeres størrelse og kompleksitet skal der afsættes ressourcer til at implementere den nye Digital Post-løsning og de nye funktioner. </a:t>
            </a:r>
          </a:p>
          <a:p>
            <a:pPr marL="0" indent="0">
              <a:buFont typeface="Arial" panose="020B0604020202020204" pitchFamily="34" charset="0"/>
              <a:buNone/>
            </a:pPr>
            <a:endParaRPr lang="da-DK" sz="1400" kern="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da-DK" sz="1400" kern="0" dirty="0">
                <a:latin typeface="Open Sans" panose="020B0606030504020204" pitchFamily="34" charset="0"/>
                <a:ea typeface="Open Sans" panose="020B0606030504020204" pitchFamily="34" charset="0"/>
                <a:cs typeface="Open Sans" panose="020B0606030504020204" pitchFamily="34" charset="0"/>
              </a:rPr>
              <a:t>Digitaliseringsstyrelsen har fokus på at informere leverandører af systemer til Digital Post om ændringerne. I har dog selv en opgave i at koordinere med jeres egne leverandører.</a:t>
            </a:r>
          </a:p>
          <a:p>
            <a:pPr marL="0" indent="0">
              <a:buFont typeface="Arial" panose="020B0604020202020204" pitchFamily="34" charset="0"/>
              <a:buNone/>
            </a:pPr>
            <a:endParaRPr lang="da-DK" sz="1400" kern="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da-DK" sz="1400" kern="0" dirty="0">
                <a:latin typeface="Open Sans" panose="020B0606030504020204" pitchFamily="34" charset="0"/>
                <a:ea typeface="Open Sans" panose="020B0606030504020204" pitchFamily="34" charset="0"/>
                <a:cs typeface="Open Sans" panose="020B0606030504020204" pitchFamily="34" charset="0"/>
              </a:rPr>
              <a:t>Digitaliseringsstyrelsen vil bistå myndigheder gennem processen og udvikler målrettede opgavepakker, som kan understøtte implementeringen hos den enkelte myndighed.</a:t>
            </a:r>
          </a:p>
          <a:p>
            <a:pPr marL="0" indent="0">
              <a:buFont typeface="Arial" panose="020B0604020202020204" pitchFamily="34" charset="0"/>
              <a:buNone/>
            </a:pPr>
            <a:endParaRPr lang="da-DK" sz="1400" kern="0"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Billede 10" descr="Et billede, der indeholder ur, tegning&#10;&#10;Automatisk genereret beskrivelse">
            <a:extLst>
              <a:ext uri="{FF2B5EF4-FFF2-40B4-BE49-F238E27FC236}">
                <a16:creationId xmlns:a16="http://schemas.microsoft.com/office/drawing/2014/main" id="{D40EA537-4C1F-DA42-92F9-466CD8E899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216" y="4827856"/>
            <a:ext cx="612000" cy="612000"/>
          </a:xfrm>
          <a:prstGeom prst="rect">
            <a:avLst/>
          </a:prstGeom>
        </p:spPr>
      </p:pic>
      <p:pic>
        <p:nvPicPr>
          <p:cNvPr id="13" name="Billede 12" descr="Et billede, der indeholder tegning&#10;&#10;Automatisk genereret beskrivelse">
            <a:extLst>
              <a:ext uri="{FF2B5EF4-FFF2-40B4-BE49-F238E27FC236}">
                <a16:creationId xmlns:a16="http://schemas.microsoft.com/office/drawing/2014/main" id="{18046381-8AE1-1B49-B09C-D174AF9461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9786" y="3540091"/>
            <a:ext cx="612000" cy="612000"/>
          </a:xfrm>
          <a:prstGeom prst="rect">
            <a:avLst/>
          </a:prstGeom>
        </p:spPr>
      </p:pic>
      <p:pic>
        <p:nvPicPr>
          <p:cNvPr id="15" name="Billede 14">
            <a:extLst>
              <a:ext uri="{FF2B5EF4-FFF2-40B4-BE49-F238E27FC236}">
                <a16:creationId xmlns:a16="http://schemas.microsoft.com/office/drawing/2014/main" id="{1406F56E-E86F-AD49-9C58-9320B4615A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9786" y="2252326"/>
            <a:ext cx="612000" cy="612000"/>
          </a:xfrm>
          <a:prstGeom prst="rect">
            <a:avLst/>
          </a:prstGeom>
        </p:spPr>
      </p:pic>
      <p:pic>
        <p:nvPicPr>
          <p:cNvPr id="17" name="Billede 16" descr="Et billede, der indeholder skilt, tegning, ur&#10;&#10;Automatisk genereret beskrivelse">
            <a:extLst>
              <a:ext uri="{FF2B5EF4-FFF2-40B4-BE49-F238E27FC236}">
                <a16:creationId xmlns:a16="http://schemas.microsoft.com/office/drawing/2014/main" id="{486D7807-608C-D840-8199-25FB7A2425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9786" y="1079727"/>
            <a:ext cx="612000" cy="612000"/>
          </a:xfrm>
          <a:prstGeom prst="rect">
            <a:avLst/>
          </a:prstGeom>
        </p:spPr>
      </p:pic>
    </p:spTree>
    <p:extLst>
      <p:ext uri="{BB962C8B-B14F-4D97-AF65-F5344CB8AC3E}">
        <p14:creationId xmlns:p14="http://schemas.microsoft.com/office/powerpoint/2010/main" val="1303279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a:xfrm>
            <a:off x="832826" y="5908602"/>
            <a:ext cx="0" cy="0"/>
          </a:xfrm>
        </p:spPr>
        <p:txBody>
          <a:bodyPr/>
          <a:lstStyle/>
          <a:p>
            <a:fld id="{80AE25ED-097C-4BDC-A7CE-FA97BD9CA3B5}" type="slidenum">
              <a:rPr lang="da-DK" smtClean="0"/>
              <a:pPr/>
              <a:t>8</a:t>
            </a:fld>
            <a:endParaRPr lang="da-DK"/>
          </a:p>
        </p:txBody>
      </p:sp>
      <p:sp>
        <p:nvSpPr>
          <p:cNvPr id="8" name="Titel 1">
            <a:extLst>
              <a:ext uri="{FF2B5EF4-FFF2-40B4-BE49-F238E27FC236}">
                <a16:creationId xmlns:a16="http://schemas.microsoft.com/office/drawing/2014/main" id="{87AD346A-56D4-4D47-82AD-AB4CA6F90F54}"/>
              </a:ext>
            </a:extLst>
          </p:cNvPr>
          <p:cNvSpPr txBox="1">
            <a:spLocks/>
          </p:cNvSpPr>
          <p:nvPr/>
        </p:nvSpPr>
        <p:spPr bwMode="auto">
          <a:xfrm>
            <a:off x="702667" y="731709"/>
            <a:ext cx="1211925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Oversigt over nye features og muligheder</a:t>
            </a:r>
            <a:endParaRPr lang="da-DK" b="1" kern="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uppe 14">
            <a:extLst>
              <a:ext uri="{FF2B5EF4-FFF2-40B4-BE49-F238E27FC236}">
                <a16:creationId xmlns:a16="http://schemas.microsoft.com/office/drawing/2014/main" id="{0AD6B769-81EA-E647-AAEF-EE3F35DC64EC}"/>
              </a:ext>
            </a:extLst>
          </p:cNvPr>
          <p:cNvGrpSpPr/>
          <p:nvPr/>
        </p:nvGrpSpPr>
        <p:grpSpPr>
          <a:xfrm>
            <a:off x="1608840" y="3402285"/>
            <a:ext cx="428299" cy="364876"/>
            <a:chOff x="887521" y="1492140"/>
            <a:chExt cx="440999" cy="375696"/>
          </a:xfrm>
        </p:grpSpPr>
        <p:sp>
          <p:nvSpPr>
            <p:cNvPr id="16" name="Rektangel 15">
              <a:extLst>
                <a:ext uri="{FF2B5EF4-FFF2-40B4-BE49-F238E27FC236}">
                  <a16:creationId xmlns:a16="http://schemas.microsoft.com/office/drawing/2014/main" id="{3EFA8EDC-7FC9-9346-BC9A-F9EA08BCABC4}"/>
                </a:ext>
              </a:extLst>
            </p:cNvPr>
            <p:cNvSpPr/>
            <p:nvPr/>
          </p:nvSpPr>
          <p:spPr>
            <a:xfrm>
              <a:off x="887521" y="1578107"/>
              <a:ext cx="290230" cy="289729"/>
            </a:xfrm>
            <a:prstGeom prst="rect">
              <a:avLst/>
            </a:prstGeom>
            <a:noFill/>
            <a:ln w="222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D6D6D6"/>
                </a:solidFill>
                <a:effectLst/>
                <a:uLnTx/>
                <a:uFillTx/>
                <a:latin typeface="GaramondURW"/>
                <a:ea typeface="+mn-ea"/>
                <a:cs typeface="+mn-cs"/>
              </a:endParaRPr>
            </a:p>
          </p:txBody>
        </p:sp>
        <p:pic>
          <p:nvPicPr>
            <p:cNvPr id="17" name="Grafik 16">
              <a:extLst>
                <a:ext uri="{FF2B5EF4-FFF2-40B4-BE49-F238E27FC236}">
                  <a16:creationId xmlns:a16="http://schemas.microsoft.com/office/drawing/2014/main" id="{0BA008DB-4675-FA40-AD3E-400878ACE1A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950128" y="1492140"/>
              <a:ext cx="378392" cy="351138"/>
            </a:xfrm>
            <a:prstGeom prst="rect">
              <a:avLst/>
            </a:prstGeom>
          </p:spPr>
        </p:pic>
      </p:grpSp>
      <p:sp>
        <p:nvSpPr>
          <p:cNvPr id="20" name="Pladsholder til slidenummer 3">
            <a:extLst>
              <a:ext uri="{FF2B5EF4-FFF2-40B4-BE49-F238E27FC236}">
                <a16:creationId xmlns:a16="http://schemas.microsoft.com/office/drawing/2014/main" id="{851BF117-7C51-2049-A948-8321CB4B9392}"/>
              </a:ext>
            </a:extLst>
          </p:cNvPr>
          <p:cNvSpPr txBox="1">
            <a:spLocks/>
          </p:cNvSpPr>
          <p:nvPr/>
        </p:nvSpPr>
        <p:spPr>
          <a:xfrm>
            <a:off x="832828" y="7485808"/>
            <a:ext cx="0" cy="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8</a:t>
            </a:fld>
            <a:endParaRPr lang="da-DK"/>
          </a:p>
        </p:txBody>
      </p:sp>
      <p:sp>
        <p:nvSpPr>
          <p:cNvPr id="21" name="Tekstfelt 20">
            <a:extLst>
              <a:ext uri="{FF2B5EF4-FFF2-40B4-BE49-F238E27FC236}">
                <a16:creationId xmlns:a16="http://schemas.microsoft.com/office/drawing/2014/main" id="{39B31D3E-E4AC-2940-87CC-6F1DD9E69EC5}"/>
              </a:ext>
            </a:extLst>
          </p:cNvPr>
          <p:cNvSpPr txBox="1"/>
          <p:nvPr/>
        </p:nvSpPr>
        <p:spPr>
          <a:xfrm>
            <a:off x="2314583" y="2017171"/>
            <a:ext cx="3595013" cy="246221"/>
          </a:xfrm>
          <a:prstGeom prst="rect">
            <a:avLst/>
          </a:prstGeom>
          <a:noFill/>
        </p:spPr>
        <p:txBody>
          <a:bodyPr wrap="square" lIns="0" tIns="0" rIns="0" bIns="0" rtlCol="0">
            <a:spAutoFit/>
          </a:bodyPr>
          <a:lstStyle/>
          <a:p>
            <a:pPr>
              <a:lnSpc>
                <a:spcPct val="100000"/>
              </a:lnSpc>
              <a:spcBef>
                <a:spcPts val="1100"/>
              </a:spcBef>
            </a:pPr>
            <a:r>
              <a:rPr lang="da-DK" sz="1600" b="1" dirty="0">
                <a:latin typeface="Open Sans" panose="020B0606030504020204" pitchFamily="34" charset="0"/>
                <a:ea typeface="Open Sans" panose="020B0606030504020204" pitchFamily="34" charset="0"/>
                <a:cs typeface="Open Sans" panose="020B0606030504020204" pitchFamily="34" charset="0"/>
              </a:rPr>
              <a:t>Nyt format til meddelelser (</a:t>
            </a:r>
            <a:r>
              <a:rPr lang="da-DK" sz="1600" b="1" dirty="0" err="1">
                <a:latin typeface="Open Sans" panose="020B0606030504020204" pitchFamily="34" charset="0"/>
                <a:ea typeface="Open Sans" panose="020B0606030504020204" pitchFamily="34" charset="0"/>
                <a:cs typeface="Open Sans" panose="020B0606030504020204" pitchFamily="34" charset="0"/>
              </a:rPr>
              <a:t>MeMo</a:t>
            </a:r>
            <a:r>
              <a:rPr lang="da-DK" sz="1600" b="1" dirty="0">
                <a:latin typeface="Open Sans" panose="020B0606030504020204" pitchFamily="34" charset="0"/>
                <a:ea typeface="Open Sans" panose="020B0606030504020204" pitchFamily="34" charset="0"/>
                <a:cs typeface="Open Sans" panose="020B0606030504020204" pitchFamily="34" charset="0"/>
              </a:rPr>
              <a:t>)</a:t>
            </a:r>
          </a:p>
        </p:txBody>
      </p:sp>
      <p:sp>
        <p:nvSpPr>
          <p:cNvPr id="22" name="Tekstfelt 21">
            <a:extLst>
              <a:ext uri="{FF2B5EF4-FFF2-40B4-BE49-F238E27FC236}">
                <a16:creationId xmlns:a16="http://schemas.microsoft.com/office/drawing/2014/main" id="{C1BDD2B4-5B7C-3343-9E52-717F9648B722}"/>
              </a:ext>
            </a:extLst>
          </p:cNvPr>
          <p:cNvSpPr txBox="1"/>
          <p:nvPr/>
        </p:nvSpPr>
        <p:spPr>
          <a:xfrm>
            <a:off x="2317214" y="2650393"/>
            <a:ext cx="3595013" cy="492443"/>
          </a:xfrm>
          <a:prstGeom prst="rect">
            <a:avLst/>
          </a:prstGeom>
          <a:noFill/>
        </p:spPr>
        <p:txBody>
          <a:bodyPr wrap="square" lIns="0" tIns="0" rIns="0" bIns="0" rtlCol="0">
            <a:spAutoFit/>
          </a:bodyPr>
          <a:lstStyle/>
          <a:p>
            <a:pPr marL="0" indent="0">
              <a:lnSpc>
                <a:spcPct val="100000"/>
              </a:lnSpc>
              <a:spcBef>
                <a:spcPts val="1100"/>
              </a:spcBef>
              <a:buFont typeface="Arial" panose="020B0604020202020204" pitchFamily="34" charset="0"/>
              <a:buNone/>
            </a:pPr>
            <a:r>
              <a:rPr lang="da-DK" sz="1600" b="1" dirty="0">
                <a:latin typeface="Open Sans" panose="020B0606030504020204" pitchFamily="34" charset="0"/>
                <a:ea typeface="Open Sans" panose="020B0606030504020204" pitchFamily="34" charset="0"/>
                <a:cs typeface="Open Sans" panose="020B0606030504020204" pitchFamily="34" charset="0"/>
              </a:rPr>
              <a:t>Ingen administration ved afregning til Digital Post-løsningen </a:t>
            </a:r>
          </a:p>
        </p:txBody>
      </p:sp>
      <p:sp>
        <p:nvSpPr>
          <p:cNvPr id="23" name="Tekstfelt 22">
            <a:extLst>
              <a:ext uri="{FF2B5EF4-FFF2-40B4-BE49-F238E27FC236}">
                <a16:creationId xmlns:a16="http://schemas.microsoft.com/office/drawing/2014/main" id="{0CC60A1F-BC3D-CD44-8C4B-7D354E8A5C7F}"/>
              </a:ext>
            </a:extLst>
          </p:cNvPr>
          <p:cNvSpPr txBox="1"/>
          <p:nvPr/>
        </p:nvSpPr>
        <p:spPr>
          <a:xfrm>
            <a:off x="2314583" y="3518950"/>
            <a:ext cx="3595013" cy="252441"/>
          </a:xfrm>
          <a:prstGeom prst="rect">
            <a:avLst/>
          </a:prstGeom>
          <a:noFill/>
        </p:spPr>
        <p:txBody>
          <a:bodyPr wrap="square" lIns="0" tIns="0" rIns="0" bIns="0" rtlCol="0">
            <a:spAutoFit/>
          </a:bodyPr>
          <a:lstStyle/>
          <a:p>
            <a:pPr marL="0" indent="0">
              <a:buFont typeface="Arial" panose="020B0604020202020204" pitchFamily="34" charset="0"/>
              <a:buNone/>
            </a:pPr>
            <a:r>
              <a:rPr lang="da-DK" sz="1600" b="1" dirty="0">
                <a:latin typeface="Open Sans" panose="020B0606030504020204" pitchFamily="34" charset="0"/>
                <a:ea typeface="Open Sans" panose="020B0606030504020204" pitchFamily="34" charset="0"/>
                <a:cs typeface="Open Sans" panose="020B0606030504020204" pitchFamily="34" charset="0"/>
              </a:rPr>
              <a:t>Ny</a:t>
            </a:r>
            <a:r>
              <a:rPr lang="da-DK" sz="1600" b="1" kern="0" dirty="0">
                <a:latin typeface="Open Sans" panose="020B0606030504020204" pitchFamily="34" charset="0"/>
                <a:ea typeface="Open Sans" panose="020B0606030504020204" pitchFamily="34" charset="0"/>
                <a:cs typeface="Open Sans" panose="020B0606030504020204" pitchFamily="34" charset="0"/>
              </a:rPr>
              <a:t> </a:t>
            </a:r>
            <a:r>
              <a:rPr lang="da-DK" sz="1600" b="1" dirty="0">
                <a:latin typeface="Open Sans" panose="020B0606030504020204" pitchFamily="34" charset="0"/>
                <a:ea typeface="Open Sans" panose="020B0606030504020204" pitchFamily="34" charset="0"/>
                <a:cs typeface="Open Sans" panose="020B0606030504020204" pitchFamily="34" charset="0"/>
              </a:rPr>
              <a:t>rettighedsstyring</a:t>
            </a:r>
          </a:p>
        </p:txBody>
      </p:sp>
      <p:sp>
        <p:nvSpPr>
          <p:cNvPr id="24" name="Tekstfelt 23">
            <a:extLst>
              <a:ext uri="{FF2B5EF4-FFF2-40B4-BE49-F238E27FC236}">
                <a16:creationId xmlns:a16="http://schemas.microsoft.com/office/drawing/2014/main" id="{D4C2C8E6-9A3D-2742-9622-6519C8B0CC3B}"/>
              </a:ext>
            </a:extLst>
          </p:cNvPr>
          <p:cNvSpPr txBox="1"/>
          <p:nvPr/>
        </p:nvSpPr>
        <p:spPr>
          <a:xfrm>
            <a:off x="2305924" y="4133889"/>
            <a:ext cx="2837139" cy="518347"/>
          </a:xfrm>
          <a:prstGeom prst="rect">
            <a:avLst/>
          </a:prstGeom>
          <a:noFill/>
        </p:spPr>
        <p:txBody>
          <a:bodyPr wrap="square" lIns="0" tIns="0" rIns="0" bIns="0" rtlCol="0">
            <a:spAutoFit/>
          </a:bodyPr>
          <a:lstStyle/>
          <a:p>
            <a:r>
              <a:rPr lang="da-DK" sz="1600" b="1" dirty="0">
                <a:latin typeface="Open Sans" panose="020B0606030504020204" pitchFamily="34" charset="0"/>
                <a:ea typeface="Open Sans" panose="020B0606030504020204" pitchFamily="34" charset="0"/>
                <a:cs typeface="Open Sans" panose="020B0606030504020204" pitchFamily="34" charset="0"/>
              </a:rPr>
              <a:t>Lettere at sende post korrekt til myndigheder</a:t>
            </a:r>
          </a:p>
        </p:txBody>
      </p:sp>
      <p:sp>
        <p:nvSpPr>
          <p:cNvPr id="25" name="Tekstfelt 24">
            <a:extLst>
              <a:ext uri="{FF2B5EF4-FFF2-40B4-BE49-F238E27FC236}">
                <a16:creationId xmlns:a16="http://schemas.microsoft.com/office/drawing/2014/main" id="{5B77DF22-2E74-434D-B34A-F48B77E813AA}"/>
              </a:ext>
            </a:extLst>
          </p:cNvPr>
          <p:cNvSpPr txBox="1"/>
          <p:nvPr/>
        </p:nvSpPr>
        <p:spPr>
          <a:xfrm>
            <a:off x="7679571" y="2017171"/>
            <a:ext cx="3595013" cy="252505"/>
          </a:xfrm>
          <a:prstGeom prst="rect">
            <a:avLst/>
          </a:prstGeom>
          <a:noFill/>
        </p:spPr>
        <p:txBody>
          <a:bodyPr wrap="square" lIns="0" tIns="0" rIns="0" bIns="0" rtlCol="0">
            <a:spAutoFit/>
          </a:bodyPr>
          <a:lstStyle/>
          <a:p>
            <a:pPr marL="0" indent="0">
              <a:buFont typeface="Arial" panose="020B0604020202020204" pitchFamily="34" charset="0"/>
              <a:buNone/>
            </a:pPr>
            <a:r>
              <a:rPr lang="da-DK" sz="1600" b="1" dirty="0">
                <a:latin typeface="Open Sans" panose="020B0606030504020204" pitchFamily="34" charset="0"/>
                <a:ea typeface="Open Sans" panose="020B0606030504020204" pitchFamily="34" charset="0"/>
                <a:cs typeface="Open Sans" panose="020B0606030504020204" pitchFamily="34" charset="0"/>
              </a:rPr>
              <a:t>Forbedrede statistikrapporter </a:t>
            </a:r>
          </a:p>
        </p:txBody>
      </p:sp>
      <p:sp>
        <p:nvSpPr>
          <p:cNvPr id="26" name="Tekstfelt 25">
            <a:extLst>
              <a:ext uri="{FF2B5EF4-FFF2-40B4-BE49-F238E27FC236}">
                <a16:creationId xmlns:a16="http://schemas.microsoft.com/office/drawing/2014/main" id="{0607B718-4D33-954D-B687-E7EF005A11DE}"/>
              </a:ext>
            </a:extLst>
          </p:cNvPr>
          <p:cNvSpPr txBox="1"/>
          <p:nvPr/>
        </p:nvSpPr>
        <p:spPr>
          <a:xfrm>
            <a:off x="2284103" y="5041965"/>
            <a:ext cx="3655971" cy="252505"/>
          </a:xfrm>
          <a:prstGeom prst="rect">
            <a:avLst/>
          </a:prstGeom>
          <a:noFill/>
        </p:spPr>
        <p:txBody>
          <a:bodyPr wrap="square" lIns="0" tIns="0" rIns="0" bIns="0" rtlCol="0">
            <a:spAutoFit/>
          </a:bodyPr>
          <a:lstStyle/>
          <a:p>
            <a:r>
              <a:rPr lang="da-DK" sz="1600" b="1" dirty="0">
                <a:latin typeface="Open Sans" panose="020B0606030504020204" pitchFamily="34" charset="0"/>
                <a:ea typeface="Open Sans" panose="020B0606030504020204" pitchFamily="34" charset="0"/>
                <a:cs typeface="Open Sans" panose="020B0606030504020204" pitchFamily="34" charset="0"/>
              </a:rPr>
              <a:t>Forbedret administrationsportal</a:t>
            </a:r>
          </a:p>
        </p:txBody>
      </p:sp>
      <p:sp>
        <p:nvSpPr>
          <p:cNvPr id="27" name="Tekstfelt 26">
            <a:extLst>
              <a:ext uri="{FF2B5EF4-FFF2-40B4-BE49-F238E27FC236}">
                <a16:creationId xmlns:a16="http://schemas.microsoft.com/office/drawing/2014/main" id="{28A8D69D-624C-3E43-A652-7BCEA2B74D75}"/>
              </a:ext>
            </a:extLst>
          </p:cNvPr>
          <p:cNvSpPr txBox="1"/>
          <p:nvPr/>
        </p:nvSpPr>
        <p:spPr>
          <a:xfrm>
            <a:off x="7679572" y="2569388"/>
            <a:ext cx="3017004" cy="531812"/>
          </a:xfrm>
          <a:prstGeom prst="rect">
            <a:avLst/>
          </a:prstGeom>
          <a:noFill/>
        </p:spPr>
        <p:txBody>
          <a:bodyPr wrap="square" lIns="0" tIns="0" rIns="0" bIns="0" rtlCol="0">
            <a:spAutoFit/>
          </a:bodyPr>
          <a:lstStyle/>
          <a:p>
            <a:pPr marL="0" indent="0">
              <a:buFont typeface="Arial" panose="020B0604020202020204" pitchFamily="34" charset="0"/>
              <a:buNone/>
            </a:pPr>
            <a:r>
              <a:rPr lang="da-DK" sz="1600" b="1" dirty="0">
                <a:latin typeface="Open Sans" panose="020B0606030504020204" pitchFamily="34" charset="0"/>
                <a:ea typeface="Open Sans" panose="020B0606030504020204" pitchFamily="34" charset="0"/>
                <a:cs typeface="Open Sans" panose="020B0606030504020204" pitchFamily="34" charset="0"/>
              </a:rPr>
              <a:t>Bedre adgang til data i kommunikations- og sikkerhedsloggen</a:t>
            </a:r>
          </a:p>
        </p:txBody>
      </p:sp>
      <p:sp>
        <p:nvSpPr>
          <p:cNvPr id="28" name="Tekstfelt 27">
            <a:extLst>
              <a:ext uri="{FF2B5EF4-FFF2-40B4-BE49-F238E27FC236}">
                <a16:creationId xmlns:a16="http://schemas.microsoft.com/office/drawing/2014/main" id="{4ECEDDE1-F4E0-094F-9431-5372AF86B393}"/>
              </a:ext>
            </a:extLst>
          </p:cNvPr>
          <p:cNvSpPr txBox="1"/>
          <p:nvPr/>
        </p:nvSpPr>
        <p:spPr>
          <a:xfrm>
            <a:off x="7689409" y="5014704"/>
            <a:ext cx="3595013" cy="252441"/>
          </a:xfrm>
          <a:prstGeom prst="rect">
            <a:avLst/>
          </a:prstGeom>
          <a:noFill/>
        </p:spPr>
        <p:txBody>
          <a:bodyPr wrap="square" lIns="0" tIns="0" rIns="0" bIns="0" rtlCol="0">
            <a:spAutoFit/>
          </a:bodyPr>
          <a:lstStyle/>
          <a:p>
            <a:pPr marL="0" indent="0">
              <a:buFont typeface="Arial" panose="020B0604020202020204" pitchFamily="34" charset="0"/>
              <a:buNone/>
            </a:pPr>
            <a:r>
              <a:rPr lang="da-DK" sz="1600" b="1" dirty="0">
                <a:latin typeface="Open Sans" panose="020B0606030504020204" pitchFamily="34" charset="0"/>
                <a:ea typeface="Open Sans" panose="020B0606030504020204" pitchFamily="34" charset="0"/>
                <a:cs typeface="Open Sans" panose="020B0606030504020204" pitchFamily="34" charset="0"/>
              </a:rPr>
              <a:t>Adgang via </a:t>
            </a:r>
            <a:r>
              <a:rPr lang="da-DK" sz="1600" b="1" dirty="0" err="1">
                <a:latin typeface="Open Sans" panose="020B0606030504020204" pitchFamily="34" charset="0"/>
                <a:ea typeface="Open Sans" panose="020B0606030504020204" pitchFamily="34" charset="0"/>
                <a:cs typeface="Open Sans" panose="020B0606030504020204" pitchFamily="34" charset="0"/>
              </a:rPr>
              <a:t>app</a:t>
            </a:r>
            <a:endParaRPr lang="da-DK"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1" name="Grafik 30">
            <a:extLst>
              <a:ext uri="{FF2B5EF4-FFF2-40B4-BE49-F238E27FC236}">
                <a16:creationId xmlns:a16="http://schemas.microsoft.com/office/drawing/2014/main" id="{402F4CE7-78DF-6041-8248-898C6E5A612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542535" y="2432177"/>
            <a:ext cx="1146874" cy="819196"/>
          </a:xfrm>
          <a:prstGeom prst="rect">
            <a:avLst/>
          </a:prstGeom>
        </p:spPr>
      </p:pic>
      <p:pic>
        <p:nvPicPr>
          <p:cNvPr id="34" name="Billede 33" descr="Et billede, der indeholder objekt, ur, skilt, sort&#10;&#10;Automatisk genereret beskrivelse">
            <a:extLst>
              <a:ext uri="{FF2B5EF4-FFF2-40B4-BE49-F238E27FC236}">
                <a16:creationId xmlns:a16="http://schemas.microsoft.com/office/drawing/2014/main" id="{EE52CDF7-F2D2-D843-A790-4A3321A339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1999" y="4135451"/>
            <a:ext cx="445149" cy="445149"/>
          </a:xfrm>
          <a:prstGeom prst="rect">
            <a:avLst/>
          </a:prstGeom>
        </p:spPr>
      </p:pic>
      <p:pic>
        <p:nvPicPr>
          <p:cNvPr id="36" name="Billede 35" descr="Et billede, der indeholder tegning, lampe&#10;&#10;Automatisk genereret beskrivelse">
            <a:extLst>
              <a:ext uri="{FF2B5EF4-FFF2-40B4-BE49-F238E27FC236}">
                <a16:creationId xmlns:a16="http://schemas.microsoft.com/office/drawing/2014/main" id="{CD25CACC-83F7-9C47-B4BD-EC7EAD7420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1999" y="2646983"/>
            <a:ext cx="475140" cy="475140"/>
          </a:xfrm>
          <a:prstGeom prst="rect">
            <a:avLst/>
          </a:prstGeom>
        </p:spPr>
      </p:pic>
      <p:pic>
        <p:nvPicPr>
          <p:cNvPr id="38" name="Billede 37" descr="Et billede, der indeholder skilt, monitor, sort, bus&#10;&#10;Automatisk genereret beskrivelse">
            <a:extLst>
              <a:ext uri="{FF2B5EF4-FFF2-40B4-BE49-F238E27FC236}">
                <a16:creationId xmlns:a16="http://schemas.microsoft.com/office/drawing/2014/main" id="{F97CE5D7-7724-E444-863E-3AD0C473D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10318" y="4898217"/>
            <a:ext cx="475295" cy="458496"/>
          </a:xfrm>
          <a:prstGeom prst="rect">
            <a:avLst/>
          </a:prstGeom>
        </p:spPr>
      </p:pic>
      <p:pic>
        <p:nvPicPr>
          <p:cNvPr id="40" name="Billede 39" descr="Et billede, der indeholder objekt, tegning, ur&#10;&#10;Automatisk genereret beskrivelse">
            <a:extLst>
              <a:ext uri="{FF2B5EF4-FFF2-40B4-BE49-F238E27FC236}">
                <a16:creationId xmlns:a16="http://schemas.microsoft.com/office/drawing/2014/main" id="{C10CFDBC-16D4-1544-817F-99BCB8F0635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3590" y="1865700"/>
            <a:ext cx="475140" cy="475140"/>
          </a:xfrm>
          <a:prstGeom prst="rect">
            <a:avLst/>
          </a:prstGeom>
        </p:spPr>
      </p:pic>
      <p:pic>
        <p:nvPicPr>
          <p:cNvPr id="42" name="Billede 41" descr="Et billede, der indeholder skilt, stop, gade, sidder&#10;&#10;Automatisk genereret beskrivelse">
            <a:extLst>
              <a:ext uri="{FF2B5EF4-FFF2-40B4-BE49-F238E27FC236}">
                <a16:creationId xmlns:a16="http://schemas.microsoft.com/office/drawing/2014/main" id="{CF5FE96B-36D6-2148-AA81-3BDC365629F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97803" y="4898217"/>
            <a:ext cx="540000" cy="540000"/>
          </a:xfrm>
          <a:prstGeom prst="rect">
            <a:avLst/>
          </a:prstGeom>
          <a:ln w="38100">
            <a:solidFill>
              <a:srgbClr val="F5F5F5"/>
            </a:solidFill>
          </a:ln>
        </p:spPr>
      </p:pic>
      <p:pic>
        <p:nvPicPr>
          <p:cNvPr id="6" name="Billede 5" descr="Et billede, der indeholder skilt, tegning, ur&#10;&#10;Automatisk genereret beskrivelse">
            <a:extLst>
              <a:ext uri="{FF2B5EF4-FFF2-40B4-BE49-F238E27FC236}">
                <a16:creationId xmlns:a16="http://schemas.microsoft.com/office/drawing/2014/main" id="{CAFDE6DE-67E5-E240-AEBD-419060AA272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61999" y="1923214"/>
            <a:ext cx="475140" cy="475140"/>
          </a:xfrm>
          <a:prstGeom prst="rect">
            <a:avLst/>
          </a:prstGeom>
        </p:spPr>
      </p:pic>
      <p:pic>
        <p:nvPicPr>
          <p:cNvPr id="29" name="Billede 28" descr="Et billede, der indeholder monitor, rød, skilt, skærm&#10;&#10;Automatisk genereret beskrivelse">
            <a:extLst>
              <a:ext uri="{FF2B5EF4-FFF2-40B4-BE49-F238E27FC236}">
                <a16:creationId xmlns:a16="http://schemas.microsoft.com/office/drawing/2014/main" id="{C6DE3225-755B-D446-9FF3-969A4C70EC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63582" y="3342711"/>
            <a:ext cx="421876" cy="460172"/>
          </a:xfrm>
          <a:prstGeom prst="rect">
            <a:avLst/>
          </a:prstGeom>
        </p:spPr>
      </p:pic>
      <p:sp>
        <p:nvSpPr>
          <p:cNvPr id="30" name="Tekstfelt 29">
            <a:extLst>
              <a:ext uri="{FF2B5EF4-FFF2-40B4-BE49-F238E27FC236}">
                <a16:creationId xmlns:a16="http://schemas.microsoft.com/office/drawing/2014/main" id="{39B76FA2-769D-5B42-9B24-D5C0C037EA04}"/>
              </a:ext>
            </a:extLst>
          </p:cNvPr>
          <p:cNvSpPr txBox="1"/>
          <p:nvPr/>
        </p:nvSpPr>
        <p:spPr>
          <a:xfrm>
            <a:off x="7712713" y="3478061"/>
            <a:ext cx="2837139" cy="252505"/>
          </a:xfrm>
          <a:prstGeom prst="rect">
            <a:avLst/>
          </a:prstGeom>
          <a:noFill/>
        </p:spPr>
        <p:txBody>
          <a:bodyPr wrap="square" lIns="0" tIns="0" rIns="0" bIns="0" rtlCol="0">
            <a:spAutoFit/>
          </a:bodyPr>
          <a:lstStyle/>
          <a:p>
            <a:r>
              <a:rPr lang="da-DK" sz="1600" b="1" dirty="0">
                <a:latin typeface="Open Sans" panose="020B0606030504020204" pitchFamily="34" charset="0"/>
                <a:ea typeface="Open Sans" panose="020B0606030504020204" pitchFamily="34" charset="0"/>
                <a:cs typeface="Open Sans" panose="020B0606030504020204" pitchFamily="34" charset="0"/>
              </a:rPr>
              <a:t>Visning af bilag</a:t>
            </a:r>
          </a:p>
        </p:txBody>
      </p:sp>
      <p:pic>
        <p:nvPicPr>
          <p:cNvPr id="33" name="Billede 32" descr="Et billede, der indeholder tegning&#10;&#10;Automatisk genereret beskrivelse">
            <a:extLst>
              <a:ext uri="{FF2B5EF4-FFF2-40B4-BE49-F238E27FC236}">
                <a16:creationId xmlns:a16="http://schemas.microsoft.com/office/drawing/2014/main" id="{416E4FDF-0008-F948-A857-F784B4D6C3F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10318" y="4098819"/>
            <a:ext cx="518412" cy="518412"/>
          </a:xfrm>
          <a:prstGeom prst="rect">
            <a:avLst/>
          </a:prstGeom>
        </p:spPr>
      </p:pic>
      <p:sp>
        <p:nvSpPr>
          <p:cNvPr id="35" name="Tekstfelt 34">
            <a:extLst>
              <a:ext uri="{FF2B5EF4-FFF2-40B4-BE49-F238E27FC236}">
                <a16:creationId xmlns:a16="http://schemas.microsoft.com/office/drawing/2014/main" id="{0FB261A8-4EEC-5B49-B465-44897321ECF8}"/>
              </a:ext>
            </a:extLst>
          </p:cNvPr>
          <p:cNvSpPr txBox="1"/>
          <p:nvPr/>
        </p:nvSpPr>
        <p:spPr>
          <a:xfrm>
            <a:off x="7689409" y="4183489"/>
            <a:ext cx="4125127" cy="265907"/>
          </a:xfrm>
          <a:prstGeom prst="rect">
            <a:avLst/>
          </a:prstGeom>
          <a:noFill/>
        </p:spPr>
        <p:txBody>
          <a:bodyPr wrap="square" lIns="0" tIns="0" rIns="0" bIns="0" rtlCol="0">
            <a:spAutoFit/>
          </a:bodyPr>
          <a:lstStyle/>
          <a:p>
            <a:r>
              <a:rPr lang="da-DK" sz="1600" b="1" dirty="0">
                <a:latin typeface="Open Sans" panose="020B0606030504020204" pitchFamily="34" charset="0"/>
                <a:ea typeface="Open Sans" panose="020B0606030504020204" pitchFamily="34" charset="0"/>
                <a:cs typeface="Open Sans" panose="020B0606030504020204" pitchFamily="34" charset="0"/>
              </a:rPr>
              <a:t>Bedre overblik over korrespondancer</a:t>
            </a:r>
          </a:p>
        </p:txBody>
      </p:sp>
      <p:pic>
        <p:nvPicPr>
          <p:cNvPr id="37" name="Logo" descr="U:\Moderniseringsstyrelsen\Jobs\3589_Koncernfaelles skabelonloesning i FM styrelser\Received\Work\DIGST_Logo.emf">
            <a:extLst>
              <a:ext uri="{FF2B5EF4-FFF2-40B4-BE49-F238E27FC236}">
                <a16:creationId xmlns:a16="http://schemas.microsoft.com/office/drawing/2014/main" id="{96EACBFF-13D8-7045-9B0F-251783BD91B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426916" y="6114834"/>
            <a:ext cx="2070285"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526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40" name="Grafik 39">
            <a:extLst>
              <a:ext uri="{FF2B5EF4-FFF2-40B4-BE49-F238E27FC236}">
                <a16:creationId xmlns:a16="http://schemas.microsoft.com/office/drawing/2014/main" id="{19ABB89C-9F80-BC48-B966-364E7EDA8793}"/>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1760"/>
          <a:stretch/>
        </p:blipFill>
        <p:spPr>
          <a:xfrm>
            <a:off x="6626539" y="0"/>
            <a:ext cx="5663079" cy="5109058"/>
          </a:xfrm>
          <a:prstGeom prst="rect">
            <a:avLst/>
          </a:prstGeom>
        </p:spPr>
      </p:pic>
      <p:sp>
        <p:nvSpPr>
          <p:cNvPr id="3" name="Pladsholder til indhold 2"/>
          <p:cNvSpPr>
            <a:spLocks noGrp="1"/>
          </p:cNvSpPr>
          <p:nvPr>
            <p:ph idx="1"/>
          </p:nvPr>
        </p:nvSpPr>
        <p:spPr>
          <a:xfrm>
            <a:off x="804461" y="3020826"/>
            <a:ext cx="5822078" cy="2088232"/>
          </a:xfrm>
        </p:spPr>
        <p:txBody>
          <a:bodyPr/>
          <a:lstStyle/>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Næste generation Digital Post er et ud af flere offentlige digitale infrastrukturprojekter, som er forankret i Digitaliseringsstyrelsen.</a:t>
            </a:r>
          </a:p>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Sideløbende med omstillingen til den nye Digital Post-løsning sker der en overgang til MitID og NemLog-in, som tilsammen afløser den eksisterende NemID-løsning.</a:t>
            </a:r>
          </a:p>
          <a:p>
            <a:pPr marL="0" indent="0">
              <a:buNone/>
            </a:pPr>
            <a:r>
              <a:rPr lang="da-DK" sz="1400" dirty="0">
                <a:latin typeface="Open Sans" panose="020B0606030504020204" pitchFamily="34" charset="0"/>
                <a:ea typeface="Open Sans" panose="020B0606030504020204" pitchFamily="34" charset="0"/>
                <a:cs typeface="Open Sans" panose="020B0606030504020204" pitchFamily="34" charset="0"/>
              </a:rPr>
              <a:t>Digitaliseringsstyrelsen sikrer koordination mellem projekterne og rettidig inddragelse af myndighederne.</a:t>
            </a:r>
          </a:p>
          <a:p>
            <a:pPr marL="0" indent="0">
              <a:buNone/>
            </a:pPr>
            <a:endParaRPr lang="da-DK"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Pladsholder til slidenummer 3"/>
          <p:cNvSpPr>
            <a:spLocks noGrp="1"/>
          </p:cNvSpPr>
          <p:nvPr>
            <p:ph type="sldNum" sz="quarter" idx="12"/>
          </p:nvPr>
        </p:nvSpPr>
        <p:spPr/>
        <p:txBody>
          <a:bodyPr/>
          <a:lstStyle/>
          <a:p>
            <a:fld id="{80AE25ED-097C-4BDC-A7CE-FA97BD9CA3B5}" type="slidenum">
              <a:rPr lang="da-DK" smtClean="0"/>
              <a:pPr/>
              <a:t>9</a:t>
            </a:fld>
            <a:endParaRPr lang="da-DK"/>
          </a:p>
        </p:txBody>
      </p:sp>
      <p:sp>
        <p:nvSpPr>
          <p:cNvPr id="9" name="Titel 1">
            <a:extLst>
              <a:ext uri="{FF2B5EF4-FFF2-40B4-BE49-F238E27FC236}">
                <a16:creationId xmlns:a16="http://schemas.microsoft.com/office/drawing/2014/main" id="{2A24440B-584E-B14A-9342-C87CFE48ACC2}"/>
              </a:ext>
            </a:extLst>
          </p:cNvPr>
          <p:cNvSpPr txBox="1">
            <a:spLocks/>
          </p:cNvSpPr>
          <p:nvPr/>
        </p:nvSpPr>
        <p:spPr bwMode="auto">
          <a:xfrm>
            <a:off x="804461" y="1846095"/>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Kommende </a:t>
            </a:r>
            <a:b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infrastrukturløsninger</a:t>
            </a:r>
            <a:endParaRPr lang="da-DK"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Tekstfelt 41">
            <a:extLst>
              <a:ext uri="{FF2B5EF4-FFF2-40B4-BE49-F238E27FC236}">
                <a16:creationId xmlns:a16="http://schemas.microsoft.com/office/drawing/2014/main" id="{4CDB38E4-9821-B644-A8C3-A851EE80C687}"/>
              </a:ext>
            </a:extLst>
          </p:cNvPr>
          <p:cNvSpPr txBox="1"/>
          <p:nvPr/>
        </p:nvSpPr>
        <p:spPr>
          <a:xfrm>
            <a:off x="8047219" y="3426842"/>
            <a:ext cx="2036189" cy="307777"/>
          </a:xfrm>
          <a:prstGeom prst="rect">
            <a:avLst/>
          </a:prstGeom>
          <a:noFill/>
        </p:spPr>
        <p:txBody>
          <a:bodyPr wrap="square" lIns="0" tIns="0" rIns="0" bIns="0" rtlCol="0">
            <a:spAutoFit/>
          </a:bodyPr>
          <a:lstStyle/>
          <a:p>
            <a:pPr>
              <a:lnSpc>
                <a:spcPct val="100000"/>
              </a:lnSpc>
              <a:spcBef>
                <a:spcPts val="1100"/>
              </a:spcBef>
            </a:pPr>
            <a:r>
              <a:rPr lang="da-DK" sz="2000" b="1" err="1">
                <a:solidFill>
                  <a:schemeClr val="bg1"/>
                </a:solidFill>
                <a:latin typeface="Open Sans" panose="020B0606030504020204" pitchFamily="34" charset="0"/>
                <a:ea typeface="Open Sans" panose="020B0606030504020204" pitchFamily="34" charset="0"/>
                <a:cs typeface="Open Sans" panose="020B0606030504020204" pitchFamily="34" charset="0"/>
              </a:rPr>
              <a:t>MitID</a:t>
            </a:r>
            <a:endParaRPr lang="da-DK"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Tekstfelt 42">
            <a:extLst>
              <a:ext uri="{FF2B5EF4-FFF2-40B4-BE49-F238E27FC236}">
                <a16:creationId xmlns:a16="http://schemas.microsoft.com/office/drawing/2014/main" id="{BC54742F-D16F-564C-8EAC-61E49DAF5239}"/>
              </a:ext>
            </a:extLst>
          </p:cNvPr>
          <p:cNvSpPr txBox="1"/>
          <p:nvPr/>
        </p:nvSpPr>
        <p:spPr>
          <a:xfrm>
            <a:off x="7601669" y="4021596"/>
            <a:ext cx="2036189" cy="307777"/>
          </a:xfrm>
          <a:prstGeom prst="rect">
            <a:avLst/>
          </a:prstGeom>
          <a:noFill/>
        </p:spPr>
        <p:txBody>
          <a:bodyPr wrap="square" lIns="0" tIns="0" rIns="0" bIns="0" rtlCol="0">
            <a:spAutoFit/>
          </a:bodyPr>
          <a:lstStyle/>
          <a:p>
            <a:pPr>
              <a:lnSpc>
                <a:spcPct val="100000"/>
              </a:lnSpc>
              <a:spcBef>
                <a:spcPts val="1100"/>
              </a:spcBef>
            </a:pPr>
            <a:r>
              <a:rPr lang="da-DK"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NemLog-in</a:t>
            </a:r>
          </a:p>
        </p:txBody>
      </p:sp>
      <p:sp>
        <p:nvSpPr>
          <p:cNvPr id="44" name="Tekstfelt 43">
            <a:extLst>
              <a:ext uri="{FF2B5EF4-FFF2-40B4-BE49-F238E27FC236}">
                <a16:creationId xmlns:a16="http://schemas.microsoft.com/office/drawing/2014/main" id="{FD117711-E691-F942-B989-ED6D1ED7F196}"/>
              </a:ext>
            </a:extLst>
          </p:cNvPr>
          <p:cNvSpPr txBox="1"/>
          <p:nvPr/>
        </p:nvSpPr>
        <p:spPr>
          <a:xfrm>
            <a:off x="7245940" y="4595551"/>
            <a:ext cx="2036189" cy="307777"/>
          </a:xfrm>
          <a:prstGeom prst="rect">
            <a:avLst/>
          </a:prstGeom>
          <a:noFill/>
        </p:spPr>
        <p:txBody>
          <a:bodyPr wrap="square" lIns="0" tIns="0" rIns="0" bIns="0" rtlCol="0">
            <a:spAutoFit/>
          </a:bodyPr>
          <a:lstStyle/>
          <a:p>
            <a:pPr>
              <a:lnSpc>
                <a:spcPct val="100000"/>
              </a:lnSpc>
              <a:spcBef>
                <a:spcPts val="1100"/>
              </a:spcBef>
            </a:pPr>
            <a:r>
              <a:rPr lang="da-DK" sz="2000" b="1">
                <a:solidFill>
                  <a:schemeClr val="bg1"/>
                </a:solidFill>
                <a:latin typeface="Open Sans" panose="020B0606030504020204" pitchFamily="34" charset="0"/>
                <a:ea typeface="Open Sans" panose="020B0606030504020204" pitchFamily="34" charset="0"/>
                <a:cs typeface="Open Sans" panose="020B0606030504020204" pitchFamily="34" charset="0"/>
              </a:rPr>
              <a:t>Digital Post</a:t>
            </a:r>
          </a:p>
        </p:txBody>
      </p:sp>
    </p:spTree>
    <p:extLst>
      <p:ext uri="{BB962C8B-B14F-4D97-AF65-F5344CB8AC3E}">
        <p14:creationId xmlns:p14="http://schemas.microsoft.com/office/powerpoint/2010/main" val="12630483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B050039\Desktop\PNG\Trapper.jpg"/>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Blank">
  <a:themeElements>
    <a:clrScheme name="Digitaliseringsstyrelsen">
      <a:dk1>
        <a:srgbClr val="000000"/>
      </a:dk1>
      <a:lt1>
        <a:srgbClr val="FFFFFF"/>
      </a:lt1>
      <a:dk2>
        <a:srgbClr val="940027"/>
      </a:dk2>
      <a:lt2>
        <a:srgbClr val="6E91A0"/>
      </a:lt2>
      <a:accent1>
        <a:srgbClr val="00AAD2"/>
      </a:accent1>
      <a:accent2>
        <a:srgbClr val="5591CD"/>
      </a:accent2>
      <a:accent3>
        <a:srgbClr val="7050B9"/>
      </a:accent3>
      <a:accent4>
        <a:srgbClr val="A5005F"/>
      </a:accent4>
      <a:accent5>
        <a:srgbClr val="F0005F"/>
      </a:accent5>
      <a:accent6>
        <a:srgbClr val="B06606"/>
      </a:accent6>
      <a:hlink>
        <a:srgbClr val="0000FF"/>
      </a:hlink>
      <a:folHlink>
        <a:srgbClr val="800080"/>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Præsentation1" id="{88A8713B-2337-41DB-B4C5-76FF47A570FF}" vid="{9D4B7891-EA52-4046-80C3-9373861E4C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FB764960F1FF44588345B2F620EAABB" ma:contentTypeVersion="12" ma:contentTypeDescription="Opret et nyt dokument." ma:contentTypeScope="" ma:versionID="0501395df563480881ace2cce2155da7">
  <xsd:schema xmlns:xsd="http://www.w3.org/2001/XMLSchema" xmlns:xs="http://www.w3.org/2001/XMLSchema" xmlns:p="http://schemas.microsoft.com/office/2006/metadata/properties" xmlns:ns2="2f04e247-0239-4ff4-9d22-ef8ef3fac993" xmlns:ns3="da4eb766-a423-4cf4-97b6-10a150af3487" targetNamespace="http://schemas.microsoft.com/office/2006/metadata/properties" ma:root="true" ma:fieldsID="cc4097f7afb484e6cd79e46bb4142028" ns2:_="" ns3:_="">
    <xsd:import namespace="2f04e247-0239-4ff4-9d22-ef8ef3fac993"/>
    <xsd:import namespace="da4eb766-a423-4cf4-97b6-10a150af34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4e247-0239-4ff4-9d22-ef8ef3fac9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4eb766-a423-4cf4-97b6-10a150af3487"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7B6CB3-F34F-4D98-AAB4-B485C33DFEDB}">
  <ds:schemaRefs>
    <ds:schemaRef ds:uri="http://schemas.microsoft.com/sharepoint/v3/contenttype/forms"/>
  </ds:schemaRefs>
</ds:datastoreItem>
</file>

<file path=customXml/itemProps2.xml><?xml version="1.0" encoding="utf-8"?>
<ds:datastoreItem xmlns:ds="http://schemas.openxmlformats.org/officeDocument/2006/customXml" ds:itemID="{3761EF10-1F13-45A3-BD63-01730D71B4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04e247-0239-4ff4-9d22-ef8ef3fac993"/>
    <ds:schemaRef ds:uri="da4eb766-a423-4cf4-97b6-10a150af34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756AA3-4214-47D7-A916-4B587EC6EF7B}">
  <ds:schemaRefs>
    <ds:schemaRef ds:uri="http://schemas.microsoft.com/office/infopath/2007/PartnerControls"/>
    <ds:schemaRef ds:uri="http://purl.org/dc/elements/1.1/"/>
    <ds:schemaRef ds:uri="http://schemas.microsoft.com/office/2006/metadata/properties"/>
    <ds:schemaRef ds:uri="2f04e247-0239-4ff4-9d22-ef8ef3fac993"/>
    <ds:schemaRef ds:uri="http://purl.org/dc/terms/"/>
    <ds:schemaRef ds:uri="http://schemas.openxmlformats.org/package/2006/metadata/core-properties"/>
    <ds:schemaRef ds:uri="http://schemas.microsoft.com/office/2006/documentManagement/types"/>
    <ds:schemaRef ds:uri="da4eb766-a423-4cf4-97b6-10a150af348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2864</Words>
  <Application>Microsoft Office PowerPoint</Application>
  <PresentationFormat>Widescreen</PresentationFormat>
  <Paragraphs>421</Paragraphs>
  <Slides>40</Slides>
  <Notes>40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40</vt:i4>
      </vt:variant>
    </vt:vector>
  </HeadingPairs>
  <TitlesOfParts>
    <vt:vector size="47" baseType="lpstr">
      <vt:lpstr>Arial</vt:lpstr>
      <vt:lpstr>GaramondURW</vt:lpstr>
      <vt:lpstr>Metric Light</vt:lpstr>
      <vt:lpstr>Open Sans</vt:lpstr>
      <vt:lpstr>Open Sans SemiBold</vt:lpstr>
      <vt:lpstr>Verdana</vt:lpstr>
      <vt:lpstr>Blank</vt:lpstr>
      <vt:lpstr>Introduktion til Næste generation Digital Post</vt:lpstr>
      <vt:lpstr>Læsevejledning</vt:lpstr>
      <vt:lpstr>Indhold </vt:lpstr>
      <vt:lpstr> Om fremtidens  Digital Post-løsning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Digitaliseringsstyrelsen understøtter myndighedernes omstilling</vt:lpstr>
      <vt:lpstr>PowerPoint-præsentation</vt:lpstr>
      <vt:lpstr>PowerPoint-præsentation</vt:lpstr>
      <vt:lpstr>PowerPoint-præsentation</vt:lpstr>
      <vt:lpstr>  </vt:lpstr>
      <vt:lpstr>  </vt:lpstr>
      <vt:lpstr>PowerPoint-præsentation</vt:lpstr>
      <vt:lpstr>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  </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 til Næste generation Digital Post</dc:title>
  <dc:creator>Julie Hougaard Sørensen</dc:creator>
  <cp:lastModifiedBy>Anne Louise Berggreen Petersen</cp:lastModifiedBy>
  <cp:revision>142</cp:revision>
  <dcterms:created xsi:type="dcterms:W3CDTF">2020-02-17T09:04:58Z</dcterms:created>
  <dcterms:modified xsi:type="dcterms:W3CDTF">2020-07-31T07:45:26Z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y fmtid="{D5CDD505-2E9C-101B-9397-08002B2CF9AE}" pid="3" name="ContentTypeId">
    <vt:lpwstr>0x0101006FB764960F1FF44588345B2F620EAABB</vt:lpwstr>
  </property>
</Properties>
</file>