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3"/>
  </p:sldMasterIdLst>
  <p:notesMasterIdLst>
    <p:notesMasterId r:id="rId14"/>
  </p:notesMasterIdLst>
  <p:handoutMasterIdLst>
    <p:handoutMasterId r:id="rId15"/>
  </p:handoutMasterIdLst>
  <p:sldIdLst>
    <p:sldId id="269" r:id="rId4"/>
    <p:sldId id="260" r:id="rId5"/>
    <p:sldId id="353" r:id="rId6"/>
    <p:sldId id="348" r:id="rId7"/>
    <p:sldId id="363" r:id="rId8"/>
    <p:sldId id="349" r:id="rId9"/>
    <p:sldId id="350" r:id="rId10"/>
    <p:sldId id="376" r:id="rId11"/>
    <p:sldId id="351" r:id="rId12"/>
    <p:sldId id="375" r:id="rId13"/>
  </p:sldIdLst>
  <p:sldSz cx="20104100" cy="11341100"/>
  <p:notesSz cx="20104100" cy="11341100"/>
  <p:defaultTextStyle>
    <a:defPPr>
      <a:defRPr kern="0"/>
    </a:defPPr>
  </p:defaultTextStyle>
  <p:extLst>
    <p:ext uri="{EFAFB233-063F-42B5-8137-9DF3F51BA10A}">
      <p15:sldGuideLst xmlns:p15="http://schemas.microsoft.com/office/powerpoint/2012/main">
        <p15:guide id="1" orient="horz" pos="692" userDrawn="1">
          <p15:clr>
            <a:srgbClr val="A4A3A4"/>
          </p15:clr>
        </p15:guide>
        <p15:guide id="2" pos="1292" userDrawn="1">
          <p15:clr>
            <a:srgbClr val="A4A3A4"/>
          </p15:clr>
        </p15:guide>
        <p15:guide id="3" pos="1513" userDrawn="1">
          <p15:clr>
            <a:srgbClr val="A4A3A4"/>
          </p15:clr>
        </p15:guide>
        <p15:guide id="4" pos="2278" userDrawn="1">
          <p15:clr>
            <a:srgbClr val="A4A3A4"/>
          </p15:clr>
        </p15:guide>
        <p15:guide id="5" pos="2492" userDrawn="1">
          <p15:clr>
            <a:srgbClr val="A4A3A4"/>
          </p15:clr>
        </p15:guide>
        <p15:guide id="6" pos="3260" userDrawn="1">
          <p15:clr>
            <a:srgbClr val="A4A3A4"/>
          </p15:clr>
        </p15:guide>
        <p15:guide id="7" pos="3469" userDrawn="1">
          <p15:clr>
            <a:srgbClr val="A4A3A4"/>
          </p15:clr>
        </p15:guide>
        <p15:guide id="8" pos="4234" userDrawn="1">
          <p15:clr>
            <a:srgbClr val="A4A3A4"/>
          </p15:clr>
        </p15:guide>
        <p15:guide id="9" pos="4460" userDrawn="1">
          <p15:clr>
            <a:srgbClr val="A4A3A4"/>
          </p15:clr>
        </p15:guide>
        <p15:guide id="10" pos="5228" userDrawn="1">
          <p15:clr>
            <a:srgbClr val="A4A3A4"/>
          </p15:clr>
        </p15:guide>
        <p15:guide id="11" pos="5453" userDrawn="1">
          <p15:clr>
            <a:srgbClr val="A4A3A4"/>
          </p15:clr>
        </p15:guide>
        <p15:guide id="12" pos="6219" userDrawn="1">
          <p15:clr>
            <a:srgbClr val="A4A3A4"/>
          </p15:clr>
        </p15:guide>
        <p15:guide id="13" pos="6417" userDrawn="1">
          <p15:clr>
            <a:srgbClr val="A4A3A4"/>
          </p15:clr>
        </p15:guide>
        <p15:guide id="14" pos="7182" userDrawn="1">
          <p15:clr>
            <a:srgbClr val="A4A3A4"/>
          </p15:clr>
        </p15:guide>
        <p15:guide id="15" pos="7409" userDrawn="1">
          <p15:clr>
            <a:srgbClr val="A4A3A4"/>
          </p15:clr>
        </p15:guide>
        <p15:guide id="16" pos="8204" userDrawn="1">
          <p15:clr>
            <a:srgbClr val="A4A3A4"/>
          </p15:clr>
        </p15:guide>
        <p15:guide id="17" pos="8402" userDrawn="1">
          <p15:clr>
            <a:srgbClr val="A4A3A4"/>
          </p15:clr>
        </p15:guide>
        <p15:guide id="18" pos="9167" userDrawn="1">
          <p15:clr>
            <a:srgbClr val="A4A3A4"/>
          </p15:clr>
        </p15:guide>
        <p15:guide id="19" pos="9394" userDrawn="1">
          <p15:clr>
            <a:srgbClr val="A4A3A4"/>
          </p15:clr>
        </p15:guide>
        <p15:guide id="20" pos="10159" userDrawn="1">
          <p15:clr>
            <a:srgbClr val="A4A3A4"/>
          </p15:clr>
        </p15:guide>
        <p15:guide id="21" pos="10358" userDrawn="1">
          <p15:clr>
            <a:srgbClr val="A4A3A4"/>
          </p15:clr>
        </p15:guide>
        <p15:guide id="22" pos="11151" userDrawn="1">
          <p15:clr>
            <a:srgbClr val="A4A3A4"/>
          </p15:clr>
        </p15:guide>
        <p15:guide id="23" pos="11350" userDrawn="1">
          <p15:clr>
            <a:srgbClr val="A4A3A4"/>
          </p15:clr>
        </p15:guide>
        <p15:guide id="24" orient="horz" pos="935" userDrawn="1">
          <p15:clr>
            <a:srgbClr val="A4A3A4"/>
          </p15:clr>
        </p15:guide>
        <p15:guide id="25" orient="horz" pos="1616" userDrawn="1">
          <p15:clr>
            <a:srgbClr val="A4A3A4"/>
          </p15:clr>
        </p15:guide>
        <p15:guide id="26" orient="horz" pos="1814" userDrawn="1">
          <p15:clr>
            <a:srgbClr val="A4A3A4"/>
          </p15:clr>
        </p15:guide>
        <p15:guide id="27" orient="horz" pos="2523" userDrawn="1">
          <p15:clr>
            <a:srgbClr val="A4A3A4"/>
          </p15:clr>
        </p15:guide>
        <p15:guide id="28" orient="horz" pos="2756" userDrawn="1">
          <p15:clr>
            <a:srgbClr val="A4A3A4"/>
          </p15:clr>
        </p15:guide>
        <p15:guide id="29" orient="horz" pos="3459" userDrawn="1">
          <p15:clr>
            <a:srgbClr val="A4A3A4"/>
          </p15:clr>
        </p15:guide>
        <p15:guide id="30" orient="horz" pos="3668" userDrawn="1">
          <p15:clr>
            <a:srgbClr val="A4A3A4"/>
          </p15:clr>
        </p15:guide>
        <p15:guide id="31" orient="horz" pos="4366" userDrawn="1">
          <p15:clr>
            <a:srgbClr val="A4A3A4"/>
          </p15:clr>
        </p15:guide>
        <p15:guide id="32" orient="horz" pos="4580" userDrawn="1">
          <p15:clr>
            <a:srgbClr val="A4A3A4"/>
          </p15:clr>
        </p15:guide>
        <p15:guide id="33" orient="horz" pos="5273" userDrawn="1">
          <p15:clr>
            <a:srgbClr val="A4A3A4"/>
          </p15:clr>
        </p15:guide>
        <p15:guide id="34" orient="horz" pos="5492" userDrawn="1">
          <p15:clr>
            <a:srgbClr val="A4A3A4"/>
          </p15:clr>
        </p15:guide>
        <p15:guide id="35" orient="horz" pos="6212" userDrawn="1">
          <p15:clr>
            <a:srgbClr val="A4A3A4"/>
          </p15:clr>
        </p15:guide>
        <p15:guide id="36" orient="horz" pos="6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Agersnap Hamann" initials="AAH" lastIdx="5" clrIdx="0">
    <p:extLst>
      <p:ext uri="{19B8F6BF-5375-455C-9EA6-DF929625EA0E}">
        <p15:presenceInfo xmlns:p15="http://schemas.microsoft.com/office/powerpoint/2012/main" userId="S-1-5-21-2100284113-1573851820-878952375-282938" providerId="AD"/>
      </p:ext>
    </p:extLst>
  </p:cmAuthor>
  <p:cmAuthor id="2" name="Sara Poulsen" initials="SP" lastIdx="17" clrIdx="3">
    <p:extLst>
      <p:ext uri="{19B8F6BF-5375-455C-9EA6-DF929625EA0E}">
        <p15:presenceInfo xmlns:p15="http://schemas.microsoft.com/office/powerpoint/2012/main" userId="S-1-5-21-2100284113-1573851820-878952375-532722" providerId="AD"/>
      </p:ext>
    </p:extLst>
  </p:cmAuthor>
  <p:cmAuthor id="4" name="Joshua Vatit Mair" initials="JVM" lastIdx="6" clrIdx="2">
    <p:extLst>
      <p:ext uri="{19B8F6BF-5375-455C-9EA6-DF929625EA0E}">
        <p15:presenceInfo xmlns:p15="http://schemas.microsoft.com/office/powerpoint/2012/main" userId="S-1-5-21-2100284113-1573851820-878952375-385925" providerId="AD"/>
      </p:ext>
    </p:extLst>
  </p:cmAuthor>
  <p:cmAuthor id="5" name="Anna Rebecka Tejland Johansen" initials="ARTJ" lastIdx="1" clrIdx="4">
    <p:extLst>
      <p:ext uri="{19B8F6BF-5375-455C-9EA6-DF929625EA0E}">
        <p15:presenceInfo xmlns:p15="http://schemas.microsoft.com/office/powerpoint/2012/main" userId="S-1-5-21-2100284113-1573851820-878952375-559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A2B"/>
    <a:srgbClr val="5F3F4C"/>
    <a:srgbClr val="F5F1E6"/>
    <a:srgbClr val="D9A3BB"/>
    <a:srgbClr val="953D65"/>
    <a:srgbClr val="F1758B"/>
    <a:srgbClr val="FB7A5C"/>
    <a:srgbClr val="88C66D"/>
    <a:srgbClr val="A3BFFF"/>
    <a:srgbClr val="B4B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27449-53C9-184D-A4A7-E2129185B6CD}" v="5" dt="2023-12-21T14:28:32.1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2" autoAdjust="0"/>
    <p:restoredTop sz="94748"/>
  </p:normalViewPr>
  <p:slideViewPr>
    <p:cSldViewPr>
      <p:cViewPr varScale="1">
        <p:scale>
          <a:sx n="42" d="100"/>
          <a:sy n="42" d="100"/>
        </p:scale>
        <p:origin x="460" y="40"/>
      </p:cViewPr>
      <p:guideLst>
        <p:guide orient="horz" pos="692"/>
        <p:guide pos="1292"/>
        <p:guide pos="1513"/>
        <p:guide pos="2278"/>
        <p:guide pos="2492"/>
        <p:guide pos="3260"/>
        <p:guide pos="3469"/>
        <p:guide pos="4234"/>
        <p:guide pos="4460"/>
        <p:guide pos="5228"/>
        <p:guide pos="5453"/>
        <p:guide pos="6219"/>
        <p:guide pos="6417"/>
        <p:guide pos="7182"/>
        <p:guide pos="7409"/>
        <p:guide pos="8204"/>
        <p:guide pos="8402"/>
        <p:guide pos="9167"/>
        <p:guide pos="9394"/>
        <p:guide pos="10159"/>
        <p:guide pos="10358"/>
        <p:guide pos="11151"/>
        <p:guide pos="11350"/>
        <p:guide orient="horz" pos="935"/>
        <p:guide orient="horz" pos="1616"/>
        <p:guide orient="horz" pos="1814"/>
        <p:guide orient="horz" pos="2523"/>
        <p:guide orient="horz" pos="2756"/>
        <p:guide orient="horz" pos="3459"/>
        <p:guide orient="horz" pos="3668"/>
        <p:guide orient="horz" pos="4366"/>
        <p:guide orient="horz" pos="4580"/>
        <p:guide orient="horz" pos="5273"/>
        <p:guide orient="horz" pos="5492"/>
        <p:guide orient="horz" pos="6212"/>
        <p:guide orient="horz" pos="64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11387138" y="0"/>
            <a:ext cx="8712200" cy="568325"/>
          </a:xfrm>
          <a:prstGeom prst="rect">
            <a:avLst/>
          </a:prstGeom>
        </p:spPr>
        <p:txBody>
          <a:bodyPr vert="horz" lIns="91440" tIns="45720" rIns="91440" bIns="45720" rtlCol="0"/>
          <a:lstStyle>
            <a:lvl1pPr algn="r">
              <a:defRPr sz="1200"/>
            </a:lvl1pPr>
          </a:lstStyle>
          <a:p>
            <a:fld id="{F456C1E6-EE57-426A-95B4-8E2AAECCB620}" type="datetimeFigureOut">
              <a:rPr lang="da-DK" smtClean="0"/>
              <a:t>07-11-2024</a:t>
            </a:fld>
            <a:endParaRPr lang="da-DK"/>
          </a:p>
        </p:txBody>
      </p:sp>
      <p:sp>
        <p:nvSpPr>
          <p:cNvPr id="4" name="Pladsholder til sidefod 3"/>
          <p:cNvSpPr>
            <a:spLocks noGrp="1"/>
          </p:cNvSpPr>
          <p:nvPr>
            <p:ph type="ftr" sz="quarter" idx="2"/>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11387138" y="10772775"/>
            <a:ext cx="8712200" cy="568325"/>
          </a:xfrm>
          <a:prstGeom prst="rect">
            <a:avLst/>
          </a:prstGeom>
        </p:spPr>
        <p:txBody>
          <a:bodyPr vert="horz" lIns="91440" tIns="45720" rIns="91440" bIns="45720" rtlCol="0" anchor="b"/>
          <a:lstStyle>
            <a:lvl1pPr algn="r">
              <a:defRPr sz="1200"/>
            </a:lvl1pPr>
          </a:lstStyle>
          <a:p>
            <a:fld id="{1E7FB70E-E188-4775-BE20-541FD7AE246F}" type="slidenum">
              <a:rPr lang="da-DK" smtClean="0"/>
              <a:t>‹nr.›</a:t>
            </a:fld>
            <a:endParaRPr lang="da-DK"/>
          </a:p>
        </p:txBody>
      </p:sp>
    </p:spTree>
    <p:extLst>
      <p:ext uri="{BB962C8B-B14F-4D97-AF65-F5344CB8AC3E}">
        <p14:creationId xmlns:p14="http://schemas.microsoft.com/office/powerpoint/2010/main" val="3955243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54F3BCE6-3B49-44A7-BD23-9368BAC70A97}" type="datetimeFigureOut">
              <a:rPr lang="da-DK" smtClean="0"/>
              <a:t>07-11-2024</a:t>
            </a:fld>
            <a:endParaRPr lang="da-DK"/>
          </a:p>
        </p:txBody>
      </p:sp>
      <p:sp>
        <p:nvSpPr>
          <p:cNvPr id="4" name="Pladsholder til slidebillede 3"/>
          <p:cNvSpPr>
            <a:spLocks noGrp="1" noRot="1" noChangeAspect="1"/>
          </p:cNvSpPr>
          <p:nvPr>
            <p:ph type="sldImg" idx="2"/>
          </p:nvPr>
        </p:nvSpPr>
        <p:spPr>
          <a:xfrm>
            <a:off x="6659563" y="1417638"/>
            <a:ext cx="6784975" cy="382746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57825"/>
            <a:ext cx="16084550" cy="446563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72775"/>
            <a:ext cx="8712200" cy="568325"/>
          </a:xfrm>
          <a:prstGeom prst="rect">
            <a:avLst/>
          </a:prstGeom>
        </p:spPr>
        <p:txBody>
          <a:bodyPr vert="horz" lIns="91440" tIns="45720" rIns="91440" bIns="45720" rtlCol="0" anchor="b"/>
          <a:lstStyle>
            <a:lvl1pPr algn="r">
              <a:defRPr sz="1200"/>
            </a:lvl1pPr>
          </a:lstStyle>
          <a:p>
            <a:fld id="{6A2478FA-E9AC-43B4-86FE-E8ACF7715171}" type="slidenum">
              <a:rPr lang="da-DK" smtClean="0"/>
              <a:t>‹nr.›</a:t>
            </a:fld>
            <a:endParaRPr lang="da-DK"/>
          </a:p>
        </p:txBody>
      </p:sp>
    </p:spTree>
    <p:extLst>
      <p:ext uri="{BB962C8B-B14F-4D97-AF65-F5344CB8AC3E}">
        <p14:creationId xmlns:p14="http://schemas.microsoft.com/office/powerpoint/2010/main" val="8756697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da-DK"/>
              <a:t>Klik for at redigere i master</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da-DK"/>
              <a:t>Klik for at redigere undertiteltypografien i masteren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7FCECA-9B17-4704-A9B1-897364C420D0}" type="datetime1">
              <a:rPr lang="en-US" smtClean="0"/>
              <a:t>11/7/2024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body" idx="1"/>
          </p:nvPr>
        </p:nvSpPr>
        <p:spPr/>
        <p:txBody>
          <a:bodyPr lIns="0" tIns="0" rIns="0" bIns="0"/>
          <a:lstStyle>
            <a:lvl1pPr>
              <a:defRPr/>
            </a:lvl1pPr>
          </a:lstStyle>
          <a:p>
            <a:pPr lvl="0"/>
            <a:r>
              <a:rPr lang="da-DK"/>
              <a:t>Rediger typografien i masterens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4DF7BDC-384A-44A4-A245-0189A90C9A96}" type="datetime1">
              <a:rPr lang="en-US" smtClean="0"/>
              <a:t>11/7/2024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 indholdsobjekte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8CAEFDE-86F5-44C8-9E6C-334DBC5153AD}" type="datetime1">
              <a:rPr lang="en-US" smtClean="0"/>
              <a:t>11/7/2024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B39ED04-EEC0-4098-94C1-3310CB94D1E2}" type="datetime1">
              <a:rPr lang="en-US" smtClean="0"/>
              <a:t>11/7/2024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A215495-BC1E-4073-8308-C4FDF2BB3D07}" type="datetime1">
              <a:rPr lang="en-US" smtClean="0"/>
              <a:t>11/7/2024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59575" y="10487010"/>
            <a:ext cx="164987" cy="211805"/>
          </a:xfrm>
          <a:prstGeom prst="rect">
            <a:avLst/>
          </a:prstGeom>
        </p:spPr>
      </p:pic>
      <p:sp>
        <p:nvSpPr>
          <p:cNvPr id="17" name="bg object 17"/>
          <p:cNvSpPr/>
          <p:nvPr/>
        </p:nvSpPr>
        <p:spPr>
          <a:xfrm>
            <a:off x="1096322" y="10510549"/>
            <a:ext cx="589915" cy="142240"/>
          </a:xfrm>
          <a:custGeom>
            <a:avLst/>
            <a:gdLst/>
            <a:ahLst/>
            <a:cxnLst/>
            <a:rect l="l" t="t" r="r" b="b"/>
            <a:pathLst>
              <a:path w="589914" h="142240">
                <a:moveTo>
                  <a:pt x="11120" y="106111"/>
                </a:moveTo>
                <a:lnTo>
                  <a:pt x="0" y="117043"/>
                </a:lnTo>
                <a:lnTo>
                  <a:pt x="8463" y="124827"/>
                </a:lnTo>
                <a:lnTo>
                  <a:pt x="21486" y="132946"/>
                </a:lnTo>
                <a:lnTo>
                  <a:pt x="39173" y="139333"/>
                </a:lnTo>
                <a:lnTo>
                  <a:pt x="61631" y="141922"/>
                </a:lnTo>
                <a:lnTo>
                  <a:pt x="85023" y="138727"/>
                </a:lnTo>
                <a:lnTo>
                  <a:pt x="101753" y="129930"/>
                </a:lnTo>
                <a:lnTo>
                  <a:pt x="103814" y="127221"/>
                </a:lnTo>
                <a:lnTo>
                  <a:pt x="60689" y="127221"/>
                </a:lnTo>
                <a:lnTo>
                  <a:pt x="43031" y="124930"/>
                </a:lnTo>
                <a:lnTo>
                  <a:pt x="29260" y="119352"/>
                </a:lnTo>
                <a:lnTo>
                  <a:pt x="18812" y="112431"/>
                </a:lnTo>
                <a:lnTo>
                  <a:pt x="11120" y="106111"/>
                </a:lnTo>
                <a:close/>
              </a:path>
              <a:path w="589914" h="142240">
                <a:moveTo>
                  <a:pt x="55223" y="0"/>
                </a:moveTo>
                <a:lnTo>
                  <a:pt x="33822" y="3115"/>
                </a:lnTo>
                <a:lnTo>
                  <a:pt x="18164" y="11638"/>
                </a:lnTo>
                <a:lnTo>
                  <a:pt x="8549" y="24331"/>
                </a:lnTo>
                <a:lnTo>
                  <a:pt x="5277" y="39956"/>
                </a:lnTo>
                <a:lnTo>
                  <a:pt x="10086" y="57243"/>
                </a:lnTo>
                <a:lnTo>
                  <a:pt x="22546" y="67992"/>
                </a:lnTo>
                <a:lnTo>
                  <a:pt x="39706" y="74147"/>
                </a:lnTo>
                <a:lnTo>
                  <a:pt x="58616" y="77652"/>
                </a:lnTo>
                <a:lnTo>
                  <a:pt x="72722" y="79966"/>
                </a:lnTo>
                <a:lnTo>
                  <a:pt x="85379" y="83730"/>
                </a:lnTo>
                <a:lnTo>
                  <a:pt x="94503" y="90533"/>
                </a:lnTo>
                <a:lnTo>
                  <a:pt x="98007" y="101965"/>
                </a:lnTo>
                <a:lnTo>
                  <a:pt x="94932" y="113306"/>
                </a:lnTo>
                <a:lnTo>
                  <a:pt x="86698" y="121166"/>
                </a:lnTo>
                <a:lnTo>
                  <a:pt x="74789" y="125739"/>
                </a:lnTo>
                <a:lnTo>
                  <a:pt x="60689" y="127221"/>
                </a:lnTo>
                <a:lnTo>
                  <a:pt x="103814" y="127221"/>
                </a:lnTo>
                <a:lnTo>
                  <a:pt x="111804" y="116716"/>
                </a:lnTo>
                <a:lnTo>
                  <a:pt x="115158" y="100269"/>
                </a:lnTo>
                <a:lnTo>
                  <a:pt x="109960" y="81468"/>
                </a:lnTo>
                <a:lnTo>
                  <a:pt x="96758" y="70160"/>
                </a:lnTo>
                <a:lnTo>
                  <a:pt x="79139" y="64011"/>
                </a:lnTo>
                <a:lnTo>
                  <a:pt x="60689" y="60689"/>
                </a:lnTo>
                <a:lnTo>
                  <a:pt x="45805" y="58174"/>
                </a:lnTo>
                <a:lnTo>
                  <a:pt x="33642" y="54563"/>
                </a:lnTo>
                <a:lnTo>
                  <a:pt x="25438" y="48550"/>
                </a:lnTo>
                <a:lnTo>
                  <a:pt x="22428" y="38826"/>
                </a:lnTo>
                <a:lnTo>
                  <a:pt x="25347" y="28297"/>
                </a:lnTo>
                <a:lnTo>
                  <a:pt x="33053" y="20755"/>
                </a:lnTo>
                <a:lnTo>
                  <a:pt x="43976" y="16217"/>
                </a:lnTo>
                <a:lnTo>
                  <a:pt x="56542" y="14701"/>
                </a:lnTo>
                <a:lnTo>
                  <a:pt x="101204" y="14701"/>
                </a:lnTo>
                <a:lnTo>
                  <a:pt x="91222" y="8387"/>
                </a:lnTo>
                <a:lnTo>
                  <a:pt x="75131" y="2408"/>
                </a:lnTo>
                <a:lnTo>
                  <a:pt x="55223" y="0"/>
                </a:lnTo>
                <a:close/>
              </a:path>
              <a:path w="589914" h="142240">
                <a:moveTo>
                  <a:pt x="101204" y="14701"/>
                </a:moveTo>
                <a:lnTo>
                  <a:pt x="56542" y="14701"/>
                </a:lnTo>
                <a:lnTo>
                  <a:pt x="71482" y="16818"/>
                </a:lnTo>
                <a:lnTo>
                  <a:pt x="83753" y="22028"/>
                </a:lnTo>
                <a:lnTo>
                  <a:pt x="93304" y="28615"/>
                </a:lnTo>
                <a:lnTo>
                  <a:pt x="100080" y="34868"/>
                </a:lnTo>
                <a:lnTo>
                  <a:pt x="111389" y="23559"/>
                </a:lnTo>
                <a:lnTo>
                  <a:pt x="103355" y="16061"/>
                </a:lnTo>
                <a:lnTo>
                  <a:pt x="101204" y="14701"/>
                </a:lnTo>
                <a:close/>
              </a:path>
              <a:path w="589914" h="142240">
                <a:moveTo>
                  <a:pt x="162125" y="44291"/>
                </a:moveTo>
                <a:lnTo>
                  <a:pt x="145540" y="44291"/>
                </a:lnTo>
                <a:lnTo>
                  <a:pt x="145728" y="60877"/>
                </a:lnTo>
                <a:lnTo>
                  <a:pt x="145728" y="121943"/>
                </a:lnTo>
                <a:lnTo>
                  <a:pt x="145540" y="138341"/>
                </a:lnTo>
                <a:lnTo>
                  <a:pt x="162125" y="138341"/>
                </a:lnTo>
                <a:lnTo>
                  <a:pt x="161937" y="121943"/>
                </a:lnTo>
                <a:lnTo>
                  <a:pt x="161937" y="60877"/>
                </a:lnTo>
                <a:lnTo>
                  <a:pt x="162125" y="44291"/>
                </a:lnTo>
                <a:close/>
              </a:path>
              <a:path w="589914" h="142240">
                <a:moveTo>
                  <a:pt x="161937" y="3581"/>
                </a:moveTo>
                <a:lnTo>
                  <a:pt x="145728" y="3581"/>
                </a:lnTo>
                <a:lnTo>
                  <a:pt x="145728" y="24501"/>
                </a:lnTo>
                <a:lnTo>
                  <a:pt x="161937" y="24501"/>
                </a:lnTo>
                <a:lnTo>
                  <a:pt x="161937" y="3581"/>
                </a:lnTo>
                <a:close/>
              </a:path>
              <a:path w="589914" h="142240">
                <a:moveTo>
                  <a:pt x="235631" y="41653"/>
                </a:moveTo>
                <a:lnTo>
                  <a:pt x="218580" y="45184"/>
                </a:lnTo>
                <a:lnTo>
                  <a:pt x="204943" y="55223"/>
                </a:lnTo>
                <a:lnTo>
                  <a:pt x="195927" y="70834"/>
                </a:lnTo>
                <a:lnTo>
                  <a:pt x="192689" y="91033"/>
                </a:lnTo>
                <a:lnTo>
                  <a:pt x="192749" y="91787"/>
                </a:lnTo>
                <a:lnTo>
                  <a:pt x="195927" y="111719"/>
                </a:lnTo>
                <a:lnTo>
                  <a:pt x="204957" y="127409"/>
                </a:lnTo>
                <a:lnTo>
                  <a:pt x="218580" y="137446"/>
                </a:lnTo>
                <a:lnTo>
                  <a:pt x="235631" y="140980"/>
                </a:lnTo>
                <a:lnTo>
                  <a:pt x="247152" y="139313"/>
                </a:lnTo>
                <a:lnTo>
                  <a:pt x="255986" y="134854"/>
                </a:lnTo>
                <a:lnTo>
                  <a:pt x="262560" y="128416"/>
                </a:lnTo>
                <a:lnTo>
                  <a:pt x="263187" y="127409"/>
                </a:lnTo>
                <a:lnTo>
                  <a:pt x="237516" y="127409"/>
                </a:lnTo>
                <a:lnTo>
                  <a:pt x="225524" y="124747"/>
                </a:lnTo>
                <a:lnTo>
                  <a:pt x="216783" y="117279"/>
                </a:lnTo>
                <a:lnTo>
                  <a:pt x="211435" y="105782"/>
                </a:lnTo>
                <a:lnTo>
                  <a:pt x="209621" y="91033"/>
                </a:lnTo>
                <a:lnTo>
                  <a:pt x="211518" y="76135"/>
                </a:lnTo>
                <a:lnTo>
                  <a:pt x="217019" y="64859"/>
                </a:lnTo>
                <a:lnTo>
                  <a:pt x="225842" y="57717"/>
                </a:lnTo>
                <a:lnTo>
                  <a:pt x="237704" y="55223"/>
                </a:lnTo>
                <a:lnTo>
                  <a:pt x="263160" y="55223"/>
                </a:lnTo>
                <a:lnTo>
                  <a:pt x="262295" y="53898"/>
                </a:lnTo>
                <a:lnTo>
                  <a:pt x="255986" y="47778"/>
                </a:lnTo>
                <a:lnTo>
                  <a:pt x="247275" y="43355"/>
                </a:lnTo>
                <a:lnTo>
                  <a:pt x="235631" y="41653"/>
                </a:lnTo>
                <a:close/>
              </a:path>
              <a:path w="589914" h="142240">
                <a:moveTo>
                  <a:pt x="283315" y="120813"/>
                </a:moveTo>
                <a:lnTo>
                  <a:pt x="267672" y="120813"/>
                </a:lnTo>
                <a:lnTo>
                  <a:pt x="267672" y="138341"/>
                </a:lnTo>
                <a:lnTo>
                  <a:pt x="283504" y="138341"/>
                </a:lnTo>
                <a:lnTo>
                  <a:pt x="283315" y="120813"/>
                </a:lnTo>
                <a:close/>
              </a:path>
              <a:path w="589914" h="142240">
                <a:moveTo>
                  <a:pt x="263160" y="55223"/>
                </a:moveTo>
                <a:lnTo>
                  <a:pt x="237704" y="55223"/>
                </a:lnTo>
                <a:lnTo>
                  <a:pt x="249463" y="57532"/>
                </a:lnTo>
                <a:lnTo>
                  <a:pt x="258979" y="64364"/>
                </a:lnTo>
                <a:lnTo>
                  <a:pt x="265348" y="75578"/>
                </a:lnTo>
                <a:lnTo>
                  <a:pt x="267672" y="91033"/>
                </a:lnTo>
                <a:lnTo>
                  <a:pt x="267672" y="91787"/>
                </a:lnTo>
                <a:lnTo>
                  <a:pt x="265133" y="107849"/>
                </a:lnTo>
                <a:lnTo>
                  <a:pt x="258390" y="118928"/>
                </a:lnTo>
                <a:lnTo>
                  <a:pt x="248748" y="125342"/>
                </a:lnTo>
                <a:lnTo>
                  <a:pt x="237516" y="127409"/>
                </a:lnTo>
                <a:lnTo>
                  <a:pt x="263187" y="127409"/>
                </a:lnTo>
                <a:lnTo>
                  <a:pt x="267295" y="120813"/>
                </a:lnTo>
                <a:lnTo>
                  <a:pt x="283315" y="120813"/>
                </a:lnTo>
                <a:lnTo>
                  <a:pt x="283315" y="60689"/>
                </a:lnTo>
                <a:lnTo>
                  <a:pt x="266730" y="60689"/>
                </a:lnTo>
                <a:lnTo>
                  <a:pt x="263160" y="55223"/>
                </a:lnTo>
                <a:close/>
              </a:path>
              <a:path w="589914" h="142240">
                <a:moveTo>
                  <a:pt x="283504" y="3581"/>
                </a:moveTo>
                <a:lnTo>
                  <a:pt x="266918" y="3581"/>
                </a:lnTo>
                <a:lnTo>
                  <a:pt x="267107" y="20166"/>
                </a:lnTo>
                <a:lnTo>
                  <a:pt x="267107" y="60689"/>
                </a:lnTo>
                <a:lnTo>
                  <a:pt x="283315" y="60689"/>
                </a:lnTo>
                <a:lnTo>
                  <a:pt x="283315" y="20166"/>
                </a:lnTo>
                <a:lnTo>
                  <a:pt x="283504" y="3581"/>
                </a:lnTo>
                <a:close/>
              </a:path>
              <a:path w="589914" h="142240">
                <a:moveTo>
                  <a:pt x="360451" y="41653"/>
                </a:moveTo>
                <a:lnTo>
                  <a:pt x="342075" y="45219"/>
                </a:lnTo>
                <a:lnTo>
                  <a:pt x="327374" y="55482"/>
                </a:lnTo>
                <a:lnTo>
                  <a:pt x="317620" y="71788"/>
                </a:lnTo>
                <a:lnTo>
                  <a:pt x="314086" y="93484"/>
                </a:lnTo>
                <a:lnTo>
                  <a:pt x="317644" y="113865"/>
                </a:lnTo>
                <a:lnTo>
                  <a:pt x="327562" y="128752"/>
                </a:lnTo>
                <a:lnTo>
                  <a:pt x="342711" y="137878"/>
                </a:lnTo>
                <a:lnTo>
                  <a:pt x="361959" y="140980"/>
                </a:lnTo>
                <a:lnTo>
                  <a:pt x="378006" y="138738"/>
                </a:lnTo>
                <a:lnTo>
                  <a:pt x="390395" y="133511"/>
                </a:lnTo>
                <a:lnTo>
                  <a:pt x="398933" y="127542"/>
                </a:lnTo>
                <a:lnTo>
                  <a:pt x="399256" y="127221"/>
                </a:lnTo>
                <a:lnTo>
                  <a:pt x="363278" y="127221"/>
                </a:lnTo>
                <a:lnTo>
                  <a:pt x="349941" y="124850"/>
                </a:lnTo>
                <a:lnTo>
                  <a:pt x="339695" y="118150"/>
                </a:lnTo>
                <a:lnTo>
                  <a:pt x="333090" y="107740"/>
                </a:lnTo>
                <a:lnTo>
                  <a:pt x="330672" y="94237"/>
                </a:lnTo>
                <a:lnTo>
                  <a:pt x="404743" y="94237"/>
                </a:lnTo>
                <a:lnTo>
                  <a:pt x="403677" y="81798"/>
                </a:lnTo>
                <a:lnTo>
                  <a:pt x="331615" y="81798"/>
                </a:lnTo>
                <a:lnTo>
                  <a:pt x="335467" y="69665"/>
                </a:lnTo>
                <a:lnTo>
                  <a:pt x="341934" y="61348"/>
                </a:lnTo>
                <a:lnTo>
                  <a:pt x="350592" y="56566"/>
                </a:lnTo>
                <a:lnTo>
                  <a:pt x="361017" y="55034"/>
                </a:lnTo>
                <a:lnTo>
                  <a:pt x="392415" y="55034"/>
                </a:lnTo>
                <a:lnTo>
                  <a:pt x="381552" y="45999"/>
                </a:lnTo>
                <a:lnTo>
                  <a:pt x="360451" y="41653"/>
                </a:lnTo>
                <a:close/>
              </a:path>
              <a:path w="589914" h="142240">
                <a:moveTo>
                  <a:pt x="393812" y="113650"/>
                </a:moveTo>
                <a:lnTo>
                  <a:pt x="389571" y="117520"/>
                </a:lnTo>
                <a:lnTo>
                  <a:pt x="382644" y="121991"/>
                </a:lnTo>
                <a:lnTo>
                  <a:pt x="373668" y="125684"/>
                </a:lnTo>
                <a:lnTo>
                  <a:pt x="363278" y="127221"/>
                </a:lnTo>
                <a:lnTo>
                  <a:pt x="399256" y="127221"/>
                </a:lnTo>
                <a:lnTo>
                  <a:pt x="403424" y="123074"/>
                </a:lnTo>
                <a:lnTo>
                  <a:pt x="393812" y="113650"/>
                </a:lnTo>
                <a:close/>
              </a:path>
              <a:path w="589914" h="142240">
                <a:moveTo>
                  <a:pt x="392415" y="55034"/>
                </a:moveTo>
                <a:lnTo>
                  <a:pt x="361017" y="55034"/>
                </a:lnTo>
                <a:lnTo>
                  <a:pt x="371710" y="56937"/>
                </a:lnTo>
                <a:lnTo>
                  <a:pt x="379982" y="62338"/>
                </a:lnTo>
                <a:lnTo>
                  <a:pt x="385321" y="70778"/>
                </a:lnTo>
                <a:lnTo>
                  <a:pt x="387215" y="81798"/>
                </a:lnTo>
                <a:lnTo>
                  <a:pt x="403677" y="81798"/>
                </a:lnTo>
                <a:lnTo>
                  <a:pt x="403044" y="74412"/>
                </a:lnTo>
                <a:lnTo>
                  <a:pt x="395531" y="57626"/>
                </a:lnTo>
                <a:lnTo>
                  <a:pt x="392415" y="55034"/>
                </a:lnTo>
                <a:close/>
              </a:path>
              <a:path w="589914" h="142240">
                <a:moveTo>
                  <a:pt x="540058" y="3581"/>
                </a:moveTo>
                <a:lnTo>
                  <a:pt x="518195" y="3581"/>
                </a:lnTo>
                <a:lnTo>
                  <a:pt x="468626" y="138341"/>
                </a:lnTo>
                <a:lnTo>
                  <a:pt x="485400" y="138341"/>
                </a:lnTo>
                <a:lnTo>
                  <a:pt x="499913" y="97630"/>
                </a:lnTo>
                <a:lnTo>
                  <a:pt x="574653" y="97630"/>
                </a:lnTo>
                <a:lnTo>
                  <a:pt x="569245" y="82929"/>
                </a:lnTo>
                <a:lnTo>
                  <a:pt x="505002" y="82929"/>
                </a:lnTo>
                <a:lnTo>
                  <a:pt x="528184" y="17716"/>
                </a:lnTo>
                <a:lnTo>
                  <a:pt x="545258" y="17716"/>
                </a:lnTo>
                <a:lnTo>
                  <a:pt x="540058" y="3581"/>
                </a:lnTo>
                <a:close/>
              </a:path>
              <a:path w="589914" h="142240">
                <a:moveTo>
                  <a:pt x="574653" y="97630"/>
                </a:moveTo>
                <a:lnTo>
                  <a:pt x="556833" y="97630"/>
                </a:lnTo>
                <a:lnTo>
                  <a:pt x="571345" y="138341"/>
                </a:lnTo>
                <a:lnTo>
                  <a:pt x="589628" y="138341"/>
                </a:lnTo>
                <a:lnTo>
                  <a:pt x="574653" y="97630"/>
                </a:lnTo>
                <a:close/>
              </a:path>
              <a:path w="589914" h="142240">
                <a:moveTo>
                  <a:pt x="545258" y="17716"/>
                </a:moveTo>
                <a:lnTo>
                  <a:pt x="528561" y="17716"/>
                </a:lnTo>
                <a:lnTo>
                  <a:pt x="551555" y="82929"/>
                </a:lnTo>
                <a:lnTo>
                  <a:pt x="569245" y="82929"/>
                </a:lnTo>
                <a:lnTo>
                  <a:pt x="545258" y="17716"/>
                </a:lnTo>
                <a:close/>
              </a:path>
            </a:pathLst>
          </a:custGeom>
          <a:solidFill>
            <a:srgbClr val="3F1A2B"/>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751904" y="10487010"/>
            <a:ext cx="187583" cy="212077"/>
          </a:xfrm>
          <a:prstGeom prst="rect">
            <a:avLst/>
          </a:prstGeom>
        </p:spPr>
      </p:pic>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4506E8CB-9552-4191-A487-739C438621B0}" type="datetime1">
              <a:rPr lang="en-US" smtClean="0"/>
              <a:t>11/7/2024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SDG@digst.dk"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l="19094" t="-146" r="23015" b="146"/>
          <a:stretch/>
        </p:blipFill>
        <p:spPr>
          <a:xfrm>
            <a:off x="-21234" y="-16668"/>
            <a:ext cx="9848259" cy="11341100"/>
          </a:xfrm>
          <a:prstGeom prst="rect">
            <a:avLst/>
          </a:prstGeom>
        </p:spPr>
      </p:pic>
      <p:pic>
        <p:nvPicPr>
          <p:cNvPr id="12" name="Graphic 70">
            <a:extLst>
              <a:ext uri="{FF2B5EF4-FFF2-40B4-BE49-F238E27FC236}">
                <a16:creationId xmlns:a16="http://schemas.microsoft.com/office/drawing/2014/main" id="{527B4C86-CFF4-BC0E-A653-86E8CBC9A7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9898" y="7163724"/>
            <a:ext cx="4136496" cy="4136496"/>
          </a:xfrm>
          <a:prstGeom prst="rect">
            <a:avLst/>
          </a:prstGeom>
        </p:spPr>
      </p:pic>
      <p:sp>
        <p:nvSpPr>
          <p:cNvPr id="10" name="Rektangel 9"/>
          <p:cNvSpPr/>
          <p:nvPr/>
        </p:nvSpPr>
        <p:spPr>
          <a:xfrm>
            <a:off x="10919558" y="3726334"/>
            <a:ext cx="7110789" cy="769441"/>
          </a:xfrm>
          <a:prstGeom prst="rect">
            <a:avLst/>
          </a:prstGeom>
        </p:spPr>
        <p:txBody>
          <a:bodyPr wrap="square">
            <a:spAutoFit/>
          </a:bodyPr>
          <a:lstStyle/>
          <a:p>
            <a:r>
              <a:rPr lang="da-DK" sz="4400" b="1" dirty="0">
                <a:solidFill>
                  <a:srgbClr val="F5F1E6"/>
                </a:solidFill>
                <a:latin typeface="Franklin Gothic Book" panose="020B0503020102020204" pitchFamily="34" charset="0"/>
              </a:rPr>
              <a:t>Overblik til ledelsen</a:t>
            </a:r>
          </a:p>
        </p:txBody>
      </p:sp>
      <p:pic>
        <p:nvPicPr>
          <p:cNvPr id="11" name="Graphic 82">
            <a:extLst>
              <a:ext uri="{FF2B5EF4-FFF2-40B4-BE49-F238E27FC236}">
                <a16:creationId xmlns:a16="http://schemas.microsoft.com/office/drawing/2014/main" id="{2A4EF754-4222-10A0-F2D8-94ABF35B5E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827025" y="94660"/>
            <a:ext cx="4016394" cy="4016394"/>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1</a:t>
            </a:fld>
            <a:endParaRPr lang="da-DK"/>
          </a:p>
        </p:txBody>
      </p:sp>
      <p:sp>
        <p:nvSpPr>
          <p:cNvPr id="7" name="Rektangel 6"/>
          <p:cNvSpPr/>
          <p:nvPr/>
        </p:nvSpPr>
        <p:spPr>
          <a:xfrm>
            <a:off x="11497576" y="4383678"/>
            <a:ext cx="7110789" cy="954107"/>
          </a:xfrm>
          <a:prstGeom prst="rect">
            <a:avLst/>
          </a:prstGeom>
        </p:spPr>
        <p:txBody>
          <a:bodyPr wrap="square">
            <a:spAutoFit/>
          </a:bodyPr>
          <a:lstStyle/>
          <a:p>
            <a:r>
              <a:rPr lang="da-DK" sz="2800" dirty="0">
                <a:solidFill>
                  <a:srgbClr val="F5F1E6"/>
                </a:solidFill>
                <a:latin typeface="Franklin Gothic Book" panose="020B0503020102020204" pitchFamily="34" charset="0"/>
              </a:rPr>
              <a:t>Beslutninger </a:t>
            </a:r>
            <a:r>
              <a:rPr lang="da-DK" sz="2800" dirty="0" err="1">
                <a:solidFill>
                  <a:srgbClr val="F5F1E6"/>
                </a:solidFill>
                <a:latin typeface="Franklin Gothic Book" panose="020B0503020102020204" pitchFamily="34" charset="0"/>
              </a:rPr>
              <a:t>ifm</a:t>
            </a:r>
            <a:r>
              <a:rPr lang="da-DK" sz="2800" dirty="0">
                <a:solidFill>
                  <a:srgbClr val="F5F1E6"/>
                </a:solidFill>
                <a:latin typeface="Franklin Gothic Book" panose="020B0503020102020204" pitchFamily="34" charset="0"/>
              </a:rPr>
              <a:t>. implementeringen af SDG-forordningen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ktangel 7"/>
          <p:cNvSpPr/>
          <p:nvPr/>
        </p:nvSpPr>
        <p:spPr>
          <a:xfrm>
            <a:off x="1514022" y="204119"/>
            <a:ext cx="8018542"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4: Test og pilotsamarbejde</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3658"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a: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Baggrund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Da de centrale tilpasninger vil gøre det muligt at modtage udenlandske EU-brugere med et </a:t>
            </a:r>
            <a:r>
              <a:rPr lang="da-DK" sz="2000" dirty="0" err="1">
                <a:solidFill>
                  <a:srgbClr val="3F1A2B"/>
                </a:solidFill>
                <a:latin typeface="Franklin Gothic Book" panose="020B0503020102020204" pitchFamily="34" charset="0"/>
              </a:rPr>
              <a:t>udenlansk</a:t>
            </a:r>
            <a:r>
              <a:rPr lang="da-DK" sz="2000" dirty="0">
                <a:solidFill>
                  <a:srgbClr val="3F1A2B"/>
                </a:solidFill>
                <a:latin typeface="Franklin Gothic Book" panose="020B0503020102020204" pitchFamily="34" charset="0"/>
              </a:rPr>
              <a: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via jeres eksisterende integration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vil jeres test fortsætte med at være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For Blanketmotoren er dette ligeledes gældende, da Blanketmotoren er integreret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For myndigheder omfattet af OOTS-forpligtelsen, vil det være relevant at teste integrationen til OOTS med henblik på fejlfinding og tilretning af løsning. Myndigheder der anvender Blanketmotoren vil skulle teste integrationen til Blanketmotoren, mens myndigheder der skal integrere direkte til OOTS-Gateway skal teste integrationen til denne i OOTS-Gateways testmiljø.</a:t>
            </a:r>
          </a:p>
          <a:p>
            <a:pPr algn="just"/>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Strategi og plan for test vil afhænge af den praksis, system opsætning og leverandøraftaler, som den enkelte myndighed har. Nogle myndigheder og leverandører vil råde over testsystemer og veldefinerede testprincipper, mens andre vil have aftaler med leverandøren, som sikrer, at testaktiviteter foretages.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Uanset hvordan testforløbet bedst gribes an hos jer, vil det være en god idé at reflektere over ressourceforbrug versus </a:t>
            </a:r>
            <a:r>
              <a:rPr lang="da-DK" sz="2000" dirty="0" err="1">
                <a:solidFill>
                  <a:srgbClr val="3F1A2B"/>
                </a:solidFill>
                <a:latin typeface="Franklin Gothic Book" panose="020B0503020102020204" pitchFamily="34" charset="0"/>
              </a:rPr>
              <a:t>kritikalitet</a:t>
            </a:r>
            <a:r>
              <a:rPr lang="da-DK" sz="2000" dirty="0">
                <a:solidFill>
                  <a:srgbClr val="3F1A2B"/>
                </a:solidFill>
                <a:latin typeface="Franklin Gothic Book" panose="020B0503020102020204" pitchFamily="34" charset="0"/>
              </a:rPr>
              <a:t> af de forskellige systemer, integrationer, der testes samt ansvarsfordeling med leverandør mv.</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Endeligt vil det være relevant for myndighederne at overveje, hvorvidt de ønsker at være pilotmyndighed og deltage i et pilotsamarbejde med hhv. Erhvervsstyrelsen og/eller Digitaliseringsstyrelsen. Pilotsamarbejde vil forventeligt finde sted i H2 2025 for ATS-forpligtelsen og Q2 2026 for OOTS-forpligtelsen.</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a: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endParaRPr kumimoji="0" lang="da-DK"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a: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Refleksionsspørgsmål</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Har I behov for andre test med </a:t>
            </a:r>
            <a:r>
              <a:rPr kumimoji="0" lang="da-DK" sz="2000" b="0" i="0" u="none" strike="noStrike" kern="0" cap="none" spc="0" normalizeH="0" baseline="0" noProof="0" dirty="0" err="1">
                <a:ln>
                  <a:noFill/>
                </a:ln>
                <a:solidFill>
                  <a:srgbClr val="3F1A2B"/>
                </a:solidFill>
                <a:effectLst/>
                <a:uLnTx/>
                <a:uFillTx/>
                <a:latin typeface="Franklin Gothic Book" panose="020B0503020102020204" pitchFamily="34" charset="0"/>
                <a:ea typeface="+mn-ea"/>
                <a:cs typeface="+mn-cs"/>
              </a:rPr>
              <a:t>NemLog</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-in?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Såfremt I benytter Blanketmotoren, ændrer implementeringen på jeres test i Blanketmotoren?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3F1A2B"/>
                </a:solidFill>
                <a:latin typeface="Franklin Gothic Book" panose="020B0503020102020204" pitchFamily="34" charset="0"/>
              </a:rPr>
              <a:t>Hvordan vil I teste med OOTS-Gateway (hvis I er omfattet af OOTS-forpligtelsen)</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 aftaler foreligger med jeres leverandør ift. test? </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Hvilket testomfang er relevant ift. ressourceforbrug og </a:t>
            </a:r>
            <a:r>
              <a:rPr kumimoji="0" lang="da-DK" sz="2000" b="0" i="0" u="none" strike="noStrike" kern="0" cap="none" spc="0" normalizeH="0" baseline="0" noProof="0" dirty="0" err="1">
                <a:ln>
                  <a:noFill/>
                </a:ln>
                <a:solidFill>
                  <a:srgbClr val="3F1A2B"/>
                </a:solidFill>
                <a:effectLst/>
                <a:uLnTx/>
                <a:uFillTx/>
                <a:latin typeface="Franklin Gothic Book" panose="020B0503020102020204" pitchFamily="34" charset="0"/>
                <a:ea typeface="+mn-ea"/>
                <a:cs typeface="+mn-cs"/>
              </a:rPr>
              <a:t>kritikalitet</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cxnSp>
        <p:nvCxnSpPr>
          <p:cNvPr id="12" name="Lige forbindelse 11"/>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332194840"/>
              </p:ext>
            </p:extLst>
          </p:nvPr>
        </p:nvGraphicFramePr>
        <p:xfrm>
          <a:off x="10694607" y="5238502"/>
          <a:ext cx="8771476" cy="4977553"/>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3881372926"/>
                    </a:ext>
                  </a:extLst>
                </a:gridCol>
              </a:tblGrid>
              <a:tr h="771313">
                <a:tc>
                  <a:txBody>
                    <a:bodyPr/>
                    <a:lstStyle/>
                    <a:p>
                      <a:pPr algn="l"/>
                      <a:r>
                        <a:rPr lang="da-DK" dirty="0">
                          <a:latin typeface="Franklin Gothic Book" panose="020B0503020102020204" pitchFamily="34" charset="0"/>
                        </a:rPr>
                        <a:t>Beslutninger</a:t>
                      </a:r>
                      <a:r>
                        <a:rPr lang="da-DK" baseline="0" dirty="0">
                          <a:latin typeface="Franklin Gothic Book" panose="020B0503020102020204" pitchFamily="34" charset="0"/>
                        </a:rPr>
                        <a:t>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latin typeface="Franklin Gothic Book" panose="020B0503020102020204" pitchFamily="34" charset="0"/>
                        </a:rPr>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Teststrategi ift. implementeringen, herunder testomfang og proces.</a:t>
                      </a:r>
                    </a:p>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 om deltagelse i pilotsamarbejde med Digitaliseringsstyrelsen og Erhvervsstyrelsen</a:t>
                      </a:r>
                    </a:p>
                    <a:p>
                      <a:pPr marL="285750" indent="-285750">
                        <a:buFont typeface="Arial" panose="020B0604020202020204" pitchFamily="34" charset="0"/>
                        <a:buChar char="•"/>
                      </a:pPr>
                      <a:endParaRPr lang="da-DK" baseline="0"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Beslutningen vil bero på jeres valg af implementeringsvej. Efter at I har påbegyndt tilpasning af jeres selvbetjeningsløsning eller vælger at bruge Blanketmotoren vil det være relevant for jer at teste forud for idriftsættelse.</a:t>
                      </a:r>
                    </a:p>
                    <a:p>
                      <a:endParaRPr lang="da-DK" sz="18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 om deltagelse i pilotsamarbejde bør </a:t>
                      </a:r>
                      <a:r>
                        <a:rPr lang="da-DK" sz="1800" b="1" u="sng" dirty="0">
                          <a:solidFill>
                            <a:srgbClr val="3F1A2B"/>
                          </a:solidFill>
                          <a:latin typeface="Franklin Gothic Book" panose="020B0503020102020204" pitchFamily="34" charset="0"/>
                        </a:rPr>
                        <a:t>for ATS-forpligtelsen foretages senest ved udgangen af Q2 2025, </a:t>
                      </a:r>
                      <a:r>
                        <a:rPr lang="da-DK" sz="1800" dirty="0">
                          <a:solidFill>
                            <a:srgbClr val="3F1A2B"/>
                          </a:solidFill>
                          <a:latin typeface="Franklin Gothic Book" panose="020B0503020102020204" pitchFamily="34" charset="0"/>
                        </a:rPr>
                        <a:t>mens det for </a:t>
                      </a:r>
                      <a:r>
                        <a:rPr lang="da-DK" sz="1800" b="1" u="sng" dirty="0">
                          <a:solidFill>
                            <a:srgbClr val="3F1A2B"/>
                          </a:solidFill>
                          <a:latin typeface="Franklin Gothic Book" panose="020B0503020102020204" pitchFamily="34" charset="0"/>
                        </a:rPr>
                        <a:t>OOTS-forpligtelsen bør ske senest ved udgangen af Q1 2026. </a:t>
                      </a:r>
                    </a:p>
                    <a:p>
                      <a:pPr marL="0" indent="0">
                        <a:buFont typeface="Arial" panose="020B0604020202020204" pitchFamily="34" charset="0"/>
                        <a:buNone/>
                      </a:pPr>
                      <a:endParaRPr lang="da-DK" baseline="0"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324838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78234" y="1458764"/>
            <a:ext cx="1980029"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Formål </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4" y="188385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
            </a:r>
            <a:br>
              <a:rPr lang="da-DK" sz="2200" dirty="0">
                <a:solidFill>
                  <a:srgbClr val="3F1A2B"/>
                </a:solidFill>
                <a:latin typeface="Franklin Gothic Book" panose="020B0503020102020204" pitchFamily="34" charset="0"/>
              </a:rPr>
            </a:br>
            <a:r>
              <a:rPr lang="da-DK" sz="2200" dirty="0">
                <a:solidFill>
                  <a:srgbClr val="3F1A2B"/>
                </a:solidFill>
                <a:latin typeface="Franklin Gothic Book" panose="020B0503020102020204" pitchFamily="34" charset="0"/>
              </a:rPr>
              <a:t>Implementeringen af Single Digital Gateway forordningen er startet. Som myndighed har I overordnet set to opgaver. Den ene opgave handler om at vurdere og vælge en implementeringsvej, for jeres implementering, samt hvordan I vil organisere implementeringen i jeres organisation. Den anden opgave er selve implementeringsopgaven, hvor I vil skulle foretage tilpasninger og ændringer, afhængig af jeres valg af implementeringsvej, i de omfattede digitale løsninger I har.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Størrelsen på opgaven vil afhænge af, hvordan I er omfattet af SDG-forordningen, hvor kompleks jeres digitale løsninger er, hvor mange løsninger I har, der er omfattet af forordningen samt om hvilke forpligtelser jeres selvbetjeningsløsninger skal efterleve.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Denne lederpjece er udarbejdet med det formål at skabe et samlet overblik over de beslutninger , der forventeligt skal træffes i forbindelse implementeringen af SDG-forordningen.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Målgruppen er projektledelse, der skal bruge materialet til at tilrettelægge projektplan.</a:t>
            </a:r>
            <a:endParaRPr lang="da-DK" sz="2200" dirty="0"/>
          </a:p>
        </p:txBody>
      </p:sp>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2</a:t>
            </a:fld>
            <a:endParaRPr lang="da-DK"/>
          </a:p>
        </p:txBody>
      </p:sp>
      <p:cxnSp>
        <p:nvCxnSpPr>
          <p:cNvPr id="4" name="Lige forbindelse 3"/>
          <p:cNvCxnSpPr/>
          <p:nvPr/>
        </p:nvCxnSpPr>
        <p:spPr>
          <a:xfrm flipV="1">
            <a:off x="10268074" y="1710110"/>
            <a:ext cx="0" cy="8280920"/>
          </a:xfrm>
          <a:prstGeom prst="line">
            <a:avLst/>
          </a:prstGeom>
          <a:ln>
            <a:solidFill>
              <a:srgbClr val="5F3F4C"/>
            </a:solidFill>
          </a:ln>
        </p:spPr>
        <p:style>
          <a:lnRef idx="2">
            <a:schemeClr val="dk1"/>
          </a:lnRef>
          <a:fillRef idx="0">
            <a:schemeClr val="dk1"/>
          </a:fillRef>
          <a:effectRef idx="1">
            <a:schemeClr val="dk1"/>
          </a:effectRef>
          <a:fontRef idx="minor">
            <a:schemeClr val="tx1"/>
          </a:fontRef>
        </p:style>
      </p:cxnSp>
      <p:sp>
        <p:nvSpPr>
          <p:cNvPr id="11" name="Content Placeholder 6">
            <a:extLst>
              <a:ext uri="{FF2B5EF4-FFF2-40B4-BE49-F238E27FC236}">
                <a16:creationId xmlns:a16="http://schemas.microsoft.com/office/drawing/2014/main" id="{BFF5C6C4-684D-4D2B-B0B1-09FA27FF2E01}"/>
              </a:ext>
            </a:extLst>
          </p:cNvPr>
          <p:cNvSpPr txBox="1">
            <a:spLocks/>
          </p:cNvSpPr>
          <p:nvPr/>
        </p:nvSpPr>
        <p:spPr>
          <a:xfrm>
            <a:off x="10700122" y="1883850"/>
            <a:ext cx="8712968"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
            </a:r>
            <a:br>
              <a:rPr lang="da-DK" sz="2200" dirty="0">
                <a:solidFill>
                  <a:srgbClr val="3F1A2B"/>
                </a:solidFill>
                <a:latin typeface="Franklin Gothic Book" panose="020B0503020102020204" pitchFamily="34" charset="0"/>
              </a:rPr>
            </a:br>
            <a:r>
              <a:rPr lang="da-DK" sz="2200" dirty="0">
                <a:solidFill>
                  <a:srgbClr val="3F1A2B"/>
                </a:solidFill>
                <a:latin typeface="Franklin Gothic Book" panose="020B0503020102020204" pitchFamily="34" charset="0"/>
              </a:rPr>
              <a:t>Undervejs i præsentationen finder i henvisninger til relaterede opgavepakker og informationsmateriale på Digst.dk, hvor I kan læse mere om konkrete emner.</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Der er udarbejdet et samlet overblik over ledelsesbeslutninger på tværs af de to forpligtelser på slide 3.</a:t>
            </a:r>
          </a:p>
          <a:p>
            <a:pPr algn="l"/>
            <a:endParaRPr lang="da-DK" sz="2200" dirty="0">
              <a:solidFill>
                <a:srgbClr val="3F1A2B"/>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3</a:t>
            </a:fld>
            <a:endParaRPr lang="da-DK"/>
          </a:p>
        </p:txBody>
      </p:sp>
      <p:sp>
        <p:nvSpPr>
          <p:cNvPr id="8" name="Rektangel 7"/>
          <p:cNvSpPr/>
          <p:nvPr/>
        </p:nvSpPr>
        <p:spPr>
          <a:xfrm>
            <a:off x="691010" y="492420"/>
            <a:ext cx="8504251" cy="1261884"/>
          </a:xfrm>
          <a:prstGeom prst="rect">
            <a:avLst/>
          </a:prstGeom>
        </p:spPr>
        <p:txBody>
          <a:bodyPr wrap="none">
            <a:spAutoFit/>
          </a:bodyPr>
          <a:lstStyle/>
          <a:p>
            <a:r>
              <a:rPr lang="da-DK" sz="4400" b="1" dirty="0">
                <a:solidFill>
                  <a:srgbClr val="3F1A2B"/>
                </a:solidFill>
                <a:latin typeface="Franklin Gothic Book" panose="020B0503020102020204" pitchFamily="34" charset="0"/>
              </a:rPr>
              <a:t>Overblik over ledelsesbeslutninger </a:t>
            </a:r>
          </a:p>
          <a:p>
            <a:r>
              <a:rPr lang="da-DK" sz="3200" b="1" dirty="0">
                <a:solidFill>
                  <a:srgbClr val="3F1A2B"/>
                </a:solidFill>
                <a:latin typeface="Franklin Gothic Book" panose="020B0503020102020204" pitchFamily="34" charset="0"/>
              </a:rPr>
              <a:t>ATS-forpligtelsen og OOTS-forpligtelsen</a:t>
            </a:r>
          </a:p>
        </p:txBody>
      </p:sp>
      <p:graphicFrame>
        <p:nvGraphicFramePr>
          <p:cNvPr id="3" name="Tabel 2"/>
          <p:cNvGraphicFramePr>
            <a:graphicFrameLocks noGrp="1"/>
          </p:cNvGraphicFramePr>
          <p:nvPr>
            <p:extLst>
              <p:ext uri="{D42A27DB-BD31-4B8C-83A1-F6EECF244321}">
                <p14:modId xmlns:p14="http://schemas.microsoft.com/office/powerpoint/2010/main" val="2488195337"/>
              </p:ext>
            </p:extLst>
          </p:nvPr>
        </p:nvGraphicFramePr>
        <p:xfrm>
          <a:off x="979042" y="2006235"/>
          <a:ext cx="18362040" cy="8265606"/>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120680">
                  <a:extLst>
                    <a:ext uri="{9D8B030D-6E8A-4147-A177-3AD203B41FA5}">
                      <a16:colId xmlns:a16="http://schemas.microsoft.com/office/drawing/2014/main" val="2187685719"/>
                    </a:ext>
                  </a:extLst>
                </a:gridCol>
                <a:gridCol w="6120680">
                  <a:extLst>
                    <a:ext uri="{9D8B030D-6E8A-4147-A177-3AD203B41FA5}">
                      <a16:colId xmlns:a16="http://schemas.microsoft.com/office/drawing/2014/main" val="1567940901"/>
                    </a:ext>
                  </a:extLst>
                </a:gridCol>
                <a:gridCol w="6120680">
                  <a:extLst>
                    <a:ext uri="{9D8B030D-6E8A-4147-A177-3AD203B41FA5}">
                      <a16:colId xmlns:a16="http://schemas.microsoft.com/office/drawing/2014/main" val="1130665638"/>
                    </a:ext>
                  </a:extLst>
                </a:gridCol>
              </a:tblGrid>
              <a:tr h="493206">
                <a:tc>
                  <a:txBody>
                    <a:bodyPr/>
                    <a:lstStyle/>
                    <a:p>
                      <a:r>
                        <a:rPr lang="da-DK" sz="2000" dirty="0">
                          <a:solidFill>
                            <a:srgbClr val="F5F1E6"/>
                          </a:solidFill>
                          <a:latin typeface="Franklin Gothic Book" panose="020B0503020102020204" pitchFamily="34" charset="0"/>
                        </a:rPr>
                        <a:t>Emne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sz="2000" dirty="0">
                          <a:solidFill>
                            <a:srgbClr val="F5F1E6"/>
                          </a:solidFill>
                          <a:latin typeface="Franklin Gothic Book" panose="020B0503020102020204" pitchFamily="34" charset="0"/>
                        </a:rPr>
                        <a:t>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sz="2000" dirty="0">
                          <a:solidFill>
                            <a:srgbClr val="F5F1E6"/>
                          </a:solidFill>
                          <a:latin typeface="Franklin Gothic Book" panose="020B0503020102020204" pitchFamily="34" charset="0"/>
                        </a:rPr>
                        <a:t>Opgavepakke med information om beslutningen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695371666"/>
                  </a:ext>
                </a:extLst>
              </a:tr>
              <a:tr h="493206">
                <a:tc>
                  <a:txBody>
                    <a:bodyPr/>
                    <a:lstStyle/>
                    <a:p>
                      <a:r>
                        <a:rPr lang="da-DK" b="1" dirty="0">
                          <a:solidFill>
                            <a:schemeClr val="tx1"/>
                          </a:solidFill>
                          <a:latin typeface="Franklin Gothic Book" panose="020B0503020102020204" pitchFamily="34" charset="0"/>
                        </a:rPr>
                        <a:t>Kommunikation og implementeringsopstart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latin typeface="Franklin Gothic Book" panose="020B0503020102020204" pitchFamily="34" charset="0"/>
                        </a:rPr>
                        <a:t>Kortlægge og beslutte, hvilke af myndighedens løsninger, der er omfattet af hhv. ATS-forpligtelsen og OOTS-forpligtelsen </a:t>
                      </a:r>
                      <a:endParaRPr lang="da-DK" dirty="0">
                        <a:latin typeface="Franklin Gothic Book" panose="020B0503020102020204" pitchFamily="34" charset="0"/>
                      </a:endParaRPr>
                    </a:p>
                    <a:p>
                      <a:pPr marL="285750" indent="-285750">
                        <a:buFont typeface="Arial" panose="020B0604020202020204" pitchFamily="34" charset="0"/>
                        <a:buChar char="•"/>
                      </a:pPr>
                      <a:r>
                        <a:rPr lang="da-DK" dirty="0">
                          <a:latin typeface="Franklin Gothic Book" panose="020B0503020102020204" pitchFamily="34" charset="0"/>
                        </a:rPr>
                        <a:t>Udpegning af kontaktperson hos</a:t>
                      </a:r>
                      <a:r>
                        <a:rPr lang="da-DK" baseline="0" dirty="0">
                          <a:latin typeface="Franklin Gothic Book" panose="020B0503020102020204" pitchFamily="34" charset="0"/>
                        </a:rPr>
                        <a:t> myndigheden</a:t>
                      </a:r>
                      <a:endParaRPr lang="da-DK" dirty="0">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chemeClr val="tx1"/>
                          </a:solidFill>
                          <a:latin typeface="Franklin Gothic Book" panose="020B0503020102020204" pitchFamily="34" charset="0"/>
                        </a:rPr>
                        <a:t>Etablering af lokal projekt </a:t>
                      </a:r>
                      <a:r>
                        <a:rPr lang="da-DK" dirty="0" err="1">
                          <a:solidFill>
                            <a:schemeClr val="tx1"/>
                          </a:solidFill>
                          <a:latin typeface="Franklin Gothic Book" panose="020B0503020102020204" pitchFamily="34" charset="0"/>
                        </a:rPr>
                        <a:t>governance</a:t>
                      </a:r>
                      <a:r>
                        <a:rPr lang="da-DK" dirty="0">
                          <a:solidFill>
                            <a:schemeClr val="tx1"/>
                          </a:solidFill>
                          <a:latin typeface="Franklin Gothic Book" panose="020B0503020102020204" pitchFamily="34" charset="0"/>
                        </a:rPr>
                        <a:t>,</a:t>
                      </a:r>
                      <a:r>
                        <a:rPr lang="da-DK" baseline="0" dirty="0">
                          <a:solidFill>
                            <a:schemeClr val="tx1"/>
                          </a:solidFill>
                          <a:latin typeface="Franklin Gothic Book" panose="020B0503020102020204" pitchFamily="34" charset="0"/>
                        </a:rPr>
                        <a:t> herunder økonomisk rammer</a:t>
                      </a:r>
                      <a:endParaRPr lang="da-DK" dirty="0">
                        <a:latin typeface="Franklin Gothic Book" panose="020B0503020102020204" pitchFamily="34" charset="0"/>
                      </a:endParaRPr>
                    </a:p>
                    <a:p>
                      <a:pPr marL="285750" indent="-285750">
                        <a:buFont typeface="Arial" panose="020B0604020202020204" pitchFamily="34" charset="0"/>
                        <a:buChar char="•"/>
                      </a:pPr>
                      <a:r>
                        <a:rPr lang="da-DK" dirty="0">
                          <a:latin typeface="Franklin Gothic Book" panose="020B0503020102020204" pitchFamily="34" charset="0"/>
                        </a:rPr>
                        <a:t>Tilrettelæggelse</a:t>
                      </a:r>
                      <a:r>
                        <a:rPr lang="da-DK" baseline="0" dirty="0">
                          <a:latin typeface="Franklin Gothic Book" panose="020B0503020102020204" pitchFamily="34" charset="0"/>
                        </a:rPr>
                        <a:t> af intern kommunikation om SDG-implementeringen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a:t>
                      </a:r>
                      <a:r>
                        <a:rPr lang="da-DK" baseline="0" dirty="0">
                          <a:solidFill>
                            <a:schemeClr val="tx1"/>
                          </a:solidFill>
                          <a:latin typeface="Franklin Gothic Book" panose="020B0503020102020204" pitchFamily="34" charset="0"/>
                        </a:rPr>
                        <a:t> 1 - implementeringsopstart</a:t>
                      </a:r>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1488908576"/>
                  </a:ext>
                </a:extLst>
              </a:tr>
              <a:tr h="493206">
                <a:tc>
                  <a:txBody>
                    <a:bodyPr/>
                    <a:lstStyle/>
                    <a:p>
                      <a:r>
                        <a:rPr lang="da-DK" b="1" dirty="0">
                          <a:solidFill>
                            <a:schemeClr val="tx1"/>
                          </a:solidFill>
                          <a:latin typeface="Franklin Gothic Book" panose="020B0503020102020204" pitchFamily="34" charset="0"/>
                        </a:rPr>
                        <a:t>Implementeringsveje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sz="1800" dirty="0">
                          <a:latin typeface="Franklin Gothic Book" panose="020B0503020102020204" pitchFamily="34" charset="0"/>
                        </a:rPr>
                        <a:t>Valg af implementeringsvej enten</a:t>
                      </a:r>
                      <a:r>
                        <a:rPr lang="da-DK" sz="1800" baseline="0" dirty="0">
                          <a:latin typeface="Franklin Gothic Book" panose="020B0503020102020204" pitchFamily="34" charset="0"/>
                        </a:rPr>
                        <a:t> via Blanketmotoren eller tilpasning af selvbetjeningsløsningen for hhv. ATS-forpligtelsen og OOTS-forpligtelsen</a:t>
                      </a:r>
                    </a:p>
                    <a:p>
                      <a:pPr marL="285750" indent="-285750">
                        <a:buFont typeface="Arial" panose="020B0604020202020204" pitchFamily="34" charset="0"/>
                        <a:buChar char="•"/>
                      </a:pPr>
                      <a:r>
                        <a:rPr lang="da-DK" sz="1800" baseline="0" dirty="0">
                          <a:latin typeface="Franklin Gothic Book" panose="020B0503020102020204" pitchFamily="34" charset="0"/>
                        </a:rPr>
                        <a:t>Valg af implementeringsvej for OOTS-forpligtelsen som udsteder af dokumentation</a:t>
                      </a:r>
                      <a:endParaRPr lang="da-DK" sz="1800" dirty="0">
                        <a:latin typeface="Franklin Gothic Book" panose="020B0503020102020204" pitchFamily="34" charset="0"/>
                      </a:endParaRPr>
                    </a:p>
                    <a:p>
                      <a:pPr marL="285750" indent="-285750">
                        <a:buFont typeface="Arial" panose="020B0604020202020204" pitchFamily="34" charset="0"/>
                        <a:buChar char="•"/>
                      </a:pPr>
                      <a:r>
                        <a:rPr lang="da-DK" sz="1800" baseline="0" dirty="0" err="1">
                          <a:latin typeface="Franklin Gothic Book" panose="020B0503020102020204" pitchFamily="34" charset="0"/>
                        </a:rPr>
                        <a:t>Roadmap</a:t>
                      </a:r>
                      <a:r>
                        <a:rPr lang="da-DK" sz="1800" baseline="0" dirty="0">
                          <a:latin typeface="Franklin Gothic Book" panose="020B0503020102020204" pitchFamily="34" charset="0"/>
                        </a:rPr>
                        <a:t> for implementeringen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a:t>
                      </a:r>
                      <a:r>
                        <a:rPr lang="da-DK" baseline="0" dirty="0">
                          <a:solidFill>
                            <a:schemeClr val="tx1"/>
                          </a:solidFill>
                          <a:latin typeface="Franklin Gothic Book" panose="020B0503020102020204" pitchFamily="34" charset="0"/>
                        </a:rPr>
                        <a:t> 1 – Implementeringsopstart</a:t>
                      </a:r>
                    </a:p>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2 – Integrationsprojektet og Blanketmotoren</a:t>
                      </a:r>
                    </a:p>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3 – </a:t>
                      </a:r>
                      <a:r>
                        <a:rPr lang="da-DK" baseline="0" dirty="0" err="1">
                          <a:solidFill>
                            <a:schemeClr val="tx1"/>
                          </a:solidFill>
                          <a:latin typeface="Franklin Gothic Book" panose="020B0503020102020204" pitchFamily="34" charset="0"/>
                        </a:rPr>
                        <a:t>Once</a:t>
                      </a:r>
                      <a:r>
                        <a:rPr lang="da-DK" baseline="0" dirty="0">
                          <a:solidFill>
                            <a:schemeClr val="tx1"/>
                          </a:solidFill>
                          <a:latin typeface="Franklin Gothic Book" panose="020B0503020102020204" pitchFamily="34" charset="0"/>
                        </a:rPr>
                        <a:t> </a:t>
                      </a:r>
                      <a:r>
                        <a:rPr lang="da-DK" baseline="0" dirty="0" err="1">
                          <a:solidFill>
                            <a:schemeClr val="tx1"/>
                          </a:solidFill>
                          <a:latin typeface="Franklin Gothic Book" panose="020B0503020102020204" pitchFamily="34" charset="0"/>
                        </a:rPr>
                        <a:t>Only</a:t>
                      </a:r>
                      <a:r>
                        <a:rPr lang="da-DK" baseline="0" dirty="0">
                          <a:solidFill>
                            <a:schemeClr val="tx1"/>
                          </a:solidFill>
                          <a:latin typeface="Franklin Gothic Book" panose="020B0503020102020204" pitchFamily="34" charset="0"/>
                        </a:rPr>
                        <a:t> Technical System (OOTS)</a:t>
                      </a:r>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659847467"/>
                  </a:ext>
                </a:extLst>
              </a:tr>
              <a:tr h="493206">
                <a:tc>
                  <a:txBody>
                    <a:bodyPr/>
                    <a:lstStyle/>
                    <a:p>
                      <a:r>
                        <a:rPr lang="da-DK" b="1" dirty="0">
                          <a:solidFill>
                            <a:schemeClr val="tx1"/>
                          </a:solidFill>
                          <a:latin typeface="Franklin Gothic Book" panose="020B0503020102020204" pitchFamily="34" charset="0"/>
                        </a:rPr>
                        <a:t>Modtagelse af EU-brugere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latin typeface="Franklin Gothic Book" panose="020B0503020102020204" pitchFamily="34" charset="0"/>
                        </a:rPr>
                        <a:t>Plan for håndtering af EU-brugere, såfremt det vurderes</a:t>
                      </a:r>
                      <a:r>
                        <a:rPr lang="da-DK" baseline="0" dirty="0">
                          <a:latin typeface="Franklin Gothic Book" panose="020B0503020102020204" pitchFamily="34" charset="0"/>
                        </a:rPr>
                        <a:t> at have indflydelse på jeres nuværende forretning</a:t>
                      </a:r>
                    </a:p>
                    <a:p>
                      <a:pPr marL="285750" indent="-285750">
                        <a:buFont typeface="Arial" panose="020B0604020202020204" pitchFamily="34" charset="0"/>
                        <a:buChar char="•"/>
                      </a:pPr>
                      <a:r>
                        <a:rPr lang="da-DK" baseline="0" dirty="0">
                          <a:latin typeface="Franklin Gothic Book" panose="020B0503020102020204" pitchFamily="34" charset="0"/>
                        </a:rPr>
                        <a:t>Plan og beslutning om kommunikation til slutbrugere om de nye muligheder som følge af implementeringen.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2 – Integrationsprojektet og Blanketmotoren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chemeClr val="tx1"/>
                          </a:solidFill>
                          <a:latin typeface="Franklin Gothic Book" panose="020B0503020102020204" pitchFamily="34" charset="0"/>
                        </a:rPr>
                        <a:t>Opgavepakke 4</a:t>
                      </a:r>
                      <a:r>
                        <a:rPr lang="da-DK" baseline="0" dirty="0">
                          <a:solidFill>
                            <a:schemeClr val="tx1"/>
                          </a:solidFill>
                          <a:latin typeface="Franklin Gothic Book" panose="020B0503020102020204" pitchFamily="34" charset="0"/>
                        </a:rPr>
                        <a:t> </a:t>
                      </a:r>
                      <a:r>
                        <a:rPr lang="da-DK" dirty="0">
                          <a:solidFill>
                            <a:schemeClr val="tx1"/>
                          </a:solidFill>
                          <a:latin typeface="Franklin Gothic Book" panose="020B0503020102020204" pitchFamily="34" charset="0"/>
                        </a:rPr>
                        <a:t>– Opsætning og tilslutning af selvbetjeningsløsninger</a:t>
                      </a:r>
                      <a:r>
                        <a:rPr lang="da-DK" baseline="0" dirty="0">
                          <a:solidFill>
                            <a:schemeClr val="tx1"/>
                          </a:solidFill>
                          <a:latin typeface="Franklin Gothic Book" panose="020B05030201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3 – </a:t>
                      </a:r>
                      <a:r>
                        <a:rPr lang="da-DK" baseline="0" dirty="0" err="1">
                          <a:solidFill>
                            <a:schemeClr val="tx1"/>
                          </a:solidFill>
                          <a:latin typeface="Franklin Gothic Book" panose="020B0503020102020204" pitchFamily="34" charset="0"/>
                        </a:rPr>
                        <a:t>Once</a:t>
                      </a:r>
                      <a:r>
                        <a:rPr lang="da-DK" baseline="0" dirty="0">
                          <a:solidFill>
                            <a:schemeClr val="tx1"/>
                          </a:solidFill>
                          <a:latin typeface="Franklin Gothic Book" panose="020B0503020102020204" pitchFamily="34" charset="0"/>
                        </a:rPr>
                        <a:t> </a:t>
                      </a:r>
                      <a:r>
                        <a:rPr lang="da-DK" baseline="0" dirty="0" err="1">
                          <a:solidFill>
                            <a:schemeClr val="tx1"/>
                          </a:solidFill>
                          <a:latin typeface="Franklin Gothic Book" panose="020B0503020102020204" pitchFamily="34" charset="0"/>
                        </a:rPr>
                        <a:t>Only</a:t>
                      </a:r>
                      <a:r>
                        <a:rPr lang="da-DK" baseline="0" dirty="0">
                          <a:solidFill>
                            <a:schemeClr val="tx1"/>
                          </a:solidFill>
                          <a:latin typeface="Franklin Gothic Book" panose="020B0503020102020204" pitchFamily="34" charset="0"/>
                        </a:rPr>
                        <a:t> Technical System (OOTS)</a:t>
                      </a:r>
                      <a:endParaRPr lang="da-DK" dirty="0">
                        <a:solidFill>
                          <a:schemeClr val="tx1"/>
                        </a:solidFill>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5– Opsætning og tilslutning til OOTS</a:t>
                      </a:r>
                    </a:p>
                    <a:p>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803510537"/>
                  </a:ext>
                </a:extLst>
              </a:tr>
              <a:tr h="493206">
                <a:tc>
                  <a:txBody>
                    <a:bodyPr/>
                    <a:lstStyle/>
                    <a:p>
                      <a:r>
                        <a:rPr lang="da-DK" b="1" dirty="0">
                          <a:solidFill>
                            <a:schemeClr val="tx1"/>
                          </a:solidFill>
                          <a:latin typeface="Franklin Gothic Book" panose="020B0503020102020204" pitchFamily="34" charset="0"/>
                        </a:rPr>
                        <a:t>Test og pilotsamarbejde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latin typeface="Franklin Gothic Book" panose="020B0503020102020204" pitchFamily="34" charset="0"/>
                        </a:rPr>
                        <a:t>Teststrategi ift. implementeringen, herunder testomfang og proces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aseline="0" dirty="0">
                          <a:latin typeface="Franklin Gothic Book" panose="020B0503020102020204" pitchFamily="34" charset="0"/>
                        </a:rPr>
                        <a:t>Beslutning om evt. deltagelse som pilotmyndighed og </a:t>
                      </a:r>
                      <a:r>
                        <a:rPr lang="da-DK" sz="1800" dirty="0">
                          <a:latin typeface="Franklin Gothic Book" panose="020B0503020102020204" pitchFamily="34" charset="0"/>
                        </a:rPr>
                        <a:t>samarbejde med myndigheder,</a:t>
                      </a:r>
                      <a:r>
                        <a:rPr lang="da-DK" sz="1800" baseline="0" dirty="0">
                          <a:latin typeface="Franklin Gothic Book" panose="020B0503020102020204" pitchFamily="34" charset="0"/>
                        </a:rPr>
                        <a:t> der har lignende implementeringsveje</a:t>
                      </a:r>
                      <a:endParaRPr lang="da-DK" sz="1800" dirty="0">
                        <a:latin typeface="Franklin Gothic Book" panose="020B0503020102020204" pitchFamily="34" charset="0"/>
                      </a:endParaRPr>
                    </a:p>
                    <a:p>
                      <a:pPr marL="285750" indent="-285750">
                        <a:buFont typeface="Arial" panose="020B0604020202020204" pitchFamily="34" charset="0"/>
                        <a:buChar char="•"/>
                      </a:pPr>
                      <a:endParaRPr lang="da-DK" baseline="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 3 – Opsætning og tilslutning af selvbetjeningsløsninger</a:t>
                      </a:r>
                      <a:r>
                        <a:rPr lang="da-DK" baseline="0" dirty="0">
                          <a:solidFill>
                            <a:schemeClr val="tx1"/>
                          </a:solidFill>
                          <a:latin typeface="Franklin Gothic Book" panose="020B05030201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5– Opsætning og tilslutning til OOTS</a:t>
                      </a:r>
                    </a:p>
                    <a:p>
                      <a:endParaRPr lang="da-DK" baseline="0" dirty="0">
                        <a:solidFill>
                          <a:schemeClr val="tx1"/>
                        </a:solidFill>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a-DK" dirty="0">
                        <a:solidFill>
                          <a:schemeClr val="tx1"/>
                        </a:solidFill>
                        <a:latin typeface="Franklin Gothic Book" panose="020B0503020102020204" pitchFamily="34" charset="0"/>
                      </a:endParaRPr>
                    </a:p>
                    <a:p>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757148819"/>
                  </a:ext>
                </a:extLst>
              </a:tr>
            </a:tbl>
          </a:graphicData>
        </a:graphic>
      </p:graphicFrame>
    </p:spTree>
    <p:extLst>
      <p:ext uri="{BB962C8B-B14F-4D97-AF65-F5344CB8AC3E}">
        <p14:creationId xmlns:p14="http://schemas.microsoft.com/office/powerpoint/2010/main" val="141411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4</a:t>
            </a:fld>
            <a:endParaRPr lang="da-DK"/>
          </a:p>
        </p:txBody>
      </p:sp>
      <p:sp>
        <p:nvSpPr>
          <p:cNvPr id="8" name="Rektangel 7"/>
          <p:cNvSpPr/>
          <p:nvPr/>
        </p:nvSpPr>
        <p:spPr>
          <a:xfrm>
            <a:off x="1546200" y="557982"/>
            <a:ext cx="8053808"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Tidsplan for ledelsesbeslutninger</a:t>
            </a:r>
          </a:p>
        </p:txBody>
      </p:sp>
      <p:graphicFrame>
        <p:nvGraphicFramePr>
          <p:cNvPr id="5" name="Tabel 4"/>
          <p:cNvGraphicFramePr>
            <a:graphicFrameLocks noGrp="1"/>
          </p:cNvGraphicFramePr>
          <p:nvPr>
            <p:extLst>
              <p:ext uri="{D42A27DB-BD31-4B8C-83A1-F6EECF244321}">
                <p14:modId xmlns:p14="http://schemas.microsoft.com/office/powerpoint/2010/main" val="1613824703"/>
              </p:ext>
            </p:extLst>
          </p:nvPr>
        </p:nvGraphicFramePr>
        <p:xfrm>
          <a:off x="1521232" y="2040831"/>
          <a:ext cx="17171775" cy="6094199"/>
        </p:xfrm>
        <a:graphic>
          <a:graphicData uri="http://schemas.openxmlformats.org/drawingml/2006/table">
            <a:tbl>
              <a:tblPr firstRow="1" bandRow="1">
                <a:tableStyleId>{5C22544A-7EE6-4342-B048-85BDC9FD1C3A}</a:tableStyleId>
              </a:tblPr>
              <a:tblGrid>
                <a:gridCol w="1907975">
                  <a:extLst>
                    <a:ext uri="{9D8B030D-6E8A-4147-A177-3AD203B41FA5}">
                      <a16:colId xmlns:a16="http://schemas.microsoft.com/office/drawing/2014/main" val="3741505791"/>
                    </a:ext>
                  </a:extLst>
                </a:gridCol>
                <a:gridCol w="1907975">
                  <a:extLst>
                    <a:ext uri="{9D8B030D-6E8A-4147-A177-3AD203B41FA5}">
                      <a16:colId xmlns:a16="http://schemas.microsoft.com/office/drawing/2014/main" val="367742214"/>
                    </a:ext>
                  </a:extLst>
                </a:gridCol>
                <a:gridCol w="1907975">
                  <a:extLst>
                    <a:ext uri="{9D8B030D-6E8A-4147-A177-3AD203B41FA5}">
                      <a16:colId xmlns:a16="http://schemas.microsoft.com/office/drawing/2014/main" val="4269605228"/>
                    </a:ext>
                  </a:extLst>
                </a:gridCol>
                <a:gridCol w="1907975">
                  <a:extLst>
                    <a:ext uri="{9D8B030D-6E8A-4147-A177-3AD203B41FA5}">
                      <a16:colId xmlns:a16="http://schemas.microsoft.com/office/drawing/2014/main" val="4281851212"/>
                    </a:ext>
                  </a:extLst>
                </a:gridCol>
                <a:gridCol w="1907975">
                  <a:extLst>
                    <a:ext uri="{9D8B030D-6E8A-4147-A177-3AD203B41FA5}">
                      <a16:colId xmlns:a16="http://schemas.microsoft.com/office/drawing/2014/main" val="3132655509"/>
                    </a:ext>
                  </a:extLst>
                </a:gridCol>
                <a:gridCol w="1907975">
                  <a:extLst>
                    <a:ext uri="{9D8B030D-6E8A-4147-A177-3AD203B41FA5}">
                      <a16:colId xmlns:a16="http://schemas.microsoft.com/office/drawing/2014/main" val="3541014168"/>
                    </a:ext>
                  </a:extLst>
                </a:gridCol>
                <a:gridCol w="1907975">
                  <a:extLst>
                    <a:ext uri="{9D8B030D-6E8A-4147-A177-3AD203B41FA5}">
                      <a16:colId xmlns:a16="http://schemas.microsoft.com/office/drawing/2014/main" val="1912659612"/>
                    </a:ext>
                  </a:extLst>
                </a:gridCol>
                <a:gridCol w="1907975">
                  <a:extLst>
                    <a:ext uri="{9D8B030D-6E8A-4147-A177-3AD203B41FA5}">
                      <a16:colId xmlns:a16="http://schemas.microsoft.com/office/drawing/2014/main" val="1954693618"/>
                    </a:ext>
                  </a:extLst>
                </a:gridCol>
                <a:gridCol w="1907975">
                  <a:extLst>
                    <a:ext uri="{9D8B030D-6E8A-4147-A177-3AD203B41FA5}">
                      <a16:colId xmlns:a16="http://schemas.microsoft.com/office/drawing/2014/main" val="1120051403"/>
                    </a:ext>
                  </a:extLst>
                </a:gridCol>
              </a:tblGrid>
              <a:tr h="821407">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Q3</a:t>
                      </a:r>
                      <a:r>
                        <a:rPr lang="da-DK" baseline="0" dirty="0">
                          <a:latin typeface="Franklin Gothic Book" panose="020B0503020102020204" pitchFamily="34" charset="0"/>
                        </a:rPr>
                        <a:t> 2024</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Q4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Q1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Q2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Q3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Q4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Q1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Q2</a:t>
                      </a:r>
                      <a:r>
                        <a:rPr lang="da-DK" baseline="0" dirty="0">
                          <a:latin typeface="Franklin Gothic Book" panose="020B0503020102020204" pitchFamily="34" charset="0"/>
                        </a:rPr>
                        <a:t> 2026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530267651"/>
                  </a:ext>
                </a:extLst>
              </a:tr>
              <a:tr h="1157992">
                <a:tc>
                  <a:txBody>
                    <a:bodyPr/>
                    <a:lstStyle/>
                    <a:p>
                      <a:r>
                        <a:rPr lang="da-DK" b="1" dirty="0">
                          <a:solidFill>
                            <a:srgbClr val="F5F1E6"/>
                          </a:solidFill>
                          <a:latin typeface="Franklin Gothic Book" panose="020B0503020102020204" pitchFamily="34" charset="0"/>
                        </a:rPr>
                        <a:t>Emne 1</a:t>
                      </a:r>
                      <a:r>
                        <a:rPr lang="da-DK" dirty="0">
                          <a:solidFill>
                            <a:srgbClr val="F5F1E6"/>
                          </a:solidFill>
                          <a:latin typeface="Franklin Gothic Book" panose="020B0503020102020204" pitchFamily="34" charset="0"/>
                        </a:rPr>
                        <a:t>: Kommunikation og implementerings-opstart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D65"/>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r>
                        <a:rPr lang="da-DK" dirty="0">
                          <a:latin typeface="Franklin Gothic Book" panose="020B0503020102020204" pitchFamily="34" charset="0"/>
                        </a:rPr>
                        <a:t>Kontaktperson og lokal forankring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1510812889"/>
                  </a:ext>
                </a:extLst>
              </a:tr>
              <a:tr h="1157992">
                <a:tc>
                  <a:txBody>
                    <a:bodyPr/>
                    <a:lstStyle/>
                    <a:p>
                      <a:r>
                        <a:rPr lang="da-DK" b="1" dirty="0">
                          <a:solidFill>
                            <a:srgbClr val="F5F1E6"/>
                          </a:solidFill>
                          <a:latin typeface="Franklin Gothic Book" panose="020B0503020102020204" pitchFamily="34" charset="0"/>
                        </a:rPr>
                        <a:t>Emne 2</a:t>
                      </a:r>
                      <a:r>
                        <a:rPr lang="da-DK" dirty="0">
                          <a:solidFill>
                            <a:srgbClr val="F5F1E6"/>
                          </a:solidFill>
                          <a:latin typeface="Franklin Gothic Book" panose="020B0503020102020204" pitchFamily="34" charset="0"/>
                        </a:rPr>
                        <a:t>: Implementeringsveje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3BB"/>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Valg af implementerings-vej</a:t>
                      </a: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2655087520"/>
                  </a:ext>
                </a:extLst>
              </a:tr>
              <a:tr h="1157992">
                <a:tc>
                  <a:txBody>
                    <a:bodyPr/>
                    <a:lstStyle/>
                    <a:p>
                      <a:r>
                        <a:rPr lang="da-DK" b="1" dirty="0">
                          <a:solidFill>
                            <a:srgbClr val="F5F1E6"/>
                          </a:solidFill>
                          <a:latin typeface="Franklin Gothic Book" panose="020B0503020102020204" pitchFamily="34" charset="0"/>
                        </a:rPr>
                        <a:t>Emne 3</a:t>
                      </a:r>
                      <a:r>
                        <a:rPr lang="da-DK" dirty="0">
                          <a:solidFill>
                            <a:srgbClr val="F5F1E6"/>
                          </a:solidFill>
                          <a:latin typeface="Franklin Gothic Book" panose="020B0503020102020204" pitchFamily="34" charset="0"/>
                        </a:rPr>
                        <a:t>: Modtagelse af EU-brugere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D65"/>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algn="ctr"/>
                      <a:r>
                        <a:rPr lang="da-DK" dirty="0">
                          <a:latin typeface="Franklin Gothic Book" panose="020B0503020102020204" pitchFamily="34" charset="0"/>
                        </a:rPr>
                        <a:t>Plan og kommunikation for EU- 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744945803"/>
                  </a:ext>
                </a:extLst>
              </a:tr>
              <a:tr h="1157992">
                <a:tc>
                  <a:txBody>
                    <a:bodyPr/>
                    <a:lstStyle/>
                    <a:p>
                      <a:r>
                        <a:rPr lang="da-DK" b="1" dirty="0">
                          <a:solidFill>
                            <a:srgbClr val="F5F1E6"/>
                          </a:solidFill>
                          <a:latin typeface="Franklin Gothic Book" panose="020B0503020102020204" pitchFamily="34" charset="0"/>
                        </a:rPr>
                        <a:t>Emne 4</a:t>
                      </a:r>
                      <a:r>
                        <a:rPr lang="da-DK" dirty="0">
                          <a:solidFill>
                            <a:srgbClr val="F5F1E6"/>
                          </a:solidFill>
                          <a:latin typeface="Franklin Gothic Book" panose="020B0503020102020204" pitchFamily="34" charset="0"/>
                        </a:rPr>
                        <a:t>: </a:t>
                      </a:r>
                      <a:br>
                        <a:rPr lang="da-DK" dirty="0">
                          <a:solidFill>
                            <a:srgbClr val="F5F1E6"/>
                          </a:solidFill>
                          <a:latin typeface="Franklin Gothic Book" panose="020B0503020102020204" pitchFamily="34" charset="0"/>
                        </a:rPr>
                      </a:br>
                      <a:r>
                        <a:rPr lang="da-DK" dirty="0">
                          <a:solidFill>
                            <a:srgbClr val="F5F1E6"/>
                          </a:solidFill>
                          <a:latin typeface="Franklin Gothic Book" panose="020B0503020102020204" pitchFamily="34" charset="0"/>
                        </a:rPr>
                        <a:t>Test og pilotsamarbejde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3BB"/>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Beslutning om deltagelse</a:t>
                      </a:r>
                      <a:r>
                        <a:rPr lang="da-DK" baseline="0" dirty="0">
                          <a:latin typeface="Franklin Gothic Book" panose="020B0503020102020204" pitchFamily="34" charset="0"/>
                        </a:rPr>
                        <a:t> i pilotsamarbejde for ATS</a:t>
                      </a:r>
                      <a:endParaRPr lang="da-DK" dirty="0">
                        <a:latin typeface="Franklin Gothic Book" panose="020B0503020102020204" pitchFamily="34" charset="0"/>
                      </a:endParaRP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Beslutning om deltagelse</a:t>
                      </a:r>
                      <a:r>
                        <a:rPr lang="da-DK" baseline="0" dirty="0">
                          <a:latin typeface="Franklin Gothic Book" panose="020B0503020102020204" pitchFamily="34" charset="0"/>
                        </a:rPr>
                        <a:t> i pilotsamarbejde for OOTS</a:t>
                      </a:r>
                      <a:endParaRPr lang="da-DK" dirty="0">
                        <a:latin typeface="Franklin Gothic Book" panose="020B0503020102020204" pitchFamily="34" charset="0"/>
                      </a:endParaRP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536018130"/>
                  </a:ext>
                </a:extLst>
              </a:tr>
            </a:tbl>
          </a:graphicData>
        </a:graphic>
      </p:graphicFrame>
      <p:grpSp>
        <p:nvGrpSpPr>
          <p:cNvPr id="11" name="Gruppe 10"/>
          <p:cNvGrpSpPr/>
          <p:nvPr/>
        </p:nvGrpSpPr>
        <p:grpSpPr>
          <a:xfrm>
            <a:off x="12972066" y="8142629"/>
            <a:ext cx="5720944" cy="1200329"/>
            <a:chOff x="11454006" y="7065979"/>
            <a:chExt cx="5691056" cy="1200329"/>
          </a:xfrm>
        </p:grpSpPr>
        <p:sp>
          <p:nvSpPr>
            <p:cNvPr id="9" name="Tekstfelt 8"/>
            <p:cNvSpPr txBox="1"/>
            <p:nvPr/>
          </p:nvSpPr>
          <p:spPr>
            <a:xfrm>
              <a:off x="11454006" y="7065979"/>
              <a:ext cx="5691056" cy="1200329"/>
            </a:xfrm>
            <a:prstGeom prst="rect">
              <a:avLst/>
            </a:prstGeom>
            <a:noFill/>
            <a:ln>
              <a:solidFill>
                <a:schemeClr val="tx1"/>
              </a:solidFill>
            </a:ln>
          </p:spPr>
          <p:txBody>
            <a:bodyPr wrap="square" rtlCol="0">
              <a:spAutoFit/>
            </a:bodyPr>
            <a:lstStyle/>
            <a:p>
              <a:endParaRPr lang="da-DK" dirty="0">
                <a:latin typeface="Franklin Gothic Book" panose="020B0503020102020204" pitchFamily="34" charset="0"/>
              </a:endParaRPr>
            </a:p>
            <a:p>
              <a:r>
                <a:rPr lang="da-DK" dirty="0">
                  <a:latin typeface="Franklin Gothic Book" panose="020B0503020102020204" pitchFamily="34" charset="0"/>
                </a:rPr>
                <a:t>Tidsfrist for beslutning          =</a:t>
              </a:r>
              <a:br>
                <a:rPr lang="da-DK" dirty="0">
                  <a:latin typeface="Franklin Gothic Book" panose="020B0503020102020204" pitchFamily="34" charset="0"/>
                </a:rPr>
              </a:br>
              <a:endParaRPr lang="da-DK" dirty="0">
                <a:latin typeface="Franklin Gothic Book" panose="020B0503020102020204" pitchFamily="34" charset="0"/>
              </a:endParaRPr>
            </a:p>
            <a:p>
              <a:r>
                <a:rPr lang="da-DK" dirty="0">
                  <a:latin typeface="Franklin Gothic Book" panose="020B0503020102020204" pitchFamily="34" charset="0"/>
                </a:rPr>
                <a:t>Periode hvor beslutning bør overvejes =</a:t>
              </a:r>
            </a:p>
          </p:txBody>
        </p:sp>
        <p:sp>
          <p:nvSpPr>
            <p:cNvPr id="76" name="Ellipse 75"/>
            <p:cNvSpPr/>
            <p:nvPr/>
          </p:nvSpPr>
          <p:spPr>
            <a:xfrm>
              <a:off x="16460766" y="7397064"/>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9" name="Ellipse 78"/>
          <p:cNvSpPr/>
          <p:nvPr/>
        </p:nvSpPr>
        <p:spPr>
          <a:xfrm>
            <a:off x="6091610" y="3726334"/>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Ellipse 80"/>
          <p:cNvSpPr/>
          <p:nvPr/>
        </p:nvSpPr>
        <p:spPr>
          <a:xfrm>
            <a:off x="8107834" y="5238502"/>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 name="Ellipse 132"/>
          <p:cNvSpPr/>
          <p:nvPr/>
        </p:nvSpPr>
        <p:spPr>
          <a:xfrm>
            <a:off x="15703673" y="7825138"/>
            <a:ext cx="216024" cy="216024"/>
          </a:xfrm>
          <a:prstGeom prst="ellipse">
            <a:avLst/>
          </a:prstGeom>
          <a:solidFill>
            <a:srgbClr val="3F1A2B"/>
          </a:solidFill>
          <a:ln>
            <a:solidFill>
              <a:srgbClr val="5F3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p:cNvSpPr/>
          <p:nvPr/>
        </p:nvSpPr>
        <p:spPr>
          <a:xfrm>
            <a:off x="17465060" y="9020823"/>
            <a:ext cx="1080120" cy="236192"/>
          </a:xfrm>
          <a:prstGeom prst="rect">
            <a:avLst/>
          </a:prstGeom>
          <a:noFill/>
          <a:ln>
            <a:solidFill>
              <a:srgbClr val="3F1A2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p:cNvSpPr/>
          <p:nvPr/>
        </p:nvSpPr>
        <p:spPr>
          <a:xfrm>
            <a:off x="9999107" y="7825138"/>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p:cNvSpPr/>
          <p:nvPr/>
        </p:nvSpPr>
        <p:spPr>
          <a:xfrm>
            <a:off x="9222953" y="5958582"/>
            <a:ext cx="6696744" cy="216024"/>
          </a:xfrm>
          <a:prstGeom prst="rect">
            <a:avLst/>
          </a:prstGeom>
          <a:noFill/>
          <a:ln w="38100">
            <a:solidFill>
              <a:srgbClr val="3F1A2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155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11" name="Rektangel 10"/>
          <p:cNvSpPr/>
          <p:nvPr/>
        </p:nvSpPr>
        <p:spPr>
          <a:xfrm>
            <a:off x="736015" y="1068684"/>
            <a:ext cx="9244027"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4400" b="1" dirty="0">
                <a:solidFill>
                  <a:srgbClr val="3F1A2B"/>
                </a:solidFill>
                <a:latin typeface="Franklin Gothic Book" panose="020B0503020102020204" pitchFamily="34" charset="0"/>
              </a:rPr>
              <a:t>Ledelsesbeslutninger</a:t>
            </a:r>
          </a:p>
        </p:txBody>
      </p:sp>
      <p:sp>
        <p:nvSpPr>
          <p:cNvPr id="50" name="Rektangel 49"/>
          <p:cNvSpPr/>
          <p:nvPr/>
        </p:nvSpPr>
        <p:spPr>
          <a:xfrm>
            <a:off x="330970" y="10135046"/>
            <a:ext cx="1944216" cy="864096"/>
          </a:xfrm>
          <a:prstGeom prst="rect">
            <a:avLst/>
          </a:prstGeom>
          <a:solidFill>
            <a:srgbClr val="F5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8" name="Graphic 90">
            <a:extLst>
              <a:ext uri="{FF2B5EF4-FFF2-40B4-BE49-F238E27FC236}">
                <a16:creationId xmlns:a16="http://schemas.microsoft.com/office/drawing/2014/main" id="{17E66393-0671-8D00-D123-41493C05CD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100722" y="7398742"/>
            <a:ext cx="3810000" cy="3810000"/>
          </a:xfrm>
          <a:prstGeom prst="rect">
            <a:avLst/>
          </a:prstGeom>
        </p:spPr>
      </p:pic>
      <p:sp>
        <p:nvSpPr>
          <p:cNvPr id="7" name="Tekstfelt 6"/>
          <p:cNvSpPr txBox="1"/>
          <p:nvPr/>
        </p:nvSpPr>
        <p:spPr>
          <a:xfrm>
            <a:off x="705911" y="2346283"/>
            <a:ext cx="16258907" cy="4893647"/>
          </a:xfrm>
          <a:prstGeom prst="rect">
            <a:avLst/>
          </a:prstGeom>
          <a:noFill/>
        </p:spPr>
        <p:txBody>
          <a:bodyPr wrap="square" rtlCol="0">
            <a:spAutoFit/>
          </a:bodyPr>
          <a:lstStyle/>
          <a:p>
            <a:r>
              <a:rPr lang="da-DK" sz="2400" dirty="0">
                <a:solidFill>
                  <a:srgbClr val="3F1A2B"/>
                </a:solidFill>
                <a:latin typeface="Franklin Gothic Book" panose="020B0503020102020204" pitchFamily="34" charset="0"/>
              </a:rPr>
              <a:t>Som led i implementeringsopstarten skal I som myndighed overveje og træffe en række beslutninger. Disse beslutninger relaterer sig til områderne:</a:t>
            </a:r>
          </a:p>
          <a:p>
            <a:pPr marL="457200"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Emne 1: Kommunikation og implementeringsopstart</a:t>
            </a:r>
          </a:p>
          <a:p>
            <a:pPr marL="457200"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Emne 2: Implementeringsveje for hhv. ATS-forpligtelsen og OOTS-forpligtelsen</a:t>
            </a:r>
          </a:p>
          <a:p>
            <a:pPr marL="457200" lvl="3"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lvl="3" indent="-457200">
              <a:buFont typeface="Arial" panose="020B0604020202020204" pitchFamily="34" charset="0"/>
              <a:buChar char="•"/>
            </a:pPr>
            <a:r>
              <a:rPr lang="da-DK" sz="2400" dirty="0">
                <a:solidFill>
                  <a:srgbClr val="3F1A2B"/>
                </a:solidFill>
                <a:latin typeface="Franklin Gothic Book" panose="020B0503020102020204" pitchFamily="34" charset="0"/>
              </a:rPr>
              <a:t>Emne 3: Modtagelse af EU-brugere</a:t>
            </a:r>
          </a:p>
          <a:p>
            <a:pPr lvl="3"/>
            <a:endParaRPr lang="da-DK" sz="2400" dirty="0">
              <a:solidFill>
                <a:srgbClr val="3F1A2B"/>
              </a:solidFill>
              <a:latin typeface="Franklin Gothic Book" panose="020B0503020102020204" pitchFamily="34" charset="0"/>
            </a:endParaRPr>
          </a:p>
          <a:p>
            <a:pPr marL="457200" lvl="3" indent="-457200">
              <a:buFont typeface="Arial" panose="020B0604020202020204" pitchFamily="34" charset="0"/>
              <a:buChar char="•"/>
            </a:pPr>
            <a:r>
              <a:rPr lang="da-DK" sz="2400" dirty="0">
                <a:solidFill>
                  <a:srgbClr val="3F1A2B"/>
                </a:solidFill>
                <a:latin typeface="Franklin Gothic Book" panose="020B0503020102020204" pitchFamily="34" charset="0"/>
              </a:rPr>
              <a:t>Emne 4: Test og pilotsamarbejde</a:t>
            </a:r>
          </a:p>
          <a:p>
            <a:endParaRPr lang="da-DK" sz="3600" dirty="0">
              <a:latin typeface="Franklin Gothic Book" panose="020B0503020102020204" pitchFamily="34" charset="0"/>
            </a:endParaRPr>
          </a:p>
          <a:p>
            <a:endParaRPr lang="da-DK" sz="3600" u="sng" dirty="0">
              <a:latin typeface="Franklin Gothic Book" panose="020B0503020102020204" pitchFamily="34" charset="0"/>
            </a:endParaRPr>
          </a:p>
        </p:txBody>
      </p:sp>
    </p:spTree>
    <p:extLst>
      <p:ext uri="{BB962C8B-B14F-4D97-AF65-F5344CB8AC3E}">
        <p14:creationId xmlns:p14="http://schemas.microsoft.com/office/powerpoint/2010/main" val="21560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691010" y="266320"/>
            <a:ext cx="12936555"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Emne 1: Implementeringsopstart og Kommunikation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28229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
            </a:r>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Baggrund</a:t>
            </a:r>
          </a:p>
          <a:p>
            <a:pPr algn="l"/>
            <a:endParaRPr lang="da-DK" sz="2000" b="1" dirty="0">
              <a:solidFill>
                <a:srgbClr val="3F1A2B"/>
              </a:solidFill>
              <a:latin typeface="Franklin Gothic Book" panose="020B0503020102020204" pitchFamily="34" charset="0"/>
            </a:endParaRPr>
          </a:p>
          <a:p>
            <a:pPr algn="just"/>
            <a:r>
              <a:rPr lang="da-DK" sz="2000" dirty="0">
                <a:solidFill>
                  <a:srgbClr val="3F1A2B"/>
                </a:solidFill>
                <a:latin typeface="Franklin Gothic Book" panose="020B0503020102020204" pitchFamily="34" charset="0"/>
              </a:rPr>
              <a:t>Det overordnede mål med implementeringen er, at myndighederne efterlever kravene i SDG-forordningen, så EU-virksomheder og EU-borgere får bedre adgang til den danske offentlige digitale infrastruktur. </a:t>
            </a:r>
          </a:p>
          <a:p>
            <a:pPr algn="just"/>
            <a:endParaRPr lang="da-DK" sz="2000" dirty="0">
              <a:solidFill>
                <a:srgbClr val="3F1A2B"/>
              </a:solidFill>
              <a:latin typeface="Franklin Gothic Book" panose="020B0503020102020204" pitchFamily="34" charset="0"/>
            </a:endParaRPr>
          </a:p>
          <a:p>
            <a:pPr algn="just"/>
            <a:r>
              <a:rPr lang="da-DK" sz="2000" b="1" dirty="0">
                <a:solidFill>
                  <a:srgbClr val="3F1A2B"/>
                </a:solidFill>
                <a:latin typeface="Franklin Gothic Book" panose="020B0503020102020204" pitchFamily="34" charset="0"/>
              </a:rPr>
              <a:t>Kortlægning af løsninger </a:t>
            </a:r>
            <a:r>
              <a:rPr lang="da-DK" sz="2000" dirty="0">
                <a:solidFill>
                  <a:srgbClr val="3F1A2B"/>
                </a:solidFill>
                <a:latin typeface="Franklin Gothic Book" panose="020B0503020102020204" pitchFamily="34" charset="0"/>
              </a:rPr>
              <a:t>- Det er myndighedernes ansvar at kortlægge og beslutte, hvilke løsninger der er omfattet af ATS-forpligtelsen samt af OOTS-forpligtelsen som anmoder af dokumentation og/eller udsteder af dokumentation på baggrund af Digitaliseringsstyrelsens vurdering, der sendes til alle myndigheder i løbet af Q3 2024.</a:t>
            </a:r>
          </a:p>
          <a:p>
            <a:pPr algn="just"/>
            <a:endParaRPr lang="da-DK" sz="2000" dirty="0">
              <a:solidFill>
                <a:srgbClr val="3F1A2B"/>
              </a:solidFill>
              <a:latin typeface="Franklin Gothic Book" panose="020B0503020102020204" pitchFamily="34" charset="0"/>
            </a:endParaRPr>
          </a:p>
          <a:p>
            <a:pPr algn="just"/>
            <a:r>
              <a:rPr lang="da-DK" sz="2000" b="1" dirty="0">
                <a:solidFill>
                  <a:srgbClr val="3F1A2B"/>
                </a:solidFill>
                <a:latin typeface="Franklin Gothic Book" panose="020B0503020102020204" pitchFamily="34" charset="0"/>
              </a:rPr>
              <a:t>Intern kommunikation </a:t>
            </a:r>
            <a:r>
              <a:rPr lang="da-DK" sz="2000" dirty="0">
                <a:solidFill>
                  <a:srgbClr val="3F1A2B"/>
                </a:solidFill>
                <a:latin typeface="Franklin Gothic Book" panose="020B0503020102020204" pitchFamily="34" charset="0"/>
              </a:rPr>
              <a:t> -  Det er jeres ansvar at informere og engagere jeres organisation i forhold til implementeringen af SDG. </a:t>
            </a:r>
            <a:r>
              <a:rPr lang="da-DK" sz="2000" dirty="0" smtClean="0">
                <a:solidFill>
                  <a:srgbClr val="3F1A2B"/>
                </a:solidFill>
                <a:latin typeface="Franklin Gothic Book" panose="020B0503020102020204" pitchFamily="34" charset="0"/>
              </a:rPr>
              <a:t>Vi </a:t>
            </a:r>
            <a:r>
              <a:rPr lang="da-DK" sz="2000" dirty="0">
                <a:solidFill>
                  <a:srgbClr val="3F1A2B"/>
                </a:solidFill>
                <a:latin typeface="Franklin Gothic Book" panose="020B0503020102020204" pitchFamily="34" charset="0"/>
              </a:rPr>
              <a:t>opfordrer til en bred intern forankring af projektet, særligt hvis I har mange selvbetjeningsløsninger, der er omfattet af forordningen, så relevante fagpersoner er klædt godt på. </a:t>
            </a: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
            </a:r>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Hvilke forpligtelser er i som myndigheder omfattet af? Og hvilke løsninger har I som er omfattet af hhv. ATS- forpligtelsen og OOTS-forpligtelsen?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Hvordan vil I tilrettelægge den interne kommunikation om SDG-implementeringen? </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Har I udpeget en dedikeret ressource til planlægning og håndtering af kommunikationsindsatsen?</a:t>
            </a: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2845377899"/>
              </p:ext>
            </p:extLst>
          </p:nvPr>
        </p:nvGraphicFramePr>
        <p:xfrm>
          <a:off x="10730044" y="4302398"/>
          <a:ext cx="9132976" cy="6850826"/>
        </p:xfrm>
        <a:graphic>
          <a:graphicData uri="http://schemas.openxmlformats.org/drawingml/2006/table">
            <a:tbl>
              <a:tblPr firstRow="1" bandRow="1">
                <a:tableStyleId>{5C22544A-7EE6-4342-B048-85BDC9FD1C3A}</a:tableStyleId>
              </a:tblPr>
              <a:tblGrid>
                <a:gridCol w="4472329">
                  <a:extLst>
                    <a:ext uri="{9D8B030D-6E8A-4147-A177-3AD203B41FA5}">
                      <a16:colId xmlns:a16="http://schemas.microsoft.com/office/drawing/2014/main" val="2920513204"/>
                    </a:ext>
                  </a:extLst>
                </a:gridCol>
                <a:gridCol w="4660647">
                  <a:extLst>
                    <a:ext uri="{9D8B030D-6E8A-4147-A177-3AD203B41FA5}">
                      <a16:colId xmlns:a16="http://schemas.microsoft.com/office/drawing/2014/main" val="2364339662"/>
                    </a:ext>
                  </a:extLst>
                </a:gridCol>
              </a:tblGrid>
              <a:tr h="724346">
                <a:tc>
                  <a:txBody>
                    <a:bodyPr/>
                    <a:lstStyle/>
                    <a:p>
                      <a:pPr algn="l"/>
                      <a:r>
                        <a:rPr lang="da-DK" dirty="0">
                          <a:latin typeface="Franklin Gothic Book" panose="020B0503020102020204" pitchFamily="34" charset="0"/>
                        </a:rPr>
                        <a:t>Beslutninger</a:t>
                      </a:r>
                      <a:r>
                        <a:rPr lang="da-DK" baseline="0" dirty="0">
                          <a:latin typeface="Franklin Gothic Book" panose="020B0503020102020204" pitchFamily="34" charset="0"/>
                        </a:rPr>
                        <a:t>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latin typeface="Franklin Gothic Book" panose="020B0503020102020204" pitchFamily="34" charset="0"/>
                        </a:rPr>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5406853">
                <a:tc>
                  <a:txBody>
                    <a:bodyPr/>
                    <a:lstStyle/>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Kortlægge og beslutte, hvilke af myndighedens løsninger der er omfattet af hhv. ATS-forpligtelsen og OOTS-forpligtelsen </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Udpegning af kontaktperson(er)</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Etablering af lokal projekt </a:t>
                      </a:r>
                      <a:r>
                        <a:rPr lang="da-DK" sz="1800" dirty="0" err="1">
                          <a:solidFill>
                            <a:srgbClr val="3F1A2B"/>
                          </a:solidFill>
                          <a:latin typeface="Franklin Gothic Book" panose="020B0503020102020204" pitchFamily="34" charset="0"/>
                        </a:rPr>
                        <a:t>governance</a:t>
                      </a:r>
                      <a:r>
                        <a:rPr lang="da-DK" sz="1800" dirty="0">
                          <a:solidFill>
                            <a:srgbClr val="3F1A2B"/>
                          </a:solidFill>
                          <a:latin typeface="Franklin Gothic Book" panose="020B0503020102020204" pitchFamily="34" charset="0"/>
                        </a:rPr>
                        <a:t>, herunder økonomiske rammer</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Tilrettelæggelse af intern kommunikation om implementeringen af SDG-forordningen i organisationen</a:t>
                      </a:r>
                    </a:p>
                    <a:p>
                      <a:pPr marL="285750" indent="-285750">
                        <a:buFont typeface="Arial" panose="020B0604020202020204" pitchFamily="34" charset="0"/>
                        <a:buChar char="•"/>
                      </a:pPr>
                      <a:endParaRPr lang="da-DK" baseline="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Ideelt set har i som myndighed vurderet, hvilke løsninger, der er omfattet af SDG-forordningen </a:t>
                      </a:r>
                      <a:r>
                        <a:rPr lang="da-DK" sz="1800" b="1" u="sng" dirty="0">
                          <a:solidFill>
                            <a:srgbClr val="3F1A2B"/>
                          </a:solidFill>
                          <a:latin typeface="Franklin Gothic Book" panose="020B0503020102020204" pitchFamily="34" charset="0"/>
                        </a:rPr>
                        <a:t>senest ved udgangen af Q4 2024 </a:t>
                      </a:r>
                      <a:r>
                        <a:rPr lang="da-DK" sz="1800" dirty="0">
                          <a:solidFill>
                            <a:srgbClr val="3F1A2B"/>
                          </a:solidFill>
                          <a:latin typeface="Franklin Gothic Book" panose="020B0503020102020204" pitchFamily="34" charset="0"/>
                        </a:rPr>
                        <a:t>(for registre sker denne vurdering i takt med harmoniseringsarbejdet i EU) </a:t>
                      </a:r>
                    </a:p>
                    <a:p>
                      <a:pPr marL="342900" indent="-342900" algn="just">
                        <a:buFont typeface="Arial" panose="020B0604020202020204" pitchFamily="34" charset="0"/>
                        <a:buChar char="•"/>
                      </a:pPr>
                      <a:endParaRPr lang="da-DK" sz="18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1800" dirty="0">
                          <a:solidFill>
                            <a:srgbClr val="3F1A2B"/>
                          </a:solidFill>
                          <a:latin typeface="Franklin Gothic Book" panose="020B0503020102020204" pitchFamily="34" charset="0"/>
                        </a:rPr>
                        <a:t>Ideelt har I udpeget en kontaktperson før </a:t>
                      </a:r>
                      <a:r>
                        <a:rPr lang="da-DK" sz="1800" dirty="0" smtClean="0">
                          <a:solidFill>
                            <a:srgbClr val="3F1A2B"/>
                          </a:solidFill>
                          <a:latin typeface="Franklin Gothic Book" panose="020B0503020102020204" pitchFamily="34" charset="0"/>
                        </a:rPr>
                        <a:t>første informationsmøde, </a:t>
                      </a:r>
                      <a:r>
                        <a:rPr lang="da-DK" sz="1800" dirty="0">
                          <a:solidFill>
                            <a:srgbClr val="3F1A2B"/>
                          </a:solidFill>
                          <a:latin typeface="Franklin Gothic Book" panose="020B0503020102020204" pitchFamily="34" charset="0"/>
                        </a:rPr>
                        <a:t>der også har mulighed for at deltage på mødet. Tilmelding af kontaktperson kan ske til </a:t>
                      </a:r>
                      <a:r>
                        <a:rPr lang="da-DK" sz="1800" u="sng" dirty="0">
                          <a:solidFill>
                            <a:srgbClr val="3F1A2B"/>
                          </a:solidFill>
                          <a:latin typeface="Franklin Gothic Book" panose="020B0503020102020204" pitchFamily="34" charset="0"/>
                          <a:hlinkClick r:id="rId2"/>
                        </a:rPr>
                        <a:t>SDG@digst.dk</a:t>
                      </a:r>
                      <a:r>
                        <a:rPr lang="da-DK" sz="1800" dirty="0">
                          <a:solidFill>
                            <a:srgbClr val="3F1A2B"/>
                          </a:solidFill>
                          <a:latin typeface="Franklin Gothic Book" panose="020B0503020102020204" pitchFamily="34" charset="0"/>
                        </a:rPr>
                        <a:t>.</a:t>
                      </a:r>
                    </a:p>
                    <a:p>
                      <a:pPr algn="just"/>
                      <a:endParaRPr lang="da-DK" sz="18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1800" dirty="0">
                          <a:solidFill>
                            <a:srgbClr val="3F1A2B"/>
                          </a:solidFill>
                          <a:latin typeface="Franklin Gothic Book" panose="020B0503020102020204" pitchFamily="34" charset="0"/>
                        </a:rPr>
                        <a:t>I forhold til etablering af lokal projekt </a:t>
                      </a:r>
                      <a:r>
                        <a:rPr lang="da-DK" sz="1800" dirty="0" err="1">
                          <a:solidFill>
                            <a:srgbClr val="3F1A2B"/>
                          </a:solidFill>
                          <a:latin typeface="Franklin Gothic Book" panose="020B0503020102020204" pitchFamily="34" charset="0"/>
                        </a:rPr>
                        <a:t>governance</a:t>
                      </a:r>
                      <a:r>
                        <a:rPr lang="da-DK" sz="1800" dirty="0">
                          <a:solidFill>
                            <a:srgbClr val="3F1A2B"/>
                          </a:solidFill>
                          <a:latin typeface="Franklin Gothic Book" panose="020B0503020102020204" pitchFamily="34" charset="0"/>
                        </a:rPr>
                        <a:t> og intern kommunikation om SDG-forordningen, </a:t>
                      </a:r>
                      <a:r>
                        <a:rPr lang="da-DK" sz="1800" b="1" u="sng" dirty="0">
                          <a:solidFill>
                            <a:srgbClr val="3F1A2B"/>
                          </a:solidFill>
                          <a:latin typeface="Franklin Gothic Book" panose="020B0503020102020204" pitchFamily="34" charset="0"/>
                        </a:rPr>
                        <a:t>er der ikke en tidsfrist</a:t>
                      </a:r>
                      <a:r>
                        <a:rPr lang="da-DK" sz="1800" dirty="0">
                          <a:solidFill>
                            <a:srgbClr val="3F1A2B"/>
                          </a:solidFill>
                          <a:latin typeface="Franklin Gothic Book" panose="020B0503020102020204" pitchFamily="34" charset="0"/>
                        </a:rPr>
                        <a:t>, og det vil være op til jer som myndighed at afgøre, hvordan i vil igangsætte implementeringen. Digitaliseringsstyrelsen foreslår dog, at myndighedernes implementering følger i forlængelse af implementeringsplanen for de centrale it-projekter</a:t>
                      </a:r>
                      <a:endParaRPr lang="da-DK" baseline="0"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66010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1423577" y="269950"/>
            <a:ext cx="17484274" cy="1323439"/>
          </a:xfrm>
          <a:prstGeom prst="rect">
            <a:avLst/>
          </a:prstGeom>
        </p:spPr>
        <p:txBody>
          <a:bodyPr wrap="none">
            <a:spAutoFit/>
          </a:bodyPr>
          <a:lstStyle/>
          <a:p>
            <a:r>
              <a:rPr lang="da-DK" sz="4400" b="1" dirty="0">
                <a:solidFill>
                  <a:srgbClr val="3F1A2B"/>
                </a:solidFill>
                <a:latin typeface="Franklin Gothic Book" panose="020B0503020102020204" pitchFamily="34" charset="0"/>
              </a:rPr>
              <a:t>Emne 2.1: Implementeringsopstart for adgang til selvbetjeningsløsninger</a:t>
            </a:r>
          </a:p>
          <a:p>
            <a:r>
              <a:rPr lang="da-DK" sz="3600" b="1" dirty="0">
                <a:solidFill>
                  <a:srgbClr val="3F1A2B"/>
                </a:solidFill>
                <a:latin typeface="Franklin Gothic Book" panose="020B0503020102020204" pitchFamily="34" charset="0"/>
              </a:rPr>
              <a:t>ATS-forpligtelsen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357332" y="199814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da-DK" sz="2000" b="1" dirty="0">
                <a:solidFill>
                  <a:srgbClr val="3F1A2B"/>
                </a:solidFill>
                <a:latin typeface="Franklin Gothic Book" panose="020B0503020102020204" pitchFamily="34" charset="0"/>
              </a:rPr>
              <a:t>Baggrund</a:t>
            </a:r>
          </a:p>
          <a:p>
            <a:pPr algn="l"/>
            <a:r>
              <a:rPr lang="da-DK" sz="2000" dirty="0">
                <a:solidFill>
                  <a:srgbClr val="3F1A2B"/>
                </a:solidFill>
                <a:latin typeface="Franklin Gothic Book" panose="020B0503020102020204" pitchFamily="34" charset="0"/>
              </a:rPr>
              <a:t>Efterlevelse af forpligtelsen forudsætter, at en myndighed både benytter de centrale tiltag, der stilles til rådighed, samt at myndigheden selv decentralt fortager de tiltag, som ikke kan ske centralt. </a:t>
            </a:r>
          </a:p>
          <a:p>
            <a:pPr algn="l"/>
            <a:endParaRPr lang="da-DK" sz="2000"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ATS forpligtelsen - </a:t>
            </a:r>
            <a:r>
              <a:rPr lang="da-DK" sz="2000" dirty="0">
                <a:solidFill>
                  <a:srgbClr val="3F1A2B"/>
                </a:solidFill>
                <a:latin typeface="Franklin Gothic Book" panose="020B0503020102020204" pitchFamily="34" charset="0"/>
              </a:rPr>
              <a:t> Forpligtelsen om adgang til selvbetjeningsløsninger kan efterlevelse på to overordnede måder, enten ved brug af Erhvervsstyrelsen Blanketmotor eller via tilpasning af en eksisterende selvbetjeningsløsning.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Blanketmotoren kan </a:t>
            </a:r>
            <a:r>
              <a:rPr lang="da-DK" sz="2000" dirty="0" err="1">
                <a:solidFill>
                  <a:srgbClr val="3F1A2B"/>
                </a:solidFill>
                <a:latin typeface="Franklin Gothic Book" panose="020B0503020102020204" pitchFamily="34" charset="0"/>
              </a:rPr>
              <a:t>afløfte</a:t>
            </a:r>
            <a:r>
              <a:rPr lang="da-DK" sz="2000" dirty="0">
                <a:solidFill>
                  <a:srgbClr val="3F1A2B"/>
                </a:solidFill>
                <a:latin typeface="Franklin Gothic Book" panose="020B0503020102020204" pitchFamily="34" charset="0"/>
              </a:rPr>
              <a:t> flere af kravene, men til gengæld forventes flere myndigheder ikke at kunne benytte Blanketmotoren af tekniske eller af forretningsmæssige årsager.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Såfremt I alternativt vælger at tilpasse jeres selvbetjeningsløsning, vil I kunne vælge at lave en simpel tilpasning af jeres eksisterende integration til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der vil gøre det muligt for EU-borgere at logge på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Alternativt kan I vælge en udvidet tilpasning af integrationen, der vil gøre det muligt for jer at se, at det er en EU-bruger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som logger på. Dertil vil I på sigt kunne muliggøre login med et erhvervs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samt tilbyde digital signering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a:t>
            </a:r>
          </a:p>
          <a:p>
            <a:pPr algn="l"/>
            <a:endParaRPr lang="da-DK" sz="2000" b="1"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Valg af implementeringsvej </a:t>
            </a:r>
            <a:r>
              <a:rPr lang="da-DK" sz="2000" dirty="0">
                <a:solidFill>
                  <a:srgbClr val="3F1A2B"/>
                </a:solidFill>
                <a:latin typeface="Franklin Gothic Book" panose="020B0503020102020204" pitchFamily="34" charset="0"/>
              </a:rPr>
              <a:t>– I opgavepakken 1, 2 og 3 præsenteres de forskellige implementeringsveje og baggrundsviden, der kan assistere jer i valg af implementeringsvej. </a:t>
            </a:r>
            <a:endParaRPr lang="da-DK" sz="2000" b="1"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48" y="91802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
            </a:r>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Hvilke strategiske overvejelser er vigtige ift. valg af implementeringsvej for ATS-forpligtelsen?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Giver implementering via Blanketmotoren eller jeres eksisterende selvbetjeningsløsning mest mening for jer af ressourcemæssige, tekniske og forretningsmæssige hensyn?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Når implementeringen af ATS-forpligtelsen har fundet sted, skal selvbetjeningsløsningen så tilføjes til LifeInDenmark.dk og BusinessInDenmark.dk, hvorfra EU-brugere lettere kan tilgå den?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Såfremt I også er omfattet af OOTS forpligtelsen, påvirker dette jeres valg af implementeringsvej for ATS-forpligtelsen? </a:t>
            </a: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p:cNvCxnSpPr/>
          <p:nvPr/>
        </p:nvCxnSpPr>
        <p:spPr>
          <a:xfrm>
            <a:off x="1568607"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10694608"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961286577"/>
              </p:ext>
            </p:extLst>
          </p:nvPr>
        </p:nvGraphicFramePr>
        <p:xfrm>
          <a:off x="10694608" y="5670550"/>
          <a:ext cx="8771476" cy="4213201"/>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7144305"/>
                    </a:ext>
                  </a:extLst>
                </a:gridCol>
              </a:tblGrid>
              <a:tr h="555601">
                <a:tc>
                  <a:txBody>
                    <a:bodyPr/>
                    <a:lstStyle/>
                    <a:p>
                      <a:pPr algn="l"/>
                      <a:r>
                        <a:rPr lang="da-DK" sz="2000" dirty="0"/>
                        <a:t>Beslutninger</a:t>
                      </a:r>
                      <a:r>
                        <a:rPr lang="da-DK" sz="2000" baseline="0" dirty="0"/>
                        <a:t> </a:t>
                      </a: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sz="2000"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285750" indent="-285750">
                        <a:buFont typeface="Arial" panose="020B0604020202020204" pitchFamily="34" charset="0"/>
                        <a:buChar char="•"/>
                      </a:pPr>
                      <a:r>
                        <a:rPr lang="da-DK" sz="1800" dirty="0">
                          <a:solidFill>
                            <a:srgbClr val="3F1A2B"/>
                          </a:solidFill>
                          <a:latin typeface="Franklin Gothic Book" panose="020B0503020102020204" pitchFamily="34" charset="0"/>
                        </a:rPr>
                        <a:t>Valg af implementeringsvej enten</a:t>
                      </a:r>
                      <a:r>
                        <a:rPr lang="da-DK" sz="1800" baseline="0" dirty="0">
                          <a:solidFill>
                            <a:srgbClr val="3F1A2B"/>
                          </a:solidFill>
                          <a:latin typeface="Franklin Gothic Book" panose="020B0503020102020204" pitchFamily="34" charset="0"/>
                        </a:rPr>
                        <a:t> via Blanketmotoren eller tilpasning af selvbetjeningsløsningen </a:t>
                      </a:r>
                    </a:p>
                    <a:p>
                      <a:pPr marL="285750" indent="-285750">
                        <a:buFont typeface="Arial" panose="020B0604020202020204" pitchFamily="34" charset="0"/>
                        <a:buChar char="•"/>
                      </a:pPr>
                      <a:r>
                        <a:rPr lang="da-DK" sz="1800" baseline="0" dirty="0">
                          <a:solidFill>
                            <a:srgbClr val="3F1A2B"/>
                          </a:solidFill>
                          <a:latin typeface="Franklin Gothic Book" panose="020B0503020102020204" pitchFamily="34" charset="0"/>
                        </a:rPr>
                        <a:t>Såfremt tilpasning af selvbetjeningsløsning vælges om I har behov for en simpel eller udvidet tilpasning. </a:t>
                      </a:r>
                      <a:endParaRPr lang="da-DK" sz="18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1800" baseline="0" dirty="0" err="1">
                          <a:solidFill>
                            <a:srgbClr val="3F1A2B"/>
                          </a:solidFill>
                          <a:latin typeface="Franklin Gothic Book" panose="020B0503020102020204" pitchFamily="34" charset="0"/>
                        </a:rPr>
                        <a:t>Roadmap</a:t>
                      </a:r>
                      <a:r>
                        <a:rPr lang="da-DK" sz="1800" baseline="0" dirty="0">
                          <a:solidFill>
                            <a:srgbClr val="3F1A2B"/>
                          </a:solidFill>
                          <a:latin typeface="Franklin Gothic Book" panose="020B0503020102020204" pitchFamily="34" charset="0"/>
                        </a:rPr>
                        <a:t> for implementeringen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For bedre at kunne understøtte jer i jeres implementering vil vi kortlægge, hvilke implementeringstiltag og –veje i vælger. Tidsfristen for at melde ind til Digitaliseringsstyrelsen, hvilken implementeringsvej i vælger vil være </a:t>
                      </a:r>
                      <a:r>
                        <a:rPr lang="da-DK" sz="1800" b="1" u="sng" dirty="0" smtClean="0">
                          <a:solidFill>
                            <a:srgbClr val="3F1A2B"/>
                          </a:solidFill>
                          <a:latin typeface="Franklin Gothic Book" panose="020B0503020102020204" pitchFamily="34" charset="0"/>
                        </a:rPr>
                        <a:t>31. marts </a:t>
                      </a:r>
                      <a:r>
                        <a:rPr lang="da-DK" sz="1800" b="1" u="sng" dirty="0">
                          <a:solidFill>
                            <a:srgbClr val="3F1A2B"/>
                          </a:solidFill>
                          <a:latin typeface="Franklin Gothic Book" panose="020B0503020102020204" pitchFamily="34" charset="0"/>
                        </a:rPr>
                        <a:t>2025.</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1" u="sng" dirty="0">
                        <a:solidFill>
                          <a:srgbClr val="3F1A2B"/>
                        </a:solidFill>
                        <a:latin typeface="Franklin Gothic Book" panose="020B05030201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noProof="0" dirty="0">
                          <a:solidFill>
                            <a:srgbClr val="3F1A2B"/>
                          </a:solidFill>
                          <a:latin typeface="Franklin Gothic Book" panose="020B0503020102020204" pitchFamily="34" charset="0"/>
                        </a:rPr>
                        <a:t>Tilbagemelding af </a:t>
                      </a:r>
                      <a:r>
                        <a:rPr lang="da-DK" sz="1800" noProof="0" dirty="0" err="1">
                          <a:solidFill>
                            <a:srgbClr val="3F1A2B"/>
                          </a:solidFill>
                          <a:latin typeface="Franklin Gothic Book" panose="020B0503020102020204" pitchFamily="34" charset="0"/>
                        </a:rPr>
                        <a:t>roadmap</a:t>
                      </a:r>
                      <a:r>
                        <a:rPr lang="da-DK" sz="1800" noProof="0" dirty="0">
                          <a:solidFill>
                            <a:srgbClr val="3F1A2B"/>
                          </a:solidFill>
                          <a:latin typeface="Franklin Gothic Book" panose="020B0503020102020204" pitchFamily="34" charset="0"/>
                        </a:rPr>
                        <a:t> for implementeringen hos de enkelte myndigheder vil ske løbende i takt med myndighederne får etableret deres interne implementeringsprojekter. </a:t>
                      </a:r>
                      <a:endParaRPr lang="da-DK" sz="1800" b="1" u="sng"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1410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ktangel 7"/>
          <p:cNvSpPr/>
          <p:nvPr/>
        </p:nvSpPr>
        <p:spPr>
          <a:xfrm>
            <a:off x="1423577" y="269950"/>
            <a:ext cx="16084853"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a:ln>
                  <a:noFill/>
                </a:ln>
                <a:solidFill>
                  <a:srgbClr val="3F1A2B"/>
                </a:solidFill>
                <a:effectLst/>
                <a:uLnTx/>
                <a:uFillTx/>
                <a:latin typeface="Franklin Gothic Book" panose="020B0503020102020204" pitchFamily="34" charset="0"/>
              </a:rPr>
              <a:t>Emne 2.2: </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Implementeringsopstart for</a:t>
            </a:r>
            <a:r>
              <a:rPr kumimoji="0" lang="da-DK" sz="4400" b="1" i="0" u="none" strike="noStrike" kern="0" cap="none" spc="0" normalizeH="0" noProof="0" dirty="0">
                <a:ln>
                  <a:noFill/>
                </a:ln>
                <a:solidFill>
                  <a:srgbClr val="3F1A2B"/>
                </a:solidFill>
                <a:effectLst/>
                <a:uLnTx/>
                <a:uFillTx/>
                <a:latin typeface="Franklin Gothic Book" panose="020B0503020102020204" pitchFamily="34" charset="0"/>
              </a:rPr>
              <a:t> Once Only Technical System</a:t>
            </a:r>
            <a:endPar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da-DK" sz="3600" b="1" dirty="0">
                <a:solidFill>
                  <a:srgbClr val="3F1A2B"/>
                </a:solidFill>
                <a:latin typeface="Franklin Gothic Book" panose="020B0503020102020204" pitchFamily="34" charset="0"/>
              </a:rPr>
              <a:t>OOTS</a:t>
            </a:r>
            <a:r>
              <a:rPr kumimoji="0" lang="da-DK" sz="3600" b="1" i="0" u="none" strike="noStrike" kern="0" cap="none" spc="0" normalizeH="0" baseline="0" noProof="0" dirty="0">
                <a:ln>
                  <a:noFill/>
                </a:ln>
                <a:solidFill>
                  <a:srgbClr val="3F1A2B"/>
                </a:solidFill>
                <a:effectLst/>
                <a:uLnTx/>
                <a:uFillTx/>
                <a:latin typeface="Franklin Gothic Book" panose="020B0503020102020204" pitchFamily="34" charset="0"/>
              </a:rPr>
              <a:t>-forpligtelsen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6433" y="199814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Baggrund</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algn="just"/>
            <a:r>
              <a:rPr lang="da-DK" sz="2000" dirty="0">
                <a:solidFill>
                  <a:srgbClr val="3F1A2B"/>
                </a:solidFill>
                <a:latin typeface="Franklin Gothic Book" panose="020B0503020102020204" pitchFamily="34" charset="0"/>
              </a:rPr>
              <a:t>Efterlevelse af forpligtelsen forudsætter, at en myndighed både benytter de centrale tiltag hos Digitaliseringsstyrelsen og Erhvervsstyrelsen (hhv. OOTS-Gateway og E-GEVIR), der stilles til rådighed, samt at myndigheden selv decentralt fortager de tiltag, som ikke kan ske centralt.</a:t>
            </a:r>
          </a:p>
          <a:p>
            <a:pPr algn="just"/>
            <a:endParaRPr lang="da-DK" sz="2000" b="1"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OOTS forpligtelsen </a:t>
            </a:r>
            <a:r>
              <a:rPr lang="da-DK" sz="2000" dirty="0">
                <a:solidFill>
                  <a:srgbClr val="3F1A2B"/>
                </a:solidFill>
                <a:latin typeface="Franklin Gothic Book" panose="020B0503020102020204" pitchFamily="34" charset="0"/>
              </a:rPr>
              <a:t>–  Det er kun en delmængde af myndighederne, som er omfattet af OOTS-forpligtelsen. Der findes forskellige implementeringsveje afhængig af, om man som myndighed er omfattet af OOTS-forpligtelsen som </a:t>
            </a:r>
            <a:r>
              <a:rPr lang="da-DK" sz="2000" dirty="0" err="1">
                <a:solidFill>
                  <a:srgbClr val="3F1A2B"/>
                </a:solidFill>
                <a:latin typeface="Franklin Gothic Book" panose="020B0503020102020204" pitchFamily="34" charset="0"/>
              </a:rPr>
              <a:t>anmodere</a:t>
            </a:r>
            <a:r>
              <a:rPr lang="da-DK" sz="2000" dirty="0">
                <a:solidFill>
                  <a:srgbClr val="3F1A2B"/>
                </a:solidFill>
                <a:latin typeface="Franklin Gothic Book" panose="020B0503020102020204" pitchFamily="34" charset="0"/>
              </a:rPr>
              <a:t> af dokumentation (selvbetjeningsløsning) eller udsteder af dokumentation (registre).</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For implementeringen af Once Only Technical System forpligtelsen er der to måder, hvorpå en myndighed med selvbetjeningsløsninger kan efterleve forpligtelsen. Enten via Blanketmotoren eller ved at tilpasse en eksisterende selvbetjeningsløsning.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For blanketløsninger vil Erhvervsstyrelsen i Blanketmotoren udvikle en fælles brugergrænseflade, der kan bruges til OOTS. Såfremt en myndighed ikke bruger Blanketmotoren vil der skulle udvikles en særskilt brugergrænseflade mellem OOTS og selvbetjeningsløsningen </a:t>
            </a:r>
          </a:p>
          <a:p>
            <a:pPr marL="457200" indent="-4572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Valg af implementeringsvej </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I opgavepakken 1, 2 og 3 præsenteres de forskellige implementeringsveje og baggrundsviden, der kan assistere jer i valg af implementeringsvej. </a:t>
            </a: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48" y="91802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a: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Refleksionsspørgsmål</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 strategiske overvejelser er vigtige ift. valg af implementeringsvej for OOTS-forpligtelsen?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Giver implementering via Blanketmotoren eller jeres eksisterende selvbetjeningsløsning mest mening for jer af ressourcemæssige, tekniske og forretningsmæssige hensyn?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Såfremt I også er omfattet af  ATS-forpligtelsen, påvirker dette jeres valg af implementeringsvej for OOTS-forpligtelsen?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cxnSp>
        <p:nvCxnSpPr>
          <p:cNvPr id="12" name="Lige forbindelse 11"/>
          <p:cNvCxnSpPr/>
          <p:nvPr/>
        </p:nvCxnSpPr>
        <p:spPr>
          <a:xfrm>
            <a:off x="1568607"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10694608"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151530053"/>
              </p:ext>
            </p:extLst>
          </p:nvPr>
        </p:nvGraphicFramePr>
        <p:xfrm>
          <a:off x="10744367" y="4945561"/>
          <a:ext cx="8771476" cy="4761841"/>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7144305"/>
                    </a:ext>
                  </a:extLst>
                </a:gridCol>
              </a:tblGrid>
              <a:tr h="555601">
                <a:tc>
                  <a:txBody>
                    <a:bodyPr/>
                    <a:lstStyle/>
                    <a:p>
                      <a:pPr algn="l"/>
                      <a:r>
                        <a:rPr lang="da-DK" sz="2000" dirty="0"/>
                        <a:t>Beslutninger</a:t>
                      </a:r>
                      <a:r>
                        <a:rPr lang="da-DK" sz="2000" baseline="0" dirty="0"/>
                        <a:t> </a:t>
                      </a: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sz="2000"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0" lvl="0" indent="0" algn="l">
                        <a:buFont typeface="Arial" panose="020B0604020202020204" pitchFamily="34" charset="0"/>
                        <a:buNone/>
                      </a:pPr>
                      <a:r>
                        <a:rPr lang="da-DK" sz="1800" u="sng" dirty="0">
                          <a:solidFill>
                            <a:srgbClr val="3F1A2B"/>
                          </a:solidFill>
                          <a:latin typeface="Franklin Gothic Book" panose="020B0503020102020204" pitchFamily="34" charset="0"/>
                        </a:rPr>
                        <a:t>For myndigheder med selvbetjeningsløsninger: </a:t>
                      </a:r>
                      <a:r>
                        <a:rPr lang="da-DK" sz="1800" dirty="0">
                          <a:solidFill>
                            <a:srgbClr val="3F1A2B"/>
                          </a:solidFill>
                          <a:latin typeface="Franklin Gothic Book" panose="020B0503020102020204" pitchFamily="34" charset="0"/>
                        </a:rPr>
                        <a:t>Valg af implementeringsvej enten via Blanketmotoren eller tilpasning af egen selvbetjeningsløsning og herunder udvikling af en OOTS-anmodningsbrugergrænseflade. </a:t>
                      </a:r>
                    </a:p>
                    <a:p>
                      <a:pPr algn="l"/>
                      <a:r>
                        <a:rPr lang="da-DK" sz="1800" b="1" dirty="0">
                          <a:solidFill>
                            <a:srgbClr val="3F1A2B"/>
                          </a:solidFill>
                          <a:latin typeface="Franklin Gothic Book" panose="020B0503020102020204" pitchFamily="34" charset="0"/>
                        </a:rPr>
                        <a:t> </a:t>
                      </a:r>
                      <a:endParaRPr lang="da-DK" sz="1800" dirty="0">
                        <a:solidFill>
                          <a:srgbClr val="3F1A2B"/>
                        </a:solidFill>
                        <a:latin typeface="Franklin Gothic Book" panose="020B0503020102020204" pitchFamily="34" charset="0"/>
                      </a:endParaRPr>
                    </a:p>
                    <a:p>
                      <a:pPr marL="0" lvl="0" indent="0" algn="l">
                        <a:buFont typeface="Arial" panose="020B0604020202020204" pitchFamily="34" charset="0"/>
                        <a:buNone/>
                      </a:pPr>
                      <a:r>
                        <a:rPr lang="da-DK" sz="1800" u="sng" dirty="0">
                          <a:solidFill>
                            <a:srgbClr val="3F1A2B"/>
                          </a:solidFill>
                          <a:latin typeface="Franklin Gothic Book" panose="020B0503020102020204" pitchFamily="34" charset="0"/>
                        </a:rPr>
                        <a:t>For myndigheder med register-løsninger:</a:t>
                      </a:r>
                      <a:r>
                        <a:rPr lang="da-DK" sz="1800" dirty="0">
                          <a:solidFill>
                            <a:srgbClr val="3F1A2B"/>
                          </a:solidFill>
                          <a:latin typeface="Franklin Gothic Book" panose="020B0503020102020204" pitchFamily="34" charset="0"/>
                        </a:rPr>
                        <a:t> Valg af implementeringsmodel for udviklingen af et preview space og tilslutning til OOTS-Gateway. </a:t>
                      </a:r>
                    </a:p>
                    <a:p>
                      <a:pPr marL="342900" lvl="0" indent="-342900" algn="l">
                        <a:buFont typeface="Arial" panose="020B0604020202020204" pitchFamily="34" charset="0"/>
                        <a:buChar char="•"/>
                      </a:pPr>
                      <a:endParaRPr lang="da-DK" sz="1800" dirty="0">
                        <a:solidFill>
                          <a:srgbClr val="3F1A2B"/>
                        </a:solidFill>
                        <a:latin typeface="Franklin Gothic Book" panose="020B0503020102020204" pitchFamily="34" charset="0"/>
                      </a:endParaRPr>
                    </a:p>
                    <a:p>
                      <a:pPr marL="0" lvl="0" indent="0" algn="l">
                        <a:buFont typeface="Arial" panose="020B0604020202020204" pitchFamily="34" charset="0"/>
                        <a:buNone/>
                      </a:pPr>
                      <a:r>
                        <a:rPr lang="da-DK" sz="1800" dirty="0" err="1">
                          <a:solidFill>
                            <a:srgbClr val="3F1A2B"/>
                          </a:solidFill>
                          <a:latin typeface="Franklin Gothic Book" panose="020B0503020102020204" pitchFamily="34" charset="0"/>
                        </a:rPr>
                        <a:t>Roadmap</a:t>
                      </a:r>
                      <a:r>
                        <a:rPr lang="da-DK" sz="1800" dirty="0">
                          <a:solidFill>
                            <a:srgbClr val="3F1A2B"/>
                          </a:solidFill>
                          <a:latin typeface="Franklin Gothic Book" panose="020B0503020102020204" pitchFamily="34" charset="0"/>
                        </a:rPr>
                        <a:t> for myndighedens implementering af OOTS-forpligtelsen </a:t>
                      </a:r>
                      <a:r>
                        <a:rPr lang="da-DK" sz="1800" b="1" dirty="0">
                          <a:latin typeface="Franklin Gothic Book" panose="020B0503020102020204" pitchFamily="34" charset="0"/>
                        </a:rPr>
                        <a:t> </a:t>
                      </a:r>
                      <a:endParaRPr lang="da-DK" sz="18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For bedre at kunne understøtte jer i jeres implementering vil vi kortlægge, hvilke implementeringstiltag og –veje i vælger. Tidsfristen for at melde ind til Digitaliseringsstyrelsen, hvilken implementeringsvej i vælger vil være </a:t>
                      </a:r>
                      <a:r>
                        <a:rPr lang="da-DK" sz="1800" b="1" u="sng" dirty="0" smtClean="0">
                          <a:solidFill>
                            <a:srgbClr val="3F1A2B"/>
                          </a:solidFill>
                          <a:latin typeface="Franklin Gothic Book" panose="020B0503020102020204" pitchFamily="34" charset="0"/>
                        </a:rPr>
                        <a:t>31. marts </a:t>
                      </a:r>
                      <a:r>
                        <a:rPr lang="da-DK" sz="1800" b="1" u="sng" dirty="0">
                          <a:solidFill>
                            <a:srgbClr val="3F1A2B"/>
                          </a:solidFill>
                          <a:latin typeface="Franklin Gothic Book" panose="020B0503020102020204" pitchFamily="34" charset="0"/>
                        </a:rPr>
                        <a:t>2025.</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1" u="sng" dirty="0">
                        <a:solidFill>
                          <a:srgbClr val="3F1A2B"/>
                        </a:solidFill>
                        <a:latin typeface="Franklin Gothic Book" panose="020B05030201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noProof="0" dirty="0">
                          <a:solidFill>
                            <a:srgbClr val="3F1A2B"/>
                          </a:solidFill>
                          <a:latin typeface="Franklin Gothic Book" panose="020B0503020102020204" pitchFamily="34" charset="0"/>
                        </a:rPr>
                        <a:t>Tilbagemelding af </a:t>
                      </a:r>
                      <a:r>
                        <a:rPr lang="da-DK" sz="1800" noProof="0" dirty="0" err="1">
                          <a:solidFill>
                            <a:srgbClr val="3F1A2B"/>
                          </a:solidFill>
                          <a:latin typeface="Franklin Gothic Book" panose="020B0503020102020204" pitchFamily="34" charset="0"/>
                        </a:rPr>
                        <a:t>roadmap</a:t>
                      </a:r>
                      <a:r>
                        <a:rPr lang="da-DK" sz="1800" noProof="0" dirty="0">
                          <a:solidFill>
                            <a:srgbClr val="3F1A2B"/>
                          </a:solidFill>
                          <a:latin typeface="Franklin Gothic Book" panose="020B0503020102020204" pitchFamily="34" charset="0"/>
                        </a:rPr>
                        <a:t> for implementeringen hos de enkelte myndigheder vil ske løbende i takt med myndighederne får etableret deres interne implementeringsprojekter. </a:t>
                      </a:r>
                      <a:endParaRPr lang="da-DK" sz="1800" b="1" u="sng"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40214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1514022" y="204119"/>
            <a:ext cx="8759129"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Emne 3: Modtagelse af EU-brugere</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3658"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
            </a:r>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Baggrund</a:t>
            </a:r>
          </a:p>
          <a:p>
            <a:pPr algn="l"/>
            <a:endParaRPr lang="da-DK" sz="2000" b="1"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Ved succesfuld implementering vil en myndighed i sin selvbetjeningsløsning forventeligt modtage flere brugere, der kommer fra andre EU-lande, samt potentielt modtage dokumentation, som i højere grad er udstedt af en myndighed i et andet land.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I forbindelse med, at EU-brugere benytter danske selvbetjeningsløsning er det, afhængigt af konteksten og selvbetjeningsløsningens formål, muligt, at de vil kontakte myndigheden med anderledes supportspørgsmål end danske brugere. Dertil er det muligt, at myndighedens sagsbehandling af EU-brugeren må afvige ift. den generelle sagsbehandling. </a:t>
            </a:r>
          </a:p>
          <a:p>
            <a:pPr algn="just"/>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Digitaliseringsstyrelsen står for den overordnede eksterne kommunikation til myndigheder. Det er muligt for jer som myndighed at kommunikere til slutbrugere via LifeInDenmark.dk og BusinessInDenmark.dk, men I kan også vælge at kommunikere direkte til slutbrugerne i jeres selvbetjeningsløsning.</a:t>
            </a:r>
          </a:p>
          <a:p>
            <a:pPr algn="l"/>
            <a:r>
              <a:rPr lang="da-DK" sz="2000" dirty="0">
                <a:solidFill>
                  <a:srgbClr val="3F1A2B"/>
                </a:solidFill>
                <a:latin typeface="Franklin Gothic Book" panose="020B0503020102020204" pitchFamily="34" charset="0"/>
              </a:rPr>
              <a:t>. </a:t>
            </a:r>
            <a:endParaRPr lang="da-DK" sz="2000" b="1"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
            </a:r>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Vil en potentiel stigning i antallet af EU-brugere, der benytter jeres selvbetjeningsløsning have indflydelse på jeres løsning og sagsbehandlingsproces?</a:t>
            </a: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873383272"/>
              </p:ext>
            </p:extLst>
          </p:nvPr>
        </p:nvGraphicFramePr>
        <p:xfrm>
          <a:off x="10700024" y="4662438"/>
          <a:ext cx="8771476" cy="3381073"/>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94914640"/>
                    </a:ext>
                  </a:extLst>
                </a:gridCol>
              </a:tblGrid>
              <a:tr h="820753">
                <a:tc>
                  <a:txBody>
                    <a:bodyPr/>
                    <a:lstStyle/>
                    <a:p>
                      <a:pPr algn="l"/>
                      <a:r>
                        <a:rPr lang="da-DK" dirty="0"/>
                        <a:t>Beslutninger</a:t>
                      </a:r>
                      <a:r>
                        <a:rPr lang="da-DK" baseline="0" dirty="0"/>
                        <a:t> </a:t>
                      </a:r>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342900" lvl="0" indent="-342900">
                        <a:buFont typeface="Arial" panose="020B0604020202020204" pitchFamily="34" charset="0"/>
                        <a:buChar char="•"/>
                      </a:pPr>
                      <a:r>
                        <a:rPr lang="da-DK" sz="1800" dirty="0">
                          <a:solidFill>
                            <a:srgbClr val="3F1A2B"/>
                          </a:solidFill>
                          <a:latin typeface="Franklin Gothic Book" panose="020B0503020102020204" pitchFamily="34" charset="0"/>
                        </a:rPr>
                        <a:t>Plan for håndtering af EU-brugere, såfremt det vurderes at have indflydelse på jeres nuværende forretning</a:t>
                      </a:r>
                    </a:p>
                    <a:p>
                      <a:pPr marL="342900" lvl="0" indent="-342900">
                        <a:buFont typeface="Arial" panose="020B0604020202020204" pitchFamily="34" charset="0"/>
                        <a:buChar char="•"/>
                      </a:pPr>
                      <a:r>
                        <a:rPr lang="da-DK" sz="1800" dirty="0">
                          <a:solidFill>
                            <a:srgbClr val="3F1A2B"/>
                          </a:solidFill>
                          <a:latin typeface="Franklin Gothic Book" panose="020B0503020102020204" pitchFamily="34" charset="0"/>
                        </a:rPr>
                        <a:t>Plan og beslutning om kommunikation til slutbrugere om de nye muligheder som følge af implementeringen</a:t>
                      </a:r>
                      <a:r>
                        <a:rPr lang="da-DK" sz="1800" dirty="0">
                          <a:solidFill>
                            <a:srgbClr val="3F1A2B"/>
                          </a:solidFill>
                        </a:rPr>
                        <a:t>. </a:t>
                      </a:r>
                    </a:p>
                    <a:p>
                      <a:pPr marL="285750" indent="-285750">
                        <a:buFont typeface="Arial" panose="020B0604020202020204" pitchFamily="34" charset="0"/>
                        <a:buChar char="•"/>
                      </a:pPr>
                      <a:endParaRPr lang="da-DK"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Beslutningerne kan påvirke jeres overordnede tilgang til implementeringen af Single Digital Gateway-forordningen. Digitaliseringsstyrelsen foreslår, at myndighederne har taget stilling til fornævnte inden idriftsættelse af nye tilpasninger i myndighedernes løsninger.</a:t>
                      </a:r>
                      <a:endParaRPr lang="da-DK" sz="2800" u="sng"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24096456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F2" id="{A28084E0-B110-470D-9A07-A0AA628042F5}" vid="{8347C7BC-8946-49FB-8693-3B0CD22588F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4D946C310A44BBD8D4F8C91C3E935" ma:contentTypeVersion="20" ma:contentTypeDescription="Create a new document." ma:contentTypeScope="" ma:versionID="3aefa7259a37826d4dd383b8e8d7bfda">
  <xsd:schema xmlns:xsd="http://www.w3.org/2001/XMLSchema" xmlns:xs="http://www.w3.org/2001/XMLSchema" xmlns:p="http://schemas.microsoft.com/office/2006/metadata/properties" xmlns:ns2="2e46485f-8dd0-4c21-b26b-a15a922386e8" xmlns:ns3="2b853e43-bebb-4661-8535-1e7bcd94883b" targetNamespace="http://schemas.microsoft.com/office/2006/metadata/properties" ma:root="true" ma:fieldsID="0c56b5abd2c337e59492c647cb6acf4b" ns2:_="" ns3:_="">
    <xsd:import namespace="2e46485f-8dd0-4c21-b26b-a15a922386e8"/>
    <xsd:import namespace="2b853e43-bebb-4661-8535-1e7bcd9488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MediaServiceLocation"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6485f-8dd0-4c21-b26b-a15a9223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0c393-8b35-4ae0-81a2-c1300d6331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3e43-bebb-4661-8535-1e7bcd9488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29d44b8-8f85-4803-a13f-3b536dd4a20b}" ma:internalName="TaxCatchAll" ma:showField="CatchAllData" ma:web="2b853e43-bebb-4661-8535-1e7bcd9488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930B0-C96E-44F2-AE17-CADE9BCD79D0}">
  <ds:schemaRefs>
    <ds:schemaRef ds:uri="http://schemas.microsoft.com/sharepoint/v3/contenttype/forms"/>
  </ds:schemaRefs>
</ds:datastoreItem>
</file>

<file path=customXml/itemProps2.xml><?xml version="1.0" encoding="utf-8"?>
<ds:datastoreItem xmlns:ds="http://schemas.openxmlformats.org/officeDocument/2006/customXml" ds:itemID="{B8F5C8D8-CCEB-43C5-B087-4BA01801C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6485f-8dd0-4c21-b26b-a15a922386e8"/>
    <ds:schemaRef ds:uri="2b853e43-bebb-4661-8535-1e7bcd948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5df2a7adfad24694aa1dce6b254c67e7</Template>
  <TotalTime>6265</TotalTime>
  <Words>2270</Words>
  <Application>Microsoft Office PowerPoint</Application>
  <PresentationFormat>Brugerdefineret</PresentationFormat>
  <Paragraphs>229</Paragraphs>
  <Slides>10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Franklin Gothic Book</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Rebecka Tejland Johansen</dc:creator>
  <cp:lastModifiedBy>Henriette Kure Camboni</cp:lastModifiedBy>
  <cp:revision>196</cp:revision>
  <dcterms:created xsi:type="dcterms:W3CDTF">2024-07-22T08:10:08Z</dcterms:created>
  <dcterms:modified xsi:type="dcterms:W3CDTF">2024-11-07T13:54:11Z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LastSaved">
    <vt:filetime>2023-12-21T00:00:00Z</vt:filetime>
  </property>
  <property fmtid="{D5CDD505-2E9C-101B-9397-08002B2CF9AE}" pid="4" name="Producer">
    <vt:lpwstr>macOS Version 13.2.1 (Build 22D68) Quartz PDFContext</vt:lpwstr>
  </property>
</Properties>
</file>