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 id="2147483667" r:id="rId4"/>
  </p:sldMasterIdLst>
  <p:notesMasterIdLst>
    <p:notesMasterId r:id="rId35"/>
  </p:notesMasterIdLst>
  <p:sldIdLst>
    <p:sldId id="309" r:id="rId5"/>
    <p:sldId id="316" r:id="rId6"/>
    <p:sldId id="317" r:id="rId7"/>
    <p:sldId id="318" r:id="rId8"/>
    <p:sldId id="319" r:id="rId9"/>
    <p:sldId id="330" r:id="rId10"/>
    <p:sldId id="320" r:id="rId11"/>
    <p:sldId id="321" r:id="rId12"/>
    <p:sldId id="322" r:id="rId13"/>
    <p:sldId id="323" r:id="rId14"/>
    <p:sldId id="310" r:id="rId15"/>
    <p:sldId id="324" r:id="rId16"/>
    <p:sldId id="325" r:id="rId17"/>
    <p:sldId id="327" r:id="rId18"/>
    <p:sldId id="262" r:id="rId19"/>
    <p:sldId id="345" r:id="rId20"/>
    <p:sldId id="346" r:id="rId21"/>
    <p:sldId id="348" r:id="rId22"/>
    <p:sldId id="312" r:id="rId23"/>
    <p:sldId id="335" r:id="rId24"/>
    <p:sldId id="336" r:id="rId25"/>
    <p:sldId id="332" r:id="rId26"/>
    <p:sldId id="341" r:id="rId27"/>
    <p:sldId id="337" r:id="rId28"/>
    <p:sldId id="349" r:id="rId29"/>
    <p:sldId id="342" r:id="rId30"/>
    <p:sldId id="343" r:id="rId31"/>
    <p:sldId id="344" r:id="rId32"/>
    <p:sldId id="347" r:id="rId33"/>
    <p:sldId id="350" r:id="rId34"/>
  </p:sldIdLst>
  <p:sldSz cx="20104100" cy="11341100"/>
  <p:notesSz cx="20104100" cy="11341100"/>
  <p:defaultTextStyle>
    <a:defPPr>
      <a:defRPr kern="0"/>
    </a:defPPr>
  </p:defaultTextStyle>
  <p:extLst>
    <p:ext uri="{EFAFB233-063F-42B5-8137-9DF3F51BA10A}">
      <p15:sldGuideLst xmlns:p15="http://schemas.microsoft.com/office/powerpoint/2012/main">
        <p15:guide id="1" orient="horz" pos="692" userDrawn="1">
          <p15:clr>
            <a:srgbClr val="A4A3A4"/>
          </p15:clr>
        </p15:guide>
        <p15:guide id="2" pos="1292" userDrawn="1">
          <p15:clr>
            <a:srgbClr val="A4A3A4"/>
          </p15:clr>
        </p15:guide>
        <p15:guide id="3" pos="1513" userDrawn="1">
          <p15:clr>
            <a:srgbClr val="A4A3A4"/>
          </p15:clr>
        </p15:guide>
        <p15:guide id="4" pos="2278" userDrawn="1">
          <p15:clr>
            <a:srgbClr val="A4A3A4"/>
          </p15:clr>
        </p15:guide>
        <p15:guide id="5" pos="2492" userDrawn="1">
          <p15:clr>
            <a:srgbClr val="A4A3A4"/>
          </p15:clr>
        </p15:guide>
        <p15:guide id="6" pos="3260" userDrawn="1">
          <p15:clr>
            <a:srgbClr val="A4A3A4"/>
          </p15:clr>
        </p15:guide>
        <p15:guide id="7" pos="3469" userDrawn="1">
          <p15:clr>
            <a:srgbClr val="A4A3A4"/>
          </p15:clr>
        </p15:guide>
        <p15:guide id="8" pos="4234" userDrawn="1">
          <p15:clr>
            <a:srgbClr val="A4A3A4"/>
          </p15:clr>
        </p15:guide>
        <p15:guide id="9" pos="4460" userDrawn="1">
          <p15:clr>
            <a:srgbClr val="A4A3A4"/>
          </p15:clr>
        </p15:guide>
        <p15:guide id="10" pos="5228" userDrawn="1">
          <p15:clr>
            <a:srgbClr val="A4A3A4"/>
          </p15:clr>
        </p15:guide>
        <p15:guide id="11" pos="5453" userDrawn="1">
          <p15:clr>
            <a:srgbClr val="A4A3A4"/>
          </p15:clr>
        </p15:guide>
        <p15:guide id="12" pos="6219" userDrawn="1">
          <p15:clr>
            <a:srgbClr val="A4A3A4"/>
          </p15:clr>
        </p15:guide>
        <p15:guide id="13" pos="6417" userDrawn="1">
          <p15:clr>
            <a:srgbClr val="A4A3A4"/>
          </p15:clr>
        </p15:guide>
        <p15:guide id="14" pos="7182" userDrawn="1">
          <p15:clr>
            <a:srgbClr val="A4A3A4"/>
          </p15:clr>
        </p15:guide>
        <p15:guide id="15" pos="7409" userDrawn="1">
          <p15:clr>
            <a:srgbClr val="A4A3A4"/>
          </p15:clr>
        </p15:guide>
        <p15:guide id="16" pos="8204" userDrawn="1">
          <p15:clr>
            <a:srgbClr val="A4A3A4"/>
          </p15:clr>
        </p15:guide>
        <p15:guide id="17" pos="8402" userDrawn="1">
          <p15:clr>
            <a:srgbClr val="A4A3A4"/>
          </p15:clr>
        </p15:guide>
        <p15:guide id="18" pos="9167" userDrawn="1">
          <p15:clr>
            <a:srgbClr val="A4A3A4"/>
          </p15:clr>
        </p15:guide>
        <p15:guide id="19" pos="9394" userDrawn="1">
          <p15:clr>
            <a:srgbClr val="A4A3A4"/>
          </p15:clr>
        </p15:guide>
        <p15:guide id="20" pos="10159" userDrawn="1">
          <p15:clr>
            <a:srgbClr val="A4A3A4"/>
          </p15:clr>
        </p15:guide>
        <p15:guide id="21" pos="10358" userDrawn="1">
          <p15:clr>
            <a:srgbClr val="A4A3A4"/>
          </p15:clr>
        </p15:guide>
        <p15:guide id="22" pos="11151" userDrawn="1">
          <p15:clr>
            <a:srgbClr val="A4A3A4"/>
          </p15:clr>
        </p15:guide>
        <p15:guide id="23" pos="11350" userDrawn="1">
          <p15:clr>
            <a:srgbClr val="A4A3A4"/>
          </p15:clr>
        </p15:guide>
        <p15:guide id="24" orient="horz" pos="935" userDrawn="1">
          <p15:clr>
            <a:srgbClr val="A4A3A4"/>
          </p15:clr>
        </p15:guide>
        <p15:guide id="25" orient="horz" pos="1616" userDrawn="1">
          <p15:clr>
            <a:srgbClr val="A4A3A4"/>
          </p15:clr>
        </p15:guide>
        <p15:guide id="26" orient="horz" pos="1814" userDrawn="1">
          <p15:clr>
            <a:srgbClr val="A4A3A4"/>
          </p15:clr>
        </p15:guide>
        <p15:guide id="27" orient="horz" pos="2523" userDrawn="1">
          <p15:clr>
            <a:srgbClr val="A4A3A4"/>
          </p15:clr>
        </p15:guide>
        <p15:guide id="28" orient="horz" pos="2756" userDrawn="1">
          <p15:clr>
            <a:srgbClr val="A4A3A4"/>
          </p15:clr>
        </p15:guide>
        <p15:guide id="29" orient="horz" pos="3459" userDrawn="1">
          <p15:clr>
            <a:srgbClr val="A4A3A4"/>
          </p15:clr>
        </p15:guide>
        <p15:guide id="30" orient="horz" pos="3668" userDrawn="1">
          <p15:clr>
            <a:srgbClr val="A4A3A4"/>
          </p15:clr>
        </p15:guide>
        <p15:guide id="31" orient="horz" pos="4366" userDrawn="1">
          <p15:clr>
            <a:srgbClr val="A4A3A4"/>
          </p15:clr>
        </p15:guide>
        <p15:guide id="32" orient="horz" pos="4580" userDrawn="1">
          <p15:clr>
            <a:srgbClr val="A4A3A4"/>
          </p15:clr>
        </p15:guide>
        <p15:guide id="33" orient="horz" pos="5273" userDrawn="1">
          <p15:clr>
            <a:srgbClr val="A4A3A4"/>
          </p15:clr>
        </p15:guide>
        <p15:guide id="34" orient="horz" pos="5492" userDrawn="1">
          <p15:clr>
            <a:srgbClr val="A4A3A4"/>
          </p15:clr>
        </p15:guide>
        <p15:guide id="35" orient="horz" pos="6212" userDrawn="1">
          <p15:clr>
            <a:srgbClr val="A4A3A4"/>
          </p15:clr>
        </p15:guide>
        <p15:guide id="36" orient="horz" pos="64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Vatit Mair" initials="JVM" lastIdx="11" clrIdx="0">
    <p:extLst>
      <p:ext uri="{19B8F6BF-5375-455C-9EA6-DF929625EA0E}">
        <p15:presenceInfo xmlns:p15="http://schemas.microsoft.com/office/powerpoint/2012/main" userId="S-1-5-21-2100284113-1573851820-878952375-385925" providerId="AD"/>
      </p:ext>
    </p:extLst>
  </p:cmAuthor>
  <p:cmAuthor id="2" name="Andrea Agersnap Hamann" initials="AAH" lastIdx="6" clrIdx="1">
    <p:extLst>
      <p:ext uri="{19B8F6BF-5375-455C-9EA6-DF929625EA0E}">
        <p15:presenceInfo xmlns:p15="http://schemas.microsoft.com/office/powerpoint/2012/main" userId="S-1-5-21-2100284113-1573851820-878952375-282938" providerId="AD"/>
      </p:ext>
    </p:extLst>
  </p:cmAuthor>
  <p:cmAuthor id="3" name="Joachim Møller Pallesen" initials="JMP" lastIdx="15" clrIdx="2">
    <p:extLst>
      <p:ext uri="{19B8F6BF-5375-455C-9EA6-DF929625EA0E}">
        <p15:presenceInfo xmlns:p15="http://schemas.microsoft.com/office/powerpoint/2012/main" userId="S-1-5-21-2100284113-1573851820-878952375-164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1A2B"/>
    <a:srgbClr val="F5F1E6"/>
    <a:srgbClr val="F1758B"/>
    <a:srgbClr val="FFFFFF"/>
    <a:srgbClr val="E6E6E6"/>
    <a:srgbClr val="9F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C528E-00AF-4347-8AC3-FC8410C2749B}" v="20" dt="2025-10-07T10:34:41.43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47" autoAdjust="0"/>
  </p:normalViewPr>
  <p:slideViewPr>
    <p:cSldViewPr>
      <p:cViewPr varScale="1">
        <p:scale>
          <a:sx n="36" d="100"/>
          <a:sy n="36" d="100"/>
        </p:scale>
        <p:origin x="84" y="48"/>
      </p:cViewPr>
      <p:guideLst>
        <p:guide orient="horz" pos="692"/>
        <p:guide pos="1292"/>
        <p:guide pos="1513"/>
        <p:guide pos="2278"/>
        <p:guide pos="2492"/>
        <p:guide pos="3260"/>
        <p:guide pos="3469"/>
        <p:guide pos="4234"/>
        <p:guide pos="4460"/>
        <p:guide pos="5228"/>
        <p:guide pos="5453"/>
        <p:guide pos="6219"/>
        <p:guide pos="6417"/>
        <p:guide pos="7182"/>
        <p:guide pos="7409"/>
        <p:guide pos="8204"/>
        <p:guide pos="8402"/>
        <p:guide pos="9167"/>
        <p:guide pos="9394"/>
        <p:guide pos="10159"/>
        <p:guide pos="10358"/>
        <p:guide pos="11151"/>
        <p:guide pos="11350"/>
        <p:guide orient="horz" pos="935"/>
        <p:guide orient="horz" pos="1616"/>
        <p:guide orient="horz" pos="1814"/>
        <p:guide orient="horz" pos="2523"/>
        <p:guide orient="horz" pos="2756"/>
        <p:guide orient="horz" pos="3459"/>
        <p:guide orient="horz" pos="3668"/>
        <p:guide orient="horz" pos="4366"/>
        <p:guide orient="horz" pos="4580"/>
        <p:guide orient="horz" pos="5273"/>
        <p:guide orient="horz" pos="5492"/>
        <p:guide orient="horz" pos="6212"/>
        <p:guide orient="horz" pos="64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83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11387138" y="0"/>
            <a:ext cx="8712200" cy="568325"/>
          </a:xfrm>
          <a:prstGeom prst="rect">
            <a:avLst/>
          </a:prstGeom>
        </p:spPr>
        <p:txBody>
          <a:bodyPr vert="horz" lIns="91440" tIns="45720" rIns="91440" bIns="45720" rtlCol="0"/>
          <a:lstStyle>
            <a:lvl1pPr algn="r">
              <a:defRPr sz="1200"/>
            </a:lvl1pPr>
          </a:lstStyle>
          <a:p>
            <a:fld id="{54F3BCE6-3B49-44A7-BD23-9368BAC70A97}" type="datetimeFigureOut">
              <a:rPr lang="da-DK" smtClean="0"/>
              <a:t>07-10-2025</a:t>
            </a:fld>
            <a:endParaRPr lang="da-DK"/>
          </a:p>
        </p:txBody>
      </p:sp>
      <p:sp>
        <p:nvSpPr>
          <p:cNvPr id="4" name="Pladsholder til slidebillede 3"/>
          <p:cNvSpPr>
            <a:spLocks noGrp="1" noRot="1" noChangeAspect="1"/>
          </p:cNvSpPr>
          <p:nvPr>
            <p:ph type="sldImg" idx="2"/>
          </p:nvPr>
        </p:nvSpPr>
        <p:spPr>
          <a:xfrm>
            <a:off x="6659563" y="1417638"/>
            <a:ext cx="6784975" cy="3827462"/>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2009775" y="5457825"/>
            <a:ext cx="16084550" cy="4465638"/>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10772775"/>
            <a:ext cx="8712200" cy="56832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11387138" y="10772775"/>
            <a:ext cx="8712200" cy="568325"/>
          </a:xfrm>
          <a:prstGeom prst="rect">
            <a:avLst/>
          </a:prstGeom>
        </p:spPr>
        <p:txBody>
          <a:bodyPr vert="horz" lIns="91440" tIns="45720" rIns="91440" bIns="45720" rtlCol="0" anchor="b"/>
          <a:lstStyle>
            <a:lvl1pPr algn="r">
              <a:defRPr sz="1200"/>
            </a:lvl1pPr>
          </a:lstStyle>
          <a:p>
            <a:fld id="{6A2478FA-E9AC-43B4-86FE-E8ACF7715171}" type="slidenum">
              <a:rPr lang="da-DK" smtClean="0"/>
              <a:t>‹nr.›</a:t>
            </a:fld>
            <a:endParaRPr lang="da-DK"/>
          </a:p>
        </p:txBody>
      </p:sp>
    </p:spTree>
    <p:extLst>
      <p:ext uri="{BB962C8B-B14F-4D97-AF65-F5344CB8AC3E}">
        <p14:creationId xmlns:p14="http://schemas.microsoft.com/office/powerpoint/2010/main" val="87566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
##-AccessibilityAssistant: Skip layout check-##</a:t>
            </a:r>
          </a:p>
        </p:txBody>
      </p:sp>
      <p:sp>
        <p:nvSpPr>
          <p:cNvPr id="4" name="Pladsholder til slidenummer 3"/>
          <p:cNvSpPr>
            <a:spLocks noGrp="1"/>
          </p:cNvSpPr>
          <p:nvPr>
            <p:ph type="sldNum" sz="quarter" idx="5"/>
          </p:nvPr>
        </p:nvSpPr>
        <p:spPr/>
        <p:txBody>
          <a:bodyPr/>
          <a:lstStyle/>
          <a:p>
            <a:fld id="{6A2478FA-E9AC-43B4-86FE-E8ACF7715171}" type="slidenum">
              <a:rPr lang="da-DK" smtClean="0"/>
              <a:t>4</a:t>
            </a:fld>
            <a:endParaRPr lang="da-DK"/>
          </a:p>
        </p:txBody>
      </p:sp>
    </p:spTree>
    <p:extLst>
      <p:ext uri="{BB962C8B-B14F-4D97-AF65-F5344CB8AC3E}">
        <p14:creationId xmlns:p14="http://schemas.microsoft.com/office/powerpoint/2010/main" val="420841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
##-AccessibilityAssistant: Skip layout check-##</a:t>
            </a:r>
          </a:p>
        </p:txBody>
      </p:sp>
      <p:sp>
        <p:nvSpPr>
          <p:cNvPr id="4" name="Pladsholder til slidenummer 3"/>
          <p:cNvSpPr>
            <a:spLocks noGrp="1"/>
          </p:cNvSpPr>
          <p:nvPr>
            <p:ph type="sldNum" sz="quarter" idx="5"/>
          </p:nvPr>
        </p:nvSpPr>
        <p:spPr/>
        <p:txBody>
          <a:bodyPr/>
          <a:lstStyle/>
          <a:p>
            <a:fld id="{6A2478FA-E9AC-43B4-86FE-E8ACF7715171}" type="slidenum">
              <a:rPr lang="da-DK" smtClean="0"/>
              <a:t>26</a:t>
            </a:fld>
            <a:endParaRPr lang="da-DK"/>
          </a:p>
        </p:txBody>
      </p:sp>
    </p:spTree>
    <p:extLst>
      <p:ext uri="{BB962C8B-B14F-4D97-AF65-F5344CB8AC3E}">
        <p14:creationId xmlns:p14="http://schemas.microsoft.com/office/powerpoint/2010/main" val="93201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r>
              <a:rPr lang="da-DK"/>
              <a:t>Klik for at redigere i master</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da-DK"/>
              <a:t>Klik for at redigere undertiteltypografien i masteren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384776" y="603810"/>
            <a:ext cx="17339786" cy="2192088"/>
          </a:xfrm>
        </p:spPr>
        <p:txBody>
          <a:bodyPr/>
          <a:lstStyle/>
          <a:p>
            <a:r>
              <a:rPr lang="da-DK"/>
              <a:t>Klik for at redigere i master</a:t>
            </a:r>
          </a:p>
        </p:txBody>
      </p:sp>
      <p:sp>
        <p:nvSpPr>
          <p:cNvPr id="3" name="Pladsholder til tekst 2"/>
          <p:cNvSpPr>
            <a:spLocks noGrp="1"/>
          </p:cNvSpPr>
          <p:nvPr>
            <p:ph type="body" idx="1"/>
          </p:nvPr>
        </p:nvSpPr>
        <p:spPr>
          <a:xfrm>
            <a:off x="1384776" y="2780146"/>
            <a:ext cx="8504976" cy="1362506"/>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da-DK"/>
              <a:t>Rediger typografien i masterens</a:t>
            </a:r>
          </a:p>
        </p:txBody>
      </p:sp>
      <p:sp>
        <p:nvSpPr>
          <p:cNvPr id="4" name="Pladsholder til indhold 3"/>
          <p:cNvSpPr>
            <a:spLocks noGrp="1"/>
          </p:cNvSpPr>
          <p:nvPr>
            <p:ph sz="half" idx="2"/>
          </p:nvPr>
        </p:nvSpPr>
        <p:spPr>
          <a:xfrm>
            <a:off x="1384776" y="4142652"/>
            <a:ext cx="8504976" cy="609321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10177701" y="2780146"/>
            <a:ext cx="8546861" cy="1362506"/>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da-DK"/>
              <a:t>Rediger typografien i masterens</a:t>
            </a:r>
          </a:p>
        </p:txBody>
      </p:sp>
      <p:sp>
        <p:nvSpPr>
          <p:cNvPr id="6" name="Pladsholder til indhold 5"/>
          <p:cNvSpPr>
            <a:spLocks noGrp="1"/>
          </p:cNvSpPr>
          <p:nvPr>
            <p:ph sz="quarter" idx="4"/>
          </p:nvPr>
        </p:nvSpPr>
        <p:spPr>
          <a:xfrm>
            <a:off x="10177701" y="4142652"/>
            <a:ext cx="8546861" cy="609321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F5D74903-4128-4F57-BFC4-9F0CA96C8A79}" type="datetimeFigureOut">
              <a:rPr lang="da-DK" smtClean="0"/>
              <a:t>07-10-2025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351424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5D74903-4128-4F57-BFC4-9F0CA96C8A79}" type="datetimeFigureOut">
              <a:rPr lang="da-DK" smtClean="0"/>
              <a:t>07-10-2025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4142092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5D74903-4128-4F57-BFC4-9F0CA96C8A79}" type="datetimeFigureOut">
              <a:rPr lang="da-DK" smtClean="0"/>
              <a:t>07-10-2025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288225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84776" y="756073"/>
            <a:ext cx="6484095" cy="2646257"/>
          </a:xfrm>
        </p:spPr>
        <p:txBody>
          <a:bodyPr anchor="b"/>
          <a:lstStyle>
            <a:lvl1pPr>
              <a:defRPr sz="5277"/>
            </a:lvl1pPr>
          </a:lstStyle>
          <a:p>
            <a:r>
              <a:rPr lang="da-DK"/>
              <a:t>Klik for at redigere i master</a:t>
            </a:r>
          </a:p>
        </p:txBody>
      </p:sp>
      <p:sp>
        <p:nvSpPr>
          <p:cNvPr id="3" name="Pladsholder til indhold 2"/>
          <p:cNvSpPr>
            <a:spLocks noGrp="1"/>
          </p:cNvSpPr>
          <p:nvPr>
            <p:ph idx="1"/>
          </p:nvPr>
        </p:nvSpPr>
        <p:spPr>
          <a:xfrm>
            <a:off x="8546861" y="1632909"/>
            <a:ext cx="10177701" cy="8059532"/>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1384776" y="3402330"/>
            <a:ext cx="6484095" cy="6303237"/>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da-DK"/>
              <a:t>Rediger typografien i masterens</a:t>
            </a:r>
          </a:p>
        </p:txBody>
      </p:sp>
      <p:sp>
        <p:nvSpPr>
          <p:cNvPr id="5" name="Pladsholder til dato 4"/>
          <p:cNvSpPr>
            <a:spLocks noGrp="1"/>
          </p:cNvSpPr>
          <p:nvPr>
            <p:ph type="dt" sz="half" idx="10"/>
          </p:nvPr>
        </p:nvSpPr>
        <p:spPr/>
        <p:txBody>
          <a:bodyPr/>
          <a:lstStyle/>
          <a:p>
            <a:fld id="{F5D74903-4128-4F57-BFC4-9F0CA96C8A79}" type="datetimeFigureOut">
              <a:rPr lang="da-DK" smtClean="0"/>
              <a:t>07-10-2025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413639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84776" y="756073"/>
            <a:ext cx="6484095" cy="2646257"/>
          </a:xfrm>
        </p:spPr>
        <p:txBody>
          <a:bodyPr anchor="b"/>
          <a:lstStyle>
            <a:lvl1pPr>
              <a:defRPr sz="5277"/>
            </a:lvl1pPr>
          </a:lstStyle>
          <a:p>
            <a:r>
              <a:rPr lang="da-DK"/>
              <a:t>Klik for at redigere i master</a:t>
            </a:r>
          </a:p>
        </p:txBody>
      </p:sp>
      <p:sp>
        <p:nvSpPr>
          <p:cNvPr id="3" name="Pladsholder til billede 2"/>
          <p:cNvSpPr>
            <a:spLocks noGrp="1"/>
          </p:cNvSpPr>
          <p:nvPr>
            <p:ph type="pic" idx="1"/>
          </p:nvPr>
        </p:nvSpPr>
        <p:spPr>
          <a:xfrm>
            <a:off x="8546861" y="1632909"/>
            <a:ext cx="10177701" cy="8059532"/>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da-DK"/>
          </a:p>
        </p:txBody>
      </p:sp>
      <p:sp>
        <p:nvSpPr>
          <p:cNvPr id="4" name="Pladsholder til tekst 3"/>
          <p:cNvSpPr>
            <a:spLocks noGrp="1"/>
          </p:cNvSpPr>
          <p:nvPr>
            <p:ph type="body" sz="half" idx="2"/>
          </p:nvPr>
        </p:nvSpPr>
        <p:spPr>
          <a:xfrm>
            <a:off x="1384776" y="3402330"/>
            <a:ext cx="6484095" cy="6303237"/>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da-DK"/>
              <a:t>Rediger typografien i masterens</a:t>
            </a:r>
          </a:p>
        </p:txBody>
      </p:sp>
      <p:sp>
        <p:nvSpPr>
          <p:cNvPr id="5" name="Pladsholder til dato 4"/>
          <p:cNvSpPr>
            <a:spLocks noGrp="1"/>
          </p:cNvSpPr>
          <p:nvPr>
            <p:ph type="dt" sz="half" idx="10"/>
          </p:nvPr>
        </p:nvSpPr>
        <p:spPr/>
        <p:txBody>
          <a:bodyPr/>
          <a:lstStyle/>
          <a:p>
            <a:fld id="{F5D74903-4128-4F57-BFC4-9F0CA96C8A79}" type="datetimeFigureOut">
              <a:rPr lang="da-DK" smtClean="0"/>
              <a:t>07-10-2025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275632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5D74903-4128-4F57-BFC4-9F0CA96C8A79}" type="datetimeFigureOut">
              <a:rPr lang="da-DK" smtClean="0"/>
              <a:t>07-10-2025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13385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14386996" y="603809"/>
            <a:ext cx="4334947" cy="961105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82157" y="603809"/>
            <a:ext cx="12753538" cy="961105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5D74903-4128-4F57-BFC4-9F0CA96C8A79}" type="datetimeFigureOut">
              <a:rPr lang="da-DK" smtClean="0"/>
              <a:t>07-10-2025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103360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body" idx="1"/>
          </p:nvPr>
        </p:nvSpPr>
        <p:spPr/>
        <p:txBody>
          <a:bodyPr lIns="0" tIns="0" rIns="0" bIns="0"/>
          <a:lstStyle>
            <a:lvl1pPr>
              <a:defRPr/>
            </a:lvl1pPr>
          </a:lstStyle>
          <a:p>
            <a:pPr lvl="0"/>
            <a:r>
              <a:rPr lang="da-DK"/>
              <a:t>Rediger typografien i masterens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o indholdsobjekter">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un tite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om">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2513013" y="1856056"/>
            <a:ext cx="15078075" cy="3948383"/>
          </a:xfrm>
        </p:spPr>
        <p:txBody>
          <a:bodyPr anchor="b"/>
          <a:lstStyle>
            <a:lvl1pPr algn="ctr">
              <a:defRPr sz="9894"/>
            </a:lvl1pPr>
          </a:lstStyle>
          <a:p>
            <a:r>
              <a:rPr lang="da-DK"/>
              <a:t>Klik for at redigere i master</a:t>
            </a:r>
          </a:p>
        </p:txBody>
      </p:sp>
      <p:sp>
        <p:nvSpPr>
          <p:cNvPr id="3" name="Undertitel 2"/>
          <p:cNvSpPr>
            <a:spLocks noGrp="1"/>
          </p:cNvSpPr>
          <p:nvPr>
            <p:ph type="subTitle" idx="1"/>
          </p:nvPr>
        </p:nvSpPr>
        <p:spPr>
          <a:xfrm>
            <a:off x="2513013" y="5956703"/>
            <a:ext cx="15078075" cy="2738140"/>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F5D74903-4128-4F57-BFC4-9F0CA96C8A79}" type="datetimeFigureOut">
              <a:rPr lang="da-DK" smtClean="0"/>
              <a:t>07-10-2025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328029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5D74903-4128-4F57-BFC4-9F0CA96C8A79}" type="datetimeFigureOut">
              <a:rPr lang="da-DK" smtClean="0"/>
              <a:t>07-10-2025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191454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371686" y="2827401"/>
            <a:ext cx="17339786" cy="4717582"/>
          </a:xfrm>
        </p:spPr>
        <p:txBody>
          <a:bodyPr anchor="b"/>
          <a:lstStyle>
            <a:lvl1pPr>
              <a:defRPr sz="9894"/>
            </a:lvl1pPr>
          </a:lstStyle>
          <a:p>
            <a:r>
              <a:rPr lang="da-DK"/>
              <a:t>Klik for at redigere i master</a:t>
            </a:r>
          </a:p>
        </p:txBody>
      </p:sp>
      <p:sp>
        <p:nvSpPr>
          <p:cNvPr id="3" name="Pladsholder til tekst 2"/>
          <p:cNvSpPr>
            <a:spLocks noGrp="1"/>
          </p:cNvSpPr>
          <p:nvPr>
            <p:ph type="body" idx="1"/>
          </p:nvPr>
        </p:nvSpPr>
        <p:spPr>
          <a:xfrm>
            <a:off x="1371686" y="7589613"/>
            <a:ext cx="17339786" cy="2480865"/>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F5D74903-4128-4F57-BFC4-9F0CA96C8A79}" type="datetimeFigureOut">
              <a:rPr lang="da-DK" smtClean="0"/>
              <a:t>07-10-2025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52921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82157" y="3019043"/>
            <a:ext cx="8544243" cy="719582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10177700" y="3019043"/>
            <a:ext cx="8544243" cy="719582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F5D74903-4128-4F57-BFC4-9F0CA96C8A79}" type="datetimeFigureOut">
              <a:rPr lang="da-DK" smtClean="0"/>
              <a:t>07-10-2025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64880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859575" y="10487010"/>
            <a:ext cx="164987" cy="211805"/>
          </a:xfrm>
          <a:prstGeom prst="rect">
            <a:avLst/>
          </a:prstGeom>
        </p:spPr>
      </p:pic>
      <p:sp>
        <p:nvSpPr>
          <p:cNvPr id="17" name="bg object 17"/>
          <p:cNvSpPr/>
          <p:nvPr/>
        </p:nvSpPr>
        <p:spPr>
          <a:xfrm>
            <a:off x="1096322" y="10510549"/>
            <a:ext cx="589915" cy="142240"/>
          </a:xfrm>
          <a:custGeom>
            <a:avLst/>
            <a:gdLst/>
            <a:ahLst/>
            <a:cxnLst/>
            <a:rect l="l" t="t" r="r" b="b"/>
            <a:pathLst>
              <a:path w="589914" h="142240">
                <a:moveTo>
                  <a:pt x="11120" y="106111"/>
                </a:moveTo>
                <a:lnTo>
                  <a:pt x="0" y="117043"/>
                </a:lnTo>
                <a:lnTo>
                  <a:pt x="8463" y="124827"/>
                </a:lnTo>
                <a:lnTo>
                  <a:pt x="21486" y="132946"/>
                </a:lnTo>
                <a:lnTo>
                  <a:pt x="39173" y="139333"/>
                </a:lnTo>
                <a:lnTo>
                  <a:pt x="61631" y="141922"/>
                </a:lnTo>
                <a:lnTo>
                  <a:pt x="85023" y="138727"/>
                </a:lnTo>
                <a:lnTo>
                  <a:pt x="101753" y="129930"/>
                </a:lnTo>
                <a:lnTo>
                  <a:pt x="103814" y="127221"/>
                </a:lnTo>
                <a:lnTo>
                  <a:pt x="60689" y="127221"/>
                </a:lnTo>
                <a:lnTo>
                  <a:pt x="43031" y="124930"/>
                </a:lnTo>
                <a:lnTo>
                  <a:pt x="29260" y="119352"/>
                </a:lnTo>
                <a:lnTo>
                  <a:pt x="18812" y="112431"/>
                </a:lnTo>
                <a:lnTo>
                  <a:pt x="11120" y="106111"/>
                </a:lnTo>
                <a:close/>
              </a:path>
              <a:path w="589914" h="142240">
                <a:moveTo>
                  <a:pt x="55223" y="0"/>
                </a:moveTo>
                <a:lnTo>
                  <a:pt x="33822" y="3115"/>
                </a:lnTo>
                <a:lnTo>
                  <a:pt x="18164" y="11638"/>
                </a:lnTo>
                <a:lnTo>
                  <a:pt x="8549" y="24331"/>
                </a:lnTo>
                <a:lnTo>
                  <a:pt x="5277" y="39956"/>
                </a:lnTo>
                <a:lnTo>
                  <a:pt x="10086" y="57243"/>
                </a:lnTo>
                <a:lnTo>
                  <a:pt x="22546" y="67992"/>
                </a:lnTo>
                <a:lnTo>
                  <a:pt x="39706" y="74147"/>
                </a:lnTo>
                <a:lnTo>
                  <a:pt x="58616" y="77652"/>
                </a:lnTo>
                <a:lnTo>
                  <a:pt x="72722" y="79966"/>
                </a:lnTo>
                <a:lnTo>
                  <a:pt x="85379" y="83730"/>
                </a:lnTo>
                <a:lnTo>
                  <a:pt x="94503" y="90533"/>
                </a:lnTo>
                <a:lnTo>
                  <a:pt x="98007" y="101965"/>
                </a:lnTo>
                <a:lnTo>
                  <a:pt x="94932" y="113306"/>
                </a:lnTo>
                <a:lnTo>
                  <a:pt x="86698" y="121166"/>
                </a:lnTo>
                <a:lnTo>
                  <a:pt x="74789" y="125739"/>
                </a:lnTo>
                <a:lnTo>
                  <a:pt x="60689" y="127221"/>
                </a:lnTo>
                <a:lnTo>
                  <a:pt x="103814" y="127221"/>
                </a:lnTo>
                <a:lnTo>
                  <a:pt x="111804" y="116716"/>
                </a:lnTo>
                <a:lnTo>
                  <a:pt x="115158" y="100269"/>
                </a:lnTo>
                <a:lnTo>
                  <a:pt x="109960" y="81468"/>
                </a:lnTo>
                <a:lnTo>
                  <a:pt x="96758" y="70160"/>
                </a:lnTo>
                <a:lnTo>
                  <a:pt x="79139" y="64011"/>
                </a:lnTo>
                <a:lnTo>
                  <a:pt x="60689" y="60689"/>
                </a:lnTo>
                <a:lnTo>
                  <a:pt x="45805" y="58174"/>
                </a:lnTo>
                <a:lnTo>
                  <a:pt x="33642" y="54563"/>
                </a:lnTo>
                <a:lnTo>
                  <a:pt x="25438" y="48550"/>
                </a:lnTo>
                <a:lnTo>
                  <a:pt x="22428" y="38826"/>
                </a:lnTo>
                <a:lnTo>
                  <a:pt x="25347" y="28297"/>
                </a:lnTo>
                <a:lnTo>
                  <a:pt x="33053" y="20755"/>
                </a:lnTo>
                <a:lnTo>
                  <a:pt x="43976" y="16217"/>
                </a:lnTo>
                <a:lnTo>
                  <a:pt x="56542" y="14701"/>
                </a:lnTo>
                <a:lnTo>
                  <a:pt x="101204" y="14701"/>
                </a:lnTo>
                <a:lnTo>
                  <a:pt x="91222" y="8387"/>
                </a:lnTo>
                <a:lnTo>
                  <a:pt x="75131" y="2408"/>
                </a:lnTo>
                <a:lnTo>
                  <a:pt x="55223" y="0"/>
                </a:lnTo>
                <a:close/>
              </a:path>
              <a:path w="589914" h="142240">
                <a:moveTo>
                  <a:pt x="101204" y="14701"/>
                </a:moveTo>
                <a:lnTo>
                  <a:pt x="56542" y="14701"/>
                </a:lnTo>
                <a:lnTo>
                  <a:pt x="71482" y="16818"/>
                </a:lnTo>
                <a:lnTo>
                  <a:pt x="83753" y="22028"/>
                </a:lnTo>
                <a:lnTo>
                  <a:pt x="93304" y="28615"/>
                </a:lnTo>
                <a:lnTo>
                  <a:pt x="100080" y="34868"/>
                </a:lnTo>
                <a:lnTo>
                  <a:pt x="111389" y="23559"/>
                </a:lnTo>
                <a:lnTo>
                  <a:pt x="103355" y="16061"/>
                </a:lnTo>
                <a:lnTo>
                  <a:pt x="101204" y="14701"/>
                </a:lnTo>
                <a:close/>
              </a:path>
              <a:path w="589914" h="142240">
                <a:moveTo>
                  <a:pt x="162125" y="44291"/>
                </a:moveTo>
                <a:lnTo>
                  <a:pt x="145540" y="44291"/>
                </a:lnTo>
                <a:lnTo>
                  <a:pt x="145728" y="60877"/>
                </a:lnTo>
                <a:lnTo>
                  <a:pt x="145728" y="121943"/>
                </a:lnTo>
                <a:lnTo>
                  <a:pt x="145540" y="138341"/>
                </a:lnTo>
                <a:lnTo>
                  <a:pt x="162125" y="138341"/>
                </a:lnTo>
                <a:lnTo>
                  <a:pt x="161937" y="121943"/>
                </a:lnTo>
                <a:lnTo>
                  <a:pt x="161937" y="60877"/>
                </a:lnTo>
                <a:lnTo>
                  <a:pt x="162125" y="44291"/>
                </a:lnTo>
                <a:close/>
              </a:path>
              <a:path w="589914" h="142240">
                <a:moveTo>
                  <a:pt x="161937" y="3581"/>
                </a:moveTo>
                <a:lnTo>
                  <a:pt x="145728" y="3581"/>
                </a:lnTo>
                <a:lnTo>
                  <a:pt x="145728" y="24501"/>
                </a:lnTo>
                <a:lnTo>
                  <a:pt x="161937" y="24501"/>
                </a:lnTo>
                <a:lnTo>
                  <a:pt x="161937" y="3581"/>
                </a:lnTo>
                <a:close/>
              </a:path>
              <a:path w="589914" h="142240">
                <a:moveTo>
                  <a:pt x="235631" y="41653"/>
                </a:moveTo>
                <a:lnTo>
                  <a:pt x="218580" y="45184"/>
                </a:lnTo>
                <a:lnTo>
                  <a:pt x="204943" y="55223"/>
                </a:lnTo>
                <a:lnTo>
                  <a:pt x="195927" y="70834"/>
                </a:lnTo>
                <a:lnTo>
                  <a:pt x="192689" y="91033"/>
                </a:lnTo>
                <a:lnTo>
                  <a:pt x="192749" y="91787"/>
                </a:lnTo>
                <a:lnTo>
                  <a:pt x="195927" y="111719"/>
                </a:lnTo>
                <a:lnTo>
                  <a:pt x="204957" y="127409"/>
                </a:lnTo>
                <a:lnTo>
                  <a:pt x="218580" y="137446"/>
                </a:lnTo>
                <a:lnTo>
                  <a:pt x="235631" y="140980"/>
                </a:lnTo>
                <a:lnTo>
                  <a:pt x="247152" y="139313"/>
                </a:lnTo>
                <a:lnTo>
                  <a:pt x="255986" y="134854"/>
                </a:lnTo>
                <a:lnTo>
                  <a:pt x="262560" y="128416"/>
                </a:lnTo>
                <a:lnTo>
                  <a:pt x="263187" y="127409"/>
                </a:lnTo>
                <a:lnTo>
                  <a:pt x="237516" y="127409"/>
                </a:lnTo>
                <a:lnTo>
                  <a:pt x="225524" y="124747"/>
                </a:lnTo>
                <a:lnTo>
                  <a:pt x="216783" y="117279"/>
                </a:lnTo>
                <a:lnTo>
                  <a:pt x="211435" y="105782"/>
                </a:lnTo>
                <a:lnTo>
                  <a:pt x="209621" y="91033"/>
                </a:lnTo>
                <a:lnTo>
                  <a:pt x="211518" y="76135"/>
                </a:lnTo>
                <a:lnTo>
                  <a:pt x="217019" y="64859"/>
                </a:lnTo>
                <a:lnTo>
                  <a:pt x="225842" y="57717"/>
                </a:lnTo>
                <a:lnTo>
                  <a:pt x="237704" y="55223"/>
                </a:lnTo>
                <a:lnTo>
                  <a:pt x="263160" y="55223"/>
                </a:lnTo>
                <a:lnTo>
                  <a:pt x="262295" y="53898"/>
                </a:lnTo>
                <a:lnTo>
                  <a:pt x="255986" y="47778"/>
                </a:lnTo>
                <a:lnTo>
                  <a:pt x="247275" y="43355"/>
                </a:lnTo>
                <a:lnTo>
                  <a:pt x="235631" y="41653"/>
                </a:lnTo>
                <a:close/>
              </a:path>
              <a:path w="589914" h="142240">
                <a:moveTo>
                  <a:pt x="283315" y="120813"/>
                </a:moveTo>
                <a:lnTo>
                  <a:pt x="267672" y="120813"/>
                </a:lnTo>
                <a:lnTo>
                  <a:pt x="267672" y="138341"/>
                </a:lnTo>
                <a:lnTo>
                  <a:pt x="283504" y="138341"/>
                </a:lnTo>
                <a:lnTo>
                  <a:pt x="283315" y="120813"/>
                </a:lnTo>
                <a:close/>
              </a:path>
              <a:path w="589914" h="142240">
                <a:moveTo>
                  <a:pt x="263160" y="55223"/>
                </a:moveTo>
                <a:lnTo>
                  <a:pt x="237704" y="55223"/>
                </a:lnTo>
                <a:lnTo>
                  <a:pt x="249463" y="57532"/>
                </a:lnTo>
                <a:lnTo>
                  <a:pt x="258979" y="64364"/>
                </a:lnTo>
                <a:lnTo>
                  <a:pt x="265348" y="75578"/>
                </a:lnTo>
                <a:lnTo>
                  <a:pt x="267672" y="91033"/>
                </a:lnTo>
                <a:lnTo>
                  <a:pt x="267672" y="91787"/>
                </a:lnTo>
                <a:lnTo>
                  <a:pt x="265133" y="107849"/>
                </a:lnTo>
                <a:lnTo>
                  <a:pt x="258390" y="118928"/>
                </a:lnTo>
                <a:lnTo>
                  <a:pt x="248748" y="125342"/>
                </a:lnTo>
                <a:lnTo>
                  <a:pt x="237516" y="127409"/>
                </a:lnTo>
                <a:lnTo>
                  <a:pt x="263187" y="127409"/>
                </a:lnTo>
                <a:lnTo>
                  <a:pt x="267295" y="120813"/>
                </a:lnTo>
                <a:lnTo>
                  <a:pt x="283315" y="120813"/>
                </a:lnTo>
                <a:lnTo>
                  <a:pt x="283315" y="60689"/>
                </a:lnTo>
                <a:lnTo>
                  <a:pt x="266730" y="60689"/>
                </a:lnTo>
                <a:lnTo>
                  <a:pt x="263160" y="55223"/>
                </a:lnTo>
                <a:close/>
              </a:path>
              <a:path w="589914" h="142240">
                <a:moveTo>
                  <a:pt x="283504" y="3581"/>
                </a:moveTo>
                <a:lnTo>
                  <a:pt x="266918" y="3581"/>
                </a:lnTo>
                <a:lnTo>
                  <a:pt x="267107" y="20166"/>
                </a:lnTo>
                <a:lnTo>
                  <a:pt x="267107" y="60689"/>
                </a:lnTo>
                <a:lnTo>
                  <a:pt x="283315" y="60689"/>
                </a:lnTo>
                <a:lnTo>
                  <a:pt x="283315" y="20166"/>
                </a:lnTo>
                <a:lnTo>
                  <a:pt x="283504" y="3581"/>
                </a:lnTo>
                <a:close/>
              </a:path>
              <a:path w="589914" h="142240">
                <a:moveTo>
                  <a:pt x="360451" y="41653"/>
                </a:moveTo>
                <a:lnTo>
                  <a:pt x="342075" y="45219"/>
                </a:lnTo>
                <a:lnTo>
                  <a:pt x="327374" y="55482"/>
                </a:lnTo>
                <a:lnTo>
                  <a:pt x="317620" y="71788"/>
                </a:lnTo>
                <a:lnTo>
                  <a:pt x="314086" y="93484"/>
                </a:lnTo>
                <a:lnTo>
                  <a:pt x="317644" y="113865"/>
                </a:lnTo>
                <a:lnTo>
                  <a:pt x="327562" y="128752"/>
                </a:lnTo>
                <a:lnTo>
                  <a:pt x="342711" y="137878"/>
                </a:lnTo>
                <a:lnTo>
                  <a:pt x="361959" y="140980"/>
                </a:lnTo>
                <a:lnTo>
                  <a:pt x="378006" y="138738"/>
                </a:lnTo>
                <a:lnTo>
                  <a:pt x="390395" y="133511"/>
                </a:lnTo>
                <a:lnTo>
                  <a:pt x="398933" y="127542"/>
                </a:lnTo>
                <a:lnTo>
                  <a:pt x="399256" y="127221"/>
                </a:lnTo>
                <a:lnTo>
                  <a:pt x="363278" y="127221"/>
                </a:lnTo>
                <a:lnTo>
                  <a:pt x="349941" y="124850"/>
                </a:lnTo>
                <a:lnTo>
                  <a:pt x="339695" y="118150"/>
                </a:lnTo>
                <a:lnTo>
                  <a:pt x="333090" y="107740"/>
                </a:lnTo>
                <a:lnTo>
                  <a:pt x="330672" y="94237"/>
                </a:lnTo>
                <a:lnTo>
                  <a:pt x="404743" y="94237"/>
                </a:lnTo>
                <a:lnTo>
                  <a:pt x="403677" y="81798"/>
                </a:lnTo>
                <a:lnTo>
                  <a:pt x="331615" y="81798"/>
                </a:lnTo>
                <a:lnTo>
                  <a:pt x="335467" y="69665"/>
                </a:lnTo>
                <a:lnTo>
                  <a:pt x="341934" y="61348"/>
                </a:lnTo>
                <a:lnTo>
                  <a:pt x="350592" y="56566"/>
                </a:lnTo>
                <a:lnTo>
                  <a:pt x="361017" y="55034"/>
                </a:lnTo>
                <a:lnTo>
                  <a:pt x="392415" y="55034"/>
                </a:lnTo>
                <a:lnTo>
                  <a:pt x="381552" y="45999"/>
                </a:lnTo>
                <a:lnTo>
                  <a:pt x="360451" y="41653"/>
                </a:lnTo>
                <a:close/>
              </a:path>
              <a:path w="589914" h="142240">
                <a:moveTo>
                  <a:pt x="393812" y="113650"/>
                </a:moveTo>
                <a:lnTo>
                  <a:pt x="389571" y="117520"/>
                </a:lnTo>
                <a:lnTo>
                  <a:pt x="382644" y="121991"/>
                </a:lnTo>
                <a:lnTo>
                  <a:pt x="373668" y="125684"/>
                </a:lnTo>
                <a:lnTo>
                  <a:pt x="363278" y="127221"/>
                </a:lnTo>
                <a:lnTo>
                  <a:pt x="399256" y="127221"/>
                </a:lnTo>
                <a:lnTo>
                  <a:pt x="403424" y="123074"/>
                </a:lnTo>
                <a:lnTo>
                  <a:pt x="393812" y="113650"/>
                </a:lnTo>
                <a:close/>
              </a:path>
              <a:path w="589914" h="142240">
                <a:moveTo>
                  <a:pt x="392415" y="55034"/>
                </a:moveTo>
                <a:lnTo>
                  <a:pt x="361017" y="55034"/>
                </a:lnTo>
                <a:lnTo>
                  <a:pt x="371710" y="56937"/>
                </a:lnTo>
                <a:lnTo>
                  <a:pt x="379982" y="62338"/>
                </a:lnTo>
                <a:lnTo>
                  <a:pt x="385321" y="70778"/>
                </a:lnTo>
                <a:lnTo>
                  <a:pt x="387215" y="81798"/>
                </a:lnTo>
                <a:lnTo>
                  <a:pt x="403677" y="81798"/>
                </a:lnTo>
                <a:lnTo>
                  <a:pt x="403044" y="74412"/>
                </a:lnTo>
                <a:lnTo>
                  <a:pt x="395531" y="57626"/>
                </a:lnTo>
                <a:lnTo>
                  <a:pt x="392415" y="55034"/>
                </a:lnTo>
                <a:close/>
              </a:path>
              <a:path w="589914" h="142240">
                <a:moveTo>
                  <a:pt x="540058" y="3581"/>
                </a:moveTo>
                <a:lnTo>
                  <a:pt x="518195" y="3581"/>
                </a:lnTo>
                <a:lnTo>
                  <a:pt x="468626" y="138341"/>
                </a:lnTo>
                <a:lnTo>
                  <a:pt x="485400" y="138341"/>
                </a:lnTo>
                <a:lnTo>
                  <a:pt x="499913" y="97630"/>
                </a:lnTo>
                <a:lnTo>
                  <a:pt x="574653" y="97630"/>
                </a:lnTo>
                <a:lnTo>
                  <a:pt x="569245" y="82929"/>
                </a:lnTo>
                <a:lnTo>
                  <a:pt x="505002" y="82929"/>
                </a:lnTo>
                <a:lnTo>
                  <a:pt x="528184" y="17716"/>
                </a:lnTo>
                <a:lnTo>
                  <a:pt x="545258" y="17716"/>
                </a:lnTo>
                <a:lnTo>
                  <a:pt x="540058" y="3581"/>
                </a:lnTo>
                <a:close/>
              </a:path>
              <a:path w="589914" h="142240">
                <a:moveTo>
                  <a:pt x="574653" y="97630"/>
                </a:moveTo>
                <a:lnTo>
                  <a:pt x="556833" y="97630"/>
                </a:lnTo>
                <a:lnTo>
                  <a:pt x="571345" y="138341"/>
                </a:lnTo>
                <a:lnTo>
                  <a:pt x="589628" y="138341"/>
                </a:lnTo>
                <a:lnTo>
                  <a:pt x="574653" y="97630"/>
                </a:lnTo>
                <a:close/>
              </a:path>
              <a:path w="589914" h="142240">
                <a:moveTo>
                  <a:pt x="545258" y="17716"/>
                </a:moveTo>
                <a:lnTo>
                  <a:pt x="528561" y="17716"/>
                </a:lnTo>
                <a:lnTo>
                  <a:pt x="551555" y="82929"/>
                </a:lnTo>
                <a:lnTo>
                  <a:pt x="569245" y="82929"/>
                </a:lnTo>
                <a:lnTo>
                  <a:pt x="545258" y="17716"/>
                </a:lnTo>
                <a:close/>
              </a:path>
            </a:pathLst>
          </a:custGeom>
          <a:solidFill>
            <a:srgbClr val="3F1A2B"/>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1751904" y="10487010"/>
            <a:ext cx="187583" cy="212077"/>
          </a:xfrm>
          <a:prstGeom prst="rect">
            <a:avLst/>
          </a:prstGeom>
        </p:spPr>
      </p:pic>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382157" y="603810"/>
            <a:ext cx="17339786" cy="2192088"/>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1382157" y="3019043"/>
            <a:ext cx="17339786" cy="7195824"/>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1382157" y="10511520"/>
            <a:ext cx="4523423" cy="603809"/>
          </a:xfrm>
          <a:prstGeom prst="rect">
            <a:avLst/>
          </a:prstGeom>
        </p:spPr>
        <p:txBody>
          <a:bodyPr vert="horz" lIns="91440" tIns="45720" rIns="91440" bIns="45720" rtlCol="0" anchor="ctr"/>
          <a:lstStyle>
            <a:lvl1pPr algn="l">
              <a:defRPr sz="1979">
                <a:solidFill>
                  <a:schemeClr val="tx1">
                    <a:tint val="75000"/>
                  </a:schemeClr>
                </a:solidFill>
              </a:defRPr>
            </a:lvl1pPr>
          </a:lstStyle>
          <a:p>
            <a:fld id="{F5D74903-4128-4F57-BFC4-9F0CA96C8A79}" type="datetimeFigureOut">
              <a:rPr lang="da-DK" smtClean="0"/>
              <a:t>07-10-2025</a:t>
            </a:fld>
            <a:endParaRPr lang="da-DK"/>
          </a:p>
        </p:txBody>
      </p:sp>
      <p:sp>
        <p:nvSpPr>
          <p:cNvPr id="5" name="Pladsholder til sidefod 4"/>
          <p:cNvSpPr>
            <a:spLocks noGrp="1"/>
          </p:cNvSpPr>
          <p:nvPr>
            <p:ph type="ftr" sz="quarter" idx="3"/>
          </p:nvPr>
        </p:nvSpPr>
        <p:spPr>
          <a:xfrm>
            <a:off x="6659483" y="10511520"/>
            <a:ext cx="6785134" cy="603809"/>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14198520" y="10511520"/>
            <a:ext cx="4523423" cy="603809"/>
          </a:xfrm>
          <a:prstGeom prst="rect">
            <a:avLst/>
          </a:prstGeom>
        </p:spPr>
        <p:txBody>
          <a:bodyPr vert="horz" lIns="91440" tIns="45720" rIns="91440" bIns="45720" rtlCol="0" anchor="ctr"/>
          <a:lstStyle>
            <a:lvl1pPr algn="r">
              <a:defRPr sz="1979">
                <a:solidFill>
                  <a:schemeClr val="tx1">
                    <a:tint val="75000"/>
                  </a:schemeClr>
                </a:solidFill>
              </a:defRPr>
            </a:lvl1pPr>
          </a:lstStyle>
          <a:p>
            <a:fld id="{3212638E-0CF6-477F-B0F7-BDF64E3AC9CF}" type="slidenum">
              <a:rPr lang="da-DK" smtClean="0"/>
              <a:t>‹nr.›</a:t>
            </a:fld>
            <a:endParaRPr lang="da-DK"/>
          </a:p>
        </p:txBody>
      </p:sp>
    </p:spTree>
    <p:extLst>
      <p:ext uri="{BB962C8B-B14F-4D97-AF65-F5344CB8AC3E}">
        <p14:creationId xmlns:p14="http://schemas.microsoft.com/office/powerpoint/2010/main" val="9876161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da-DK"/>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4.svg"/><Relationship Id="rId2" Type="http://schemas.openxmlformats.org/officeDocument/2006/relationships/image" Target="../media/image20.jpeg"/><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6.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virk.dk/vejledning/virk-for-myndigheder/for-myndigheder-virk-service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europa.eu/youreurope/" TargetMode="External"/><Relationship Id="rId2" Type="http://schemas.openxmlformats.org/officeDocument/2006/relationships/hyperlink" Target="https://single-market-economy.ec.europa.eu/single-market/single-digital-gateway/requirements_en" TargetMode="External"/><Relationship Id="rId1" Type="http://schemas.openxmlformats.org/officeDocument/2006/relationships/slideLayout" Target="../slideLayouts/slideLayout5.xml"/><Relationship Id="rId6" Type="http://schemas.openxmlformats.org/officeDocument/2006/relationships/hyperlink" Target="https://blanketmotor.atlassian.net/wiki/spaces/BW/pages/1638404/Om+Blanketmotoren" TargetMode="External"/><Relationship Id="rId5" Type="http://schemas.openxmlformats.org/officeDocument/2006/relationships/hyperlink" Target="https://businessindenmark.virk.dk/" TargetMode="External"/><Relationship Id="rId4" Type="http://schemas.openxmlformats.org/officeDocument/2006/relationships/hyperlink" Target="https://lifeindenmark.borger.d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4.svg"/><Relationship Id="rId2" Type="http://schemas.openxmlformats.org/officeDocument/2006/relationships/image" Target="../media/image38.jpeg"/><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6.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DA/TXT/?uri=PI_COM:C(2022)5628" TargetMode="External"/><Relationship Id="rId2" Type="http://schemas.openxmlformats.org/officeDocument/2006/relationships/hyperlink" Target="https://eur-lex.europa.eu/legal-content/DA/TXT/PDF/?uri=CELEX:32018R1724"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microsoft.com/office/2007/relationships/hdphoto" Target="../media/hdphoto1.wdp"/><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 Id="rId14" Type="http://schemas.microsoft.com/office/2007/relationships/hdphoto" Target="../media/hdphoto4.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hyperlink" Target="https://eur-lex.europa.eu/legal-content/DA/TXT/PDF/?uri=CELEX:32022R1463" TargetMode="External"/><Relationship Id="rId2" Type="http://schemas.openxmlformats.org/officeDocument/2006/relationships/hyperlink" Target="https://single-market-economy.ec.europa.eu/single-market/single-digital-gateway/requirements_en" TargetMode="External"/><Relationship Id="rId1" Type="http://schemas.openxmlformats.org/officeDocument/2006/relationships/slideLayout" Target="../slideLayouts/slideLayout5.xml"/><Relationship Id="rId4" Type="http://schemas.openxmlformats.org/officeDocument/2006/relationships/hyperlink" Target="https://ec.europa.eu/digital-building-blocks/sites/display/OOTS/About+OOT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4.svg"/><Relationship Id="rId3" Type="http://schemas.openxmlformats.org/officeDocument/2006/relationships/image" Target="../media/image20.jpeg"/><Relationship Id="rId21" Type="http://schemas.openxmlformats.org/officeDocument/2006/relationships/image" Target="../media/image7.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png"/><Relationship Id="rId2" Type="http://schemas.openxmlformats.org/officeDocument/2006/relationships/notesSlide" Target="../notesSlides/notesSlide2.xml"/><Relationship Id="rId16" Type="http://schemas.openxmlformats.org/officeDocument/2006/relationships/image" Target="../media/image33.png"/><Relationship Id="rId20" Type="http://schemas.openxmlformats.org/officeDocument/2006/relationships/image" Target="../media/image6.svg"/><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europa.eu/youreurope/" TargetMode="External"/><Relationship Id="rId7" Type="http://schemas.openxmlformats.org/officeDocument/2006/relationships/hyperlink" Target="https://ec.europa.eu/digital-building-blocks/sites/display/OOTS/About+OOTS" TargetMode="External"/><Relationship Id="rId2" Type="http://schemas.openxmlformats.org/officeDocument/2006/relationships/hyperlink" Target="https://single-market-economy.ec.europa.eu/single-market/single-digital-gateway/requirements_en" TargetMode="External"/><Relationship Id="rId1" Type="http://schemas.openxmlformats.org/officeDocument/2006/relationships/slideLayout" Target="../slideLayouts/slideLayout5.xml"/><Relationship Id="rId6" Type="http://schemas.openxmlformats.org/officeDocument/2006/relationships/hyperlink" Target="https://blanketmotor.atlassian.net/wiki/spaces/BW/pages/1638404/Om+Blanketmotoren" TargetMode="External"/><Relationship Id="rId5" Type="http://schemas.openxmlformats.org/officeDocument/2006/relationships/hyperlink" Target="https://businessindenmark.virk.dk/" TargetMode="External"/><Relationship Id="rId4" Type="http://schemas.openxmlformats.org/officeDocument/2006/relationships/hyperlink" Target="https://lifeindenmark.borger.d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blanketmotor@erst.dk" TargetMode="External"/><Relationship Id="rId2" Type="http://schemas.openxmlformats.org/officeDocument/2006/relationships/hyperlink" Target="mailto:SDG@digst.dk"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DA/TXT/HTML/?uri=CELEX:32018R1724&amp;from=EN"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sp>
        <p:nvSpPr>
          <p:cNvPr id="29" name="Rektangel 28">
            <a:extLst>
              <a:ext uri="{C183D7F6-B498-43B3-948B-1728B52AA6E4}">
                <adec:decorative xmlns:adec="http://schemas.microsoft.com/office/drawing/2017/decorative" val="1"/>
              </a:ext>
            </a:extLst>
          </p:cNvPr>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1A2B"/>
              </a:solidFill>
            </a:endParaRPr>
          </a:p>
        </p:txBody>
      </p:sp>
      <p:sp>
        <p:nvSpPr>
          <p:cNvPr id="30" name="Titel 29"/>
          <p:cNvSpPr>
            <a:spLocks noGrp="1"/>
          </p:cNvSpPr>
          <p:nvPr>
            <p:ph type="title" idx="4294967295"/>
          </p:nvPr>
        </p:nvSpPr>
        <p:spPr>
          <a:xfrm>
            <a:off x="842784" y="6045106"/>
            <a:ext cx="10289386" cy="2369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Introduktion til Single Digital Gateway forordningen</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2600" b="0" i="0" u="none" strike="noStrike" kern="0" cap="none" spc="0" normalizeH="0" baseline="0" noProof="0" dirty="0">
                <a:ln>
                  <a:noFill/>
                </a:ln>
                <a:solidFill>
                  <a:srgbClr val="F5F1E6"/>
                </a:solidFill>
                <a:effectLst/>
                <a:uLnTx/>
                <a:uFillTx/>
                <a:latin typeface="Franklin Gothic Book" panose="020B0503020102020204" pitchFamily="34" charset="0"/>
              </a:rPr>
              <a:t>Til brug for myndigheder i forbindelse med opstart af implementering af forordningen</a:t>
            </a:r>
          </a:p>
        </p:txBody>
      </p:sp>
      <p:pic>
        <p:nvPicPr>
          <p:cNvPr id="32" name="Graphic 76">
            <a:extLst>
              <a:ext uri="{FF2B5EF4-FFF2-40B4-BE49-F238E27FC236}">
                <a16:creationId xmlns:a16="http://schemas.microsoft.com/office/drawing/2014/main" id="{A64BAB52-287F-7258-24A2-65ED7FB546E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15807982" y="7231844"/>
            <a:ext cx="4375340" cy="4375340"/>
          </a:xfrm>
          <a:prstGeom prst="rect">
            <a:avLst/>
          </a:prstGeom>
        </p:spPr>
      </p:pic>
      <p:pic>
        <p:nvPicPr>
          <p:cNvPr id="23" name="Billede 22">
            <a:extLs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0" t="29123" r="7949" b="23525"/>
          <a:stretch/>
        </p:blipFill>
        <p:spPr>
          <a:xfrm>
            <a:off x="836704" y="10135046"/>
            <a:ext cx="3744416" cy="720081"/>
          </a:xfrm>
          <a:prstGeom prst="rect">
            <a:avLst/>
          </a:prstGeom>
        </p:spPr>
      </p:pic>
    </p:spTree>
    <p:extLst>
      <p:ext uri="{BB962C8B-B14F-4D97-AF65-F5344CB8AC3E}">
        <p14:creationId xmlns:p14="http://schemas.microsoft.com/office/powerpoint/2010/main" val="343440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Titel 39"/>
          <p:cNvSpPr>
            <a:spLocks noGrp="1"/>
          </p:cNvSpPr>
          <p:nvPr>
            <p:ph type="title" idx="4294967295"/>
          </p:nvPr>
        </p:nvSpPr>
        <p:spPr>
          <a:xfrm>
            <a:off x="778234" y="1440080"/>
            <a:ext cx="5716630"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Forpligtelserne og bilag</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4" y="3015448"/>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Alle omfattede myndigheder skal efterleve informationsforpligtelsen og forpligtelsen om adgang til selvbetjeningsløsninger (ATS-forpligtelsen).</a:t>
            </a:r>
          </a:p>
          <a:p>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Men det kan variere om en myndighed skal efterleve OOTS-forpligtelsen.</a:t>
            </a:r>
          </a:p>
          <a:p>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Da alle omfattede myndigheder skal efterleve forpligtelsen om adgang til selvbetjeningsløsninger, vil den nu først blive præsenteret. Herefter vil OOTS-forpligtelsen blive præsenteret. Denne del af præsentationen vil kun være relevant for myndigheder, der har selvbetjeningsløsninger omfattet af bilag II og OOTS.  </a:t>
            </a:r>
          </a:p>
          <a:p>
            <a:endParaRPr lang="da-DK" sz="24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10</a:t>
            </a:fld>
            <a:endParaRPr lang="da-DK"/>
          </a:p>
        </p:txBody>
      </p:sp>
    </p:spTree>
    <p:extLst>
      <p:ext uri="{BB962C8B-B14F-4D97-AF65-F5344CB8AC3E}">
        <p14:creationId xmlns:p14="http://schemas.microsoft.com/office/powerpoint/2010/main" val="287097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22" name="Billede 21">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1903"/>
          <a:stretch/>
        </p:blipFill>
        <p:spPr>
          <a:xfrm>
            <a:off x="-5794" y="1489794"/>
            <a:ext cx="18428774" cy="8366222"/>
          </a:xfrm>
          <a:prstGeom prst="rect">
            <a:avLst/>
          </a:prstGeom>
        </p:spPr>
      </p:pic>
      <p:grpSp>
        <p:nvGrpSpPr>
          <p:cNvPr id="2" name="object 2">
            <a:extLst>
              <a:ext uri="{C183D7F6-B498-43B3-948B-1728B52AA6E4}">
                <adec:decorative xmlns:adec="http://schemas.microsoft.com/office/drawing/2017/decorative" val="1"/>
              </a:ext>
            </a:extLst>
          </p:cNvPr>
          <p:cNvGrpSpPr/>
          <p:nvPr/>
        </p:nvGrpSpPr>
        <p:grpSpPr>
          <a:xfrm>
            <a:off x="1441679" y="656914"/>
            <a:ext cx="3335654" cy="295275"/>
            <a:chOff x="1441679" y="641038"/>
            <a:chExt cx="3335654" cy="295275"/>
          </a:xfrm>
        </p:grpSpPr>
        <p:pic>
          <p:nvPicPr>
            <p:cNvPr id="3" name="object 3"/>
            <p:cNvPicPr/>
            <p:nvPr/>
          </p:nvPicPr>
          <p:blipFill>
            <a:blip r:embed="rId3" cstate="print"/>
            <a:stretch>
              <a:fillRect/>
            </a:stretch>
          </p:blipFill>
          <p:spPr>
            <a:xfrm>
              <a:off x="1441679" y="666293"/>
              <a:ext cx="168946" cy="202213"/>
            </a:xfrm>
            <a:prstGeom prst="rect">
              <a:avLst/>
            </a:prstGeom>
          </p:spPr>
        </p:pic>
        <p:sp>
          <p:nvSpPr>
            <p:cNvPr id="4" name="object 4"/>
            <p:cNvSpPr/>
            <p:nvPr/>
          </p:nvSpPr>
          <p:spPr>
            <a:xfrm>
              <a:off x="1638465" y="641038"/>
              <a:ext cx="725805" cy="295275"/>
            </a:xfrm>
            <a:custGeom>
              <a:avLst/>
              <a:gdLst/>
              <a:ahLst/>
              <a:cxnLst/>
              <a:rect l="l" t="t" r="r" b="b"/>
              <a:pathLst>
                <a:path w="725805" h="295275">
                  <a:moveTo>
                    <a:pt x="41097" y="65697"/>
                  </a:moveTo>
                  <a:lnTo>
                    <a:pt x="7759" y="65697"/>
                  </a:lnTo>
                  <a:lnTo>
                    <a:pt x="7759" y="227469"/>
                  </a:lnTo>
                  <a:lnTo>
                    <a:pt x="41097" y="227469"/>
                  </a:lnTo>
                  <a:lnTo>
                    <a:pt x="41097" y="65697"/>
                  </a:lnTo>
                  <a:close/>
                </a:path>
                <a:path w="725805" h="295275">
                  <a:moveTo>
                    <a:pt x="48679" y="20510"/>
                  </a:moveTo>
                  <a:lnTo>
                    <a:pt x="46990" y="10414"/>
                  </a:lnTo>
                  <a:lnTo>
                    <a:pt x="42214" y="4140"/>
                  </a:lnTo>
                  <a:lnTo>
                    <a:pt x="34696" y="914"/>
                  </a:lnTo>
                  <a:lnTo>
                    <a:pt x="24803" y="0"/>
                  </a:lnTo>
                  <a:lnTo>
                    <a:pt x="14617" y="965"/>
                  </a:lnTo>
                  <a:lnTo>
                    <a:pt x="6794" y="4279"/>
                  </a:lnTo>
                  <a:lnTo>
                    <a:pt x="1765" y="10579"/>
                  </a:lnTo>
                  <a:lnTo>
                    <a:pt x="0" y="20510"/>
                  </a:lnTo>
                  <a:lnTo>
                    <a:pt x="1854" y="30378"/>
                  </a:lnTo>
                  <a:lnTo>
                    <a:pt x="7010" y="36550"/>
                  </a:lnTo>
                  <a:lnTo>
                    <a:pt x="14859" y="39725"/>
                  </a:lnTo>
                  <a:lnTo>
                    <a:pt x="24803" y="40627"/>
                  </a:lnTo>
                  <a:lnTo>
                    <a:pt x="34607" y="39789"/>
                  </a:lnTo>
                  <a:lnTo>
                    <a:pt x="42138" y="36690"/>
                  </a:lnTo>
                  <a:lnTo>
                    <a:pt x="46964" y="30543"/>
                  </a:lnTo>
                  <a:lnTo>
                    <a:pt x="48679" y="20510"/>
                  </a:lnTo>
                  <a:close/>
                </a:path>
                <a:path w="725805" h="295275">
                  <a:moveTo>
                    <a:pt x="228993" y="246837"/>
                  </a:moveTo>
                  <a:lnTo>
                    <a:pt x="222059" y="225374"/>
                  </a:lnTo>
                  <a:lnTo>
                    <a:pt x="204216" y="212979"/>
                  </a:lnTo>
                  <a:lnTo>
                    <a:pt x="179857" y="206438"/>
                  </a:lnTo>
                  <a:lnTo>
                    <a:pt x="131787" y="199580"/>
                  </a:lnTo>
                  <a:lnTo>
                    <a:pt x="116687" y="196837"/>
                  </a:lnTo>
                  <a:lnTo>
                    <a:pt x="107823" y="193548"/>
                  </a:lnTo>
                  <a:lnTo>
                    <a:pt x="104940" y="188925"/>
                  </a:lnTo>
                  <a:lnTo>
                    <a:pt x="107086" y="184581"/>
                  </a:lnTo>
                  <a:lnTo>
                    <a:pt x="114312" y="182143"/>
                  </a:lnTo>
                  <a:lnTo>
                    <a:pt x="127787" y="180924"/>
                  </a:lnTo>
                  <a:lnTo>
                    <a:pt x="148691" y="180200"/>
                  </a:lnTo>
                  <a:lnTo>
                    <a:pt x="183946" y="175361"/>
                  </a:lnTo>
                  <a:lnTo>
                    <a:pt x="205536" y="163982"/>
                  </a:lnTo>
                  <a:lnTo>
                    <a:pt x="210566" y="156273"/>
                  </a:lnTo>
                  <a:lnTo>
                    <a:pt x="216369" y="147383"/>
                  </a:lnTo>
                  <a:lnTo>
                    <a:pt x="219341" y="126834"/>
                  </a:lnTo>
                  <a:lnTo>
                    <a:pt x="217906" y="111874"/>
                  </a:lnTo>
                  <a:lnTo>
                    <a:pt x="214033" y="100952"/>
                  </a:lnTo>
                  <a:lnTo>
                    <a:pt x="208381" y="93421"/>
                  </a:lnTo>
                  <a:lnTo>
                    <a:pt x="201345" y="88290"/>
                  </a:lnTo>
                  <a:lnTo>
                    <a:pt x="224078" y="81648"/>
                  </a:lnTo>
                  <a:lnTo>
                    <a:pt x="224078" y="65506"/>
                  </a:lnTo>
                  <a:lnTo>
                    <a:pt x="184378" y="65506"/>
                  </a:lnTo>
                  <a:lnTo>
                    <a:pt x="184378" y="124371"/>
                  </a:lnTo>
                  <a:lnTo>
                    <a:pt x="182854" y="136804"/>
                  </a:lnTo>
                  <a:lnTo>
                    <a:pt x="176987" y="147180"/>
                  </a:lnTo>
                  <a:lnTo>
                    <a:pt x="165392" y="153885"/>
                  </a:lnTo>
                  <a:lnTo>
                    <a:pt x="146608" y="156273"/>
                  </a:lnTo>
                  <a:lnTo>
                    <a:pt x="127368" y="153885"/>
                  </a:lnTo>
                  <a:lnTo>
                    <a:pt x="115785" y="147307"/>
                  </a:lnTo>
                  <a:lnTo>
                    <a:pt x="110070" y="137210"/>
                  </a:lnTo>
                  <a:lnTo>
                    <a:pt x="108534" y="124371"/>
                  </a:lnTo>
                  <a:lnTo>
                    <a:pt x="110032" y="111683"/>
                  </a:lnTo>
                  <a:lnTo>
                    <a:pt x="115709" y="101917"/>
                  </a:lnTo>
                  <a:lnTo>
                    <a:pt x="127317" y="95643"/>
                  </a:lnTo>
                  <a:lnTo>
                    <a:pt x="146608" y="93421"/>
                  </a:lnTo>
                  <a:lnTo>
                    <a:pt x="165874" y="95656"/>
                  </a:lnTo>
                  <a:lnTo>
                    <a:pt x="177406" y="101866"/>
                  </a:lnTo>
                  <a:lnTo>
                    <a:pt x="183019" y="111366"/>
                  </a:lnTo>
                  <a:lnTo>
                    <a:pt x="184327" y="122097"/>
                  </a:lnTo>
                  <a:lnTo>
                    <a:pt x="184378" y="124371"/>
                  </a:lnTo>
                  <a:lnTo>
                    <a:pt x="184378" y="65506"/>
                  </a:lnTo>
                  <a:lnTo>
                    <a:pt x="153238" y="65506"/>
                  </a:lnTo>
                  <a:lnTo>
                    <a:pt x="132029" y="66395"/>
                  </a:lnTo>
                  <a:lnTo>
                    <a:pt x="105867" y="72580"/>
                  </a:lnTo>
                  <a:lnTo>
                    <a:pt x="83642" y="89382"/>
                  </a:lnTo>
                  <a:lnTo>
                    <a:pt x="74256" y="122097"/>
                  </a:lnTo>
                  <a:lnTo>
                    <a:pt x="75488" y="135153"/>
                  </a:lnTo>
                  <a:lnTo>
                    <a:pt x="79565" y="146824"/>
                  </a:lnTo>
                  <a:lnTo>
                    <a:pt x="87045" y="156857"/>
                  </a:lnTo>
                  <a:lnTo>
                    <a:pt x="98501" y="165011"/>
                  </a:lnTo>
                  <a:lnTo>
                    <a:pt x="86614" y="168643"/>
                  </a:lnTo>
                  <a:lnTo>
                    <a:pt x="78016" y="173863"/>
                  </a:lnTo>
                  <a:lnTo>
                    <a:pt x="72796" y="181102"/>
                  </a:lnTo>
                  <a:lnTo>
                    <a:pt x="71031" y="190830"/>
                  </a:lnTo>
                  <a:lnTo>
                    <a:pt x="75476" y="206349"/>
                  </a:lnTo>
                  <a:lnTo>
                    <a:pt x="89598" y="216065"/>
                  </a:lnTo>
                  <a:lnTo>
                    <a:pt x="114668" y="222313"/>
                  </a:lnTo>
                  <a:lnTo>
                    <a:pt x="151917" y="227469"/>
                  </a:lnTo>
                  <a:lnTo>
                    <a:pt x="170980" y="230339"/>
                  </a:lnTo>
                  <a:lnTo>
                    <a:pt x="184111" y="233997"/>
                  </a:lnTo>
                  <a:lnTo>
                    <a:pt x="191706" y="239623"/>
                  </a:lnTo>
                  <a:lnTo>
                    <a:pt x="194144" y="248361"/>
                  </a:lnTo>
                  <a:lnTo>
                    <a:pt x="192570" y="255079"/>
                  </a:lnTo>
                  <a:lnTo>
                    <a:pt x="186220" y="261531"/>
                  </a:lnTo>
                  <a:lnTo>
                    <a:pt x="172656" y="266382"/>
                  </a:lnTo>
                  <a:lnTo>
                    <a:pt x="149453" y="268300"/>
                  </a:lnTo>
                  <a:lnTo>
                    <a:pt x="126314" y="266230"/>
                  </a:lnTo>
                  <a:lnTo>
                    <a:pt x="112776" y="260273"/>
                  </a:lnTo>
                  <a:lnTo>
                    <a:pt x="106172" y="250837"/>
                  </a:lnTo>
                  <a:lnTo>
                    <a:pt x="103797" y="238302"/>
                  </a:lnTo>
                  <a:lnTo>
                    <a:pt x="68389" y="238302"/>
                  </a:lnTo>
                  <a:lnTo>
                    <a:pt x="71970" y="261912"/>
                  </a:lnTo>
                  <a:lnTo>
                    <a:pt x="84455" y="279781"/>
                  </a:lnTo>
                  <a:lnTo>
                    <a:pt x="108419" y="291109"/>
                  </a:lnTo>
                  <a:lnTo>
                    <a:pt x="146418" y="295071"/>
                  </a:lnTo>
                  <a:lnTo>
                    <a:pt x="187363" y="290741"/>
                  </a:lnTo>
                  <a:lnTo>
                    <a:pt x="212636" y="279501"/>
                  </a:lnTo>
                  <a:lnTo>
                    <a:pt x="221881" y="268300"/>
                  </a:lnTo>
                  <a:lnTo>
                    <a:pt x="225450" y="263994"/>
                  </a:lnTo>
                  <a:lnTo>
                    <a:pt x="228993" y="246837"/>
                  </a:lnTo>
                  <a:close/>
                </a:path>
                <a:path w="725805" h="295275">
                  <a:moveTo>
                    <a:pt x="286753" y="65697"/>
                  </a:moveTo>
                  <a:lnTo>
                    <a:pt x="253415" y="65697"/>
                  </a:lnTo>
                  <a:lnTo>
                    <a:pt x="253415" y="227469"/>
                  </a:lnTo>
                  <a:lnTo>
                    <a:pt x="286753" y="227469"/>
                  </a:lnTo>
                  <a:lnTo>
                    <a:pt x="286753" y="65697"/>
                  </a:lnTo>
                  <a:close/>
                </a:path>
                <a:path w="725805" h="295275">
                  <a:moveTo>
                    <a:pt x="294335" y="20510"/>
                  </a:moveTo>
                  <a:lnTo>
                    <a:pt x="292658" y="10414"/>
                  </a:lnTo>
                  <a:lnTo>
                    <a:pt x="287870" y="4140"/>
                  </a:lnTo>
                  <a:lnTo>
                    <a:pt x="280352" y="914"/>
                  </a:lnTo>
                  <a:lnTo>
                    <a:pt x="270459" y="0"/>
                  </a:lnTo>
                  <a:lnTo>
                    <a:pt x="260273" y="965"/>
                  </a:lnTo>
                  <a:lnTo>
                    <a:pt x="252450" y="4279"/>
                  </a:lnTo>
                  <a:lnTo>
                    <a:pt x="247421" y="10579"/>
                  </a:lnTo>
                  <a:lnTo>
                    <a:pt x="245656" y="20510"/>
                  </a:lnTo>
                  <a:lnTo>
                    <a:pt x="247510" y="30378"/>
                  </a:lnTo>
                  <a:lnTo>
                    <a:pt x="252666" y="36550"/>
                  </a:lnTo>
                  <a:lnTo>
                    <a:pt x="260515" y="39725"/>
                  </a:lnTo>
                  <a:lnTo>
                    <a:pt x="270459" y="40627"/>
                  </a:lnTo>
                  <a:lnTo>
                    <a:pt x="280263" y="39789"/>
                  </a:lnTo>
                  <a:lnTo>
                    <a:pt x="287794" y="36690"/>
                  </a:lnTo>
                  <a:lnTo>
                    <a:pt x="292620" y="30543"/>
                  </a:lnTo>
                  <a:lnTo>
                    <a:pt x="294335" y="20510"/>
                  </a:lnTo>
                  <a:close/>
                </a:path>
                <a:path w="725805" h="295275">
                  <a:moveTo>
                    <a:pt x="409676" y="65697"/>
                  </a:moveTo>
                  <a:lnTo>
                    <a:pt x="366877" y="65697"/>
                  </a:lnTo>
                  <a:lnTo>
                    <a:pt x="366877" y="25260"/>
                  </a:lnTo>
                  <a:lnTo>
                    <a:pt x="334111" y="25260"/>
                  </a:lnTo>
                  <a:lnTo>
                    <a:pt x="334111" y="65697"/>
                  </a:lnTo>
                  <a:lnTo>
                    <a:pt x="311188" y="72720"/>
                  </a:lnTo>
                  <a:lnTo>
                    <a:pt x="311188" y="92849"/>
                  </a:lnTo>
                  <a:lnTo>
                    <a:pt x="334111" y="92849"/>
                  </a:lnTo>
                  <a:lnTo>
                    <a:pt x="334111" y="180949"/>
                  </a:lnTo>
                  <a:lnTo>
                    <a:pt x="338429" y="204952"/>
                  </a:lnTo>
                  <a:lnTo>
                    <a:pt x="351929" y="220306"/>
                  </a:lnTo>
                  <a:lnTo>
                    <a:pt x="375412" y="227901"/>
                  </a:lnTo>
                  <a:lnTo>
                    <a:pt x="409676" y="228612"/>
                  </a:lnTo>
                  <a:lnTo>
                    <a:pt x="409676" y="201460"/>
                  </a:lnTo>
                  <a:lnTo>
                    <a:pt x="388442" y="201041"/>
                  </a:lnTo>
                  <a:lnTo>
                    <a:pt x="375678" y="197472"/>
                  </a:lnTo>
                  <a:lnTo>
                    <a:pt x="369455" y="190779"/>
                  </a:lnTo>
                  <a:lnTo>
                    <a:pt x="367817" y="180949"/>
                  </a:lnTo>
                  <a:lnTo>
                    <a:pt x="367817" y="92849"/>
                  </a:lnTo>
                  <a:lnTo>
                    <a:pt x="409676" y="92849"/>
                  </a:lnTo>
                  <a:lnTo>
                    <a:pt x="409676" y="65697"/>
                  </a:lnTo>
                  <a:close/>
                </a:path>
                <a:path w="725805" h="295275">
                  <a:moveTo>
                    <a:pt x="578065" y="135382"/>
                  </a:moveTo>
                  <a:lnTo>
                    <a:pt x="568363" y="90195"/>
                  </a:lnTo>
                  <a:lnTo>
                    <a:pt x="502678" y="63411"/>
                  </a:lnTo>
                  <a:lnTo>
                    <a:pt x="467677" y="68008"/>
                  </a:lnTo>
                  <a:lnTo>
                    <a:pt x="446049" y="80606"/>
                  </a:lnTo>
                  <a:lnTo>
                    <a:pt x="435089" y="99466"/>
                  </a:lnTo>
                  <a:lnTo>
                    <a:pt x="432041" y="122847"/>
                  </a:lnTo>
                  <a:lnTo>
                    <a:pt x="464807" y="122478"/>
                  </a:lnTo>
                  <a:lnTo>
                    <a:pt x="466547" y="108864"/>
                  </a:lnTo>
                  <a:lnTo>
                    <a:pt x="472617" y="98717"/>
                  </a:lnTo>
                  <a:lnTo>
                    <a:pt x="484301" y="92379"/>
                  </a:lnTo>
                  <a:lnTo>
                    <a:pt x="502869" y="90195"/>
                  </a:lnTo>
                  <a:lnTo>
                    <a:pt x="522947" y="92240"/>
                  </a:lnTo>
                  <a:lnTo>
                    <a:pt x="535597" y="98742"/>
                  </a:lnTo>
                  <a:lnTo>
                    <a:pt x="542340" y="110223"/>
                  </a:lnTo>
                  <a:lnTo>
                    <a:pt x="544728" y="127215"/>
                  </a:lnTo>
                  <a:lnTo>
                    <a:pt x="544728" y="152666"/>
                  </a:lnTo>
                  <a:lnTo>
                    <a:pt x="544728" y="157784"/>
                  </a:lnTo>
                  <a:lnTo>
                    <a:pt x="541947" y="176707"/>
                  </a:lnTo>
                  <a:lnTo>
                    <a:pt x="533387" y="190919"/>
                  </a:lnTo>
                  <a:lnTo>
                    <a:pt x="518756" y="199872"/>
                  </a:lnTo>
                  <a:lnTo>
                    <a:pt x="497763" y="202984"/>
                  </a:lnTo>
                  <a:lnTo>
                    <a:pt x="482193" y="201409"/>
                  </a:lnTo>
                  <a:lnTo>
                    <a:pt x="470865" y="196862"/>
                  </a:lnTo>
                  <a:lnTo>
                    <a:pt x="463931" y="189522"/>
                  </a:lnTo>
                  <a:lnTo>
                    <a:pt x="461581" y="179628"/>
                  </a:lnTo>
                  <a:lnTo>
                    <a:pt x="463499" y="171297"/>
                  </a:lnTo>
                  <a:lnTo>
                    <a:pt x="469823" y="165150"/>
                  </a:lnTo>
                  <a:lnTo>
                    <a:pt x="481393" y="160769"/>
                  </a:lnTo>
                  <a:lnTo>
                    <a:pt x="499084" y="157784"/>
                  </a:lnTo>
                  <a:lnTo>
                    <a:pt x="544728" y="152666"/>
                  </a:lnTo>
                  <a:lnTo>
                    <a:pt x="544728" y="127215"/>
                  </a:lnTo>
                  <a:lnTo>
                    <a:pt x="493966" y="132346"/>
                  </a:lnTo>
                  <a:lnTo>
                    <a:pt x="443191" y="146850"/>
                  </a:lnTo>
                  <a:lnTo>
                    <a:pt x="426923" y="180009"/>
                  </a:lnTo>
                  <a:lnTo>
                    <a:pt x="427304" y="180009"/>
                  </a:lnTo>
                  <a:lnTo>
                    <a:pt x="432346" y="202171"/>
                  </a:lnTo>
                  <a:lnTo>
                    <a:pt x="445960" y="217601"/>
                  </a:lnTo>
                  <a:lnTo>
                    <a:pt x="465810" y="226631"/>
                  </a:lnTo>
                  <a:lnTo>
                    <a:pt x="489610" y="229565"/>
                  </a:lnTo>
                  <a:lnTo>
                    <a:pt x="512495" y="227203"/>
                  </a:lnTo>
                  <a:lnTo>
                    <a:pt x="530898" y="221043"/>
                  </a:lnTo>
                  <a:lnTo>
                    <a:pt x="544474" y="212496"/>
                  </a:lnTo>
                  <a:lnTo>
                    <a:pt x="552869" y="202984"/>
                  </a:lnTo>
                  <a:lnTo>
                    <a:pt x="559879" y="227279"/>
                  </a:lnTo>
                  <a:lnTo>
                    <a:pt x="578065" y="227279"/>
                  </a:lnTo>
                  <a:lnTo>
                    <a:pt x="578065" y="152666"/>
                  </a:lnTo>
                  <a:lnTo>
                    <a:pt x="578065" y="135382"/>
                  </a:lnTo>
                  <a:close/>
                </a:path>
                <a:path w="725805" h="295275">
                  <a:moveTo>
                    <a:pt x="646430" y="3987"/>
                  </a:moveTo>
                  <a:lnTo>
                    <a:pt x="612711" y="3987"/>
                  </a:lnTo>
                  <a:lnTo>
                    <a:pt x="612711" y="227279"/>
                  </a:lnTo>
                  <a:lnTo>
                    <a:pt x="646430" y="227279"/>
                  </a:lnTo>
                  <a:lnTo>
                    <a:pt x="646430" y="3987"/>
                  </a:lnTo>
                  <a:close/>
                </a:path>
                <a:path w="725805" h="295275">
                  <a:moveTo>
                    <a:pt x="718223" y="65697"/>
                  </a:moveTo>
                  <a:lnTo>
                    <a:pt x="684885" y="65697"/>
                  </a:lnTo>
                  <a:lnTo>
                    <a:pt x="684885" y="227469"/>
                  </a:lnTo>
                  <a:lnTo>
                    <a:pt x="718223" y="227469"/>
                  </a:lnTo>
                  <a:lnTo>
                    <a:pt x="718223" y="65697"/>
                  </a:lnTo>
                  <a:close/>
                </a:path>
                <a:path w="725805" h="295275">
                  <a:moveTo>
                    <a:pt x="725792" y="20510"/>
                  </a:moveTo>
                  <a:lnTo>
                    <a:pt x="724090" y="10414"/>
                  </a:lnTo>
                  <a:lnTo>
                    <a:pt x="719264" y="4140"/>
                  </a:lnTo>
                  <a:lnTo>
                    <a:pt x="711733" y="914"/>
                  </a:lnTo>
                  <a:lnTo>
                    <a:pt x="701929" y="0"/>
                  </a:lnTo>
                  <a:lnTo>
                    <a:pt x="691743" y="965"/>
                  </a:lnTo>
                  <a:lnTo>
                    <a:pt x="683907" y="4279"/>
                  </a:lnTo>
                  <a:lnTo>
                    <a:pt x="678891" y="10579"/>
                  </a:lnTo>
                  <a:lnTo>
                    <a:pt x="677113" y="20510"/>
                  </a:lnTo>
                  <a:lnTo>
                    <a:pt x="678967" y="30378"/>
                  </a:lnTo>
                  <a:lnTo>
                    <a:pt x="684123" y="36550"/>
                  </a:lnTo>
                  <a:lnTo>
                    <a:pt x="691984" y="39725"/>
                  </a:lnTo>
                  <a:lnTo>
                    <a:pt x="701929" y="40627"/>
                  </a:lnTo>
                  <a:lnTo>
                    <a:pt x="711733" y="39789"/>
                  </a:lnTo>
                  <a:lnTo>
                    <a:pt x="719264" y="36690"/>
                  </a:lnTo>
                  <a:lnTo>
                    <a:pt x="724090" y="30543"/>
                  </a:lnTo>
                  <a:lnTo>
                    <a:pt x="725792" y="20510"/>
                  </a:lnTo>
                  <a:close/>
                </a:path>
              </a:pathLst>
            </a:custGeom>
            <a:solidFill>
              <a:srgbClr val="3F1A2B"/>
            </a:solidFill>
          </p:spPr>
          <p:txBody>
            <a:bodyPr wrap="square" lIns="0" tIns="0" rIns="0" bIns="0" rtlCol="0"/>
            <a:lstStyle/>
            <a:p>
              <a:endParaRPr/>
            </a:p>
          </p:txBody>
        </p:sp>
        <p:pic>
          <p:nvPicPr>
            <p:cNvPr id="5" name="object 5"/>
            <p:cNvPicPr/>
            <p:nvPr/>
          </p:nvPicPr>
          <p:blipFill>
            <a:blip r:embed="rId4" cstate="print"/>
            <a:stretch>
              <a:fillRect/>
            </a:stretch>
          </p:blipFill>
          <p:spPr>
            <a:xfrm>
              <a:off x="2386615" y="704449"/>
              <a:ext cx="149060" cy="166146"/>
            </a:xfrm>
            <a:prstGeom prst="rect">
              <a:avLst/>
            </a:prstGeom>
          </p:spPr>
        </p:pic>
        <p:pic>
          <p:nvPicPr>
            <p:cNvPr id="6" name="object 6"/>
            <p:cNvPicPr/>
            <p:nvPr/>
          </p:nvPicPr>
          <p:blipFill>
            <a:blip r:embed="rId5" cstate="print"/>
            <a:stretch>
              <a:fillRect/>
            </a:stretch>
          </p:blipFill>
          <p:spPr>
            <a:xfrm>
              <a:off x="2560683" y="704449"/>
              <a:ext cx="153416" cy="166146"/>
            </a:xfrm>
            <a:prstGeom prst="rect">
              <a:avLst/>
            </a:prstGeom>
          </p:spPr>
        </p:pic>
        <p:pic>
          <p:nvPicPr>
            <p:cNvPr id="7" name="object 7"/>
            <p:cNvPicPr/>
            <p:nvPr/>
          </p:nvPicPr>
          <p:blipFill>
            <a:blip r:embed="rId6" cstate="print"/>
            <a:stretch>
              <a:fillRect/>
            </a:stretch>
          </p:blipFill>
          <p:spPr>
            <a:xfrm>
              <a:off x="2747421" y="641038"/>
              <a:ext cx="147720" cy="227469"/>
            </a:xfrm>
            <a:prstGeom prst="rect">
              <a:avLst/>
            </a:prstGeom>
          </p:spPr>
        </p:pic>
        <p:pic>
          <p:nvPicPr>
            <p:cNvPr id="8" name="object 8"/>
            <p:cNvPicPr/>
            <p:nvPr/>
          </p:nvPicPr>
          <p:blipFill>
            <a:blip r:embed="rId7" cstate="print"/>
            <a:stretch>
              <a:fillRect/>
            </a:stretch>
          </p:blipFill>
          <p:spPr>
            <a:xfrm>
              <a:off x="2925845" y="704449"/>
              <a:ext cx="148112" cy="163868"/>
            </a:xfrm>
            <a:prstGeom prst="rect">
              <a:avLst/>
            </a:prstGeom>
          </p:spPr>
        </p:pic>
        <p:pic>
          <p:nvPicPr>
            <p:cNvPr id="9" name="object 9"/>
            <p:cNvPicPr/>
            <p:nvPr/>
          </p:nvPicPr>
          <p:blipFill>
            <a:blip r:embed="rId8" cstate="print"/>
            <a:stretch>
              <a:fillRect/>
            </a:stretch>
          </p:blipFill>
          <p:spPr>
            <a:xfrm>
              <a:off x="3099330" y="704449"/>
              <a:ext cx="322167" cy="231654"/>
            </a:xfrm>
            <a:prstGeom prst="rect">
              <a:avLst/>
            </a:prstGeom>
          </p:spPr>
        </p:pic>
        <p:pic>
          <p:nvPicPr>
            <p:cNvPr id="10" name="object 10"/>
            <p:cNvPicPr/>
            <p:nvPr/>
          </p:nvPicPr>
          <p:blipFill>
            <a:blip r:embed="rId9" cstate="print"/>
            <a:stretch>
              <a:fillRect/>
            </a:stretch>
          </p:blipFill>
          <p:spPr>
            <a:xfrm>
              <a:off x="3443653" y="666293"/>
              <a:ext cx="260982" cy="204302"/>
            </a:xfrm>
            <a:prstGeom prst="rect">
              <a:avLst/>
            </a:prstGeom>
          </p:spPr>
        </p:pic>
        <p:pic>
          <p:nvPicPr>
            <p:cNvPr id="11" name="object 11"/>
            <p:cNvPicPr/>
            <p:nvPr/>
          </p:nvPicPr>
          <p:blipFill>
            <a:blip r:embed="rId10" cstate="print"/>
            <a:stretch>
              <a:fillRect/>
            </a:stretch>
          </p:blipFill>
          <p:spPr>
            <a:xfrm>
              <a:off x="3730621" y="706544"/>
              <a:ext cx="149817" cy="227282"/>
            </a:xfrm>
            <a:prstGeom prst="rect">
              <a:avLst/>
            </a:prstGeom>
          </p:spPr>
        </p:pic>
        <p:pic>
          <p:nvPicPr>
            <p:cNvPr id="12" name="object 12"/>
            <p:cNvPicPr/>
            <p:nvPr/>
          </p:nvPicPr>
          <p:blipFill>
            <a:blip r:embed="rId11" cstate="print"/>
            <a:stretch>
              <a:fillRect/>
            </a:stretch>
          </p:blipFill>
          <p:spPr>
            <a:xfrm>
              <a:off x="3919280" y="704261"/>
              <a:ext cx="251509" cy="166335"/>
            </a:xfrm>
            <a:prstGeom prst="rect">
              <a:avLst/>
            </a:prstGeom>
          </p:spPr>
        </p:pic>
        <p:sp>
          <p:nvSpPr>
            <p:cNvPr id="13" name="object 13"/>
            <p:cNvSpPr/>
            <p:nvPr/>
          </p:nvSpPr>
          <p:spPr>
            <a:xfrm>
              <a:off x="4204122" y="645022"/>
              <a:ext cx="34290" cy="223520"/>
            </a:xfrm>
            <a:custGeom>
              <a:avLst/>
              <a:gdLst/>
              <a:ahLst/>
              <a:cxnLst/>
              <a:rect l="l" t="t" r="r" b="b"/>
              <a:pathLst>
                <a:path w="34289" h="223519">
                  <a:moveTo>
                    <a:pt x="33713" y="0"/>
                  </a:moveTo>
                  <a:lnTo>
                    <a:pt x="0" y="0"/>
                  </a:lnTo>
                  <a:lnTo>
                    <a:pt x="0" y="223294"/>
                  </a:lnTo>
                  <a:lnTo>
                    <a:pt x="33713" y="223294"/>
                  </a:lnTo>
                  <a:lnTo>
                    <a:pt x="33713" y="0"/>
                  </a:lnTo>
                  <a:close/>
                </a:path>
              </a:pathLst>
            </a:custGeom>
            <a:solidFill>
              <a:srgbClr val="3F1A2B"/>
            </a:solidFill>
          </p:spPr>
          <p:txBody>
            <a:bodyPr wrap="square" lIns="0" tIns="0" rIns="0" bIns="0" rtlCol="0"/>
            <a:lstStyle/>
            <a:p>
              <a:endParaRPr/>
            </a:p>
          </p:txBody>
        </p:sp>
        <p:pic>
          <p:nvPicPr>
            <p:cNvPr id="14" name="object 14"/>
            <p:cNvPicPr/>
            <p:nvPr/>
          </p:nvPicPr>
          <p:blipFill>
            <a:blip r:embed="rId12" cstate="print"/>
            <a:stretch>
              <a:fillRect/>
            </a:stretch>
          </p:blipFill>
          <p:spPr>
            <a:xfrm>
              <a:off x="4268327" y="704449"/>
              <a:ext cx="148870" cy="166146"/>
            </a:xfrm>
            <a:prstGeom prst="rect">
              <a:avLst/>
            </a:prstGeom>
          </p:spPr>
        </p:pic>
        <p:pic>
          <p:nvPicPr>
            <p:cNvPr id="15" name="object 15"/>
            <p:cNvPicPr/>
            <p:nvPr/>
          </p:nvPicPr>
          <p:blipFill>
            <a:blip r:embed="rId5" cstate="print"/>
            <a:stretch>
              <a:fillRect/>
            </a:stretch>
          </p:blipFill>
          <p:spPr>
            <a:xfrm>
              <a:off x="4442579" y="704449"/>
              <a:ext cx="153416" cy="166146"/>
            </a:xfrm>
            <a:prstGeom prst="rect">
              <a:avLst/>
            </a:prstGeom>
          </p:spPr>
        </p:pic>
        <p:pic>
          <p:nvPicPr>
            <p:cNvPr id="16" name="object 16"/>
            <p:cNvPicPr/>
            <p:nvPr/>
          </p:nvPicPr>
          <p:blipFill>
            <a:blip r:embed="rId7" cstate="print"/>
            <a:stretch>
              <a:fillRect/>
            </a:stretch>
          </p:blipFill>
          <p:spPr>
            <a:xfrm>
              <a:off x="4629133" y="704449"/>
              <a:ext cx="148112" cy="163868"/>
            </a:xfrm>
            <a:prstGeom prst="rect">
              <a:avLst/>
            </a:prstGeom>
          </p:spPr>
        </p:pic>
      </p:grpSp>
      <p:pic>
        <p:nvPicPr>
          <p:cNvPr id="17" name="object 17">
            <a:extLst>
              <a:ext uri="{C183D7F6-B498-43B3-948B-1728B52AA6E4}">
                <adec:decorative xmlns:adec="http://schemas.microsoft.com/office/drawing/2017/decorative" val="1"/>
              </a:ext>
            </a:extLst>
          </p:cNvPr>
          <p:cNvPicPr/>
          <p:nvPr/>
        </p:nvPicPr>
        <p:blipFill>
          <a:blip r:embed="rId13" cstate="print"/>
          <a:stretch>
            <a:fillRect/>
          </a:stretch>
        </p:blipFill>
        <p:spPr>
          <a:xfrm>
            <a:off x="1048295" y="366399"/>
            <a:ext cx="81443" cy="144875"/>
          </a:xfrm>
          <a:prstGeom prst="rect">
            <a:avLst/>
          </a:prstGeom>
        </p:spPr>
      </p:pic>
      <p:grpSp>
        <p:nvGrpSpPr>
          <p:cNvPr id="18" name="object 18">
            <a:extLst>
              <a:ext uri="{C183D7F6-B498-43B3-948B-1728B52AA6E4}">
                <adec:decorative xmlns:adec="http://schemas.microsoft.com/office/drawing/2017/decorative" val="1"/>
              </a:ext>
            </a:extLst>
          </p:cNvPr>
          <p:cNvGrpSpPr/>
          <p:nvPr/>
        </p:nvGrpSpPr>
        <p:grpSpPr>
          <a:xfrm>
            <a:off x="842784" y="532917"/>
            <a:ext cx="492759" cy="352425"/>
            <a:chOff x="842783" y="517041"/>
            <a:chExt cx="492759" cy="352425"/>
          </a:xfrm>
        </p:grpSpPr>
        <p:sp>
          <p:nvSpPr>
            <p:cNvPr id="19" name="object 19"/>
            <p:cNvSpPr/>
            <p:nvPr/>
          </p:nvSpPr>
          <p:spPr>
            <a:xfrm>
              <a:off x="929716" y="517060"/>
              <a:ext cx="318770" cy="352425"/>
            </a:xfrm>
            <a:custGeom>
              <a:avLst/>
              <a:gdLst/>
              <a:ahLst/>
              <a:cxnLst/>
              <a:rect l="l" t="t" r="r" b="b"/>
              <a:pathLst>
                <a:path w="318769" h="352425">
                  <a:moveTo>
                    <a:pt x="173672" y="0"/>
                  </a:moveTo>
                  <a:lnTo>
                    <a:pt x="144703" y="0"/>
                  </a:lnTo>
                  <a:lnTo>
                    <a:pt x="144703" y="238480"/>
                  </a:lnTo>
                  <a:lnTo>
                    <a:pt x="173672" y="238480"/>
                  </a:lnTo>
                  <a:lnTo>
                    <a:pt x="173672" y="0"/>
                  </a:lnTo>
                  <a:close/>
                </a:path>
                <a:path w="318769" h="352425">
                  <a:moveTo>
                    <a:pt x="318579" y="322783"/>
                  </a:moveTo>
                  <a:lnTo>
                    <a:pt x="0" y="322783"/>
                  </a:lnTo>
                  <a:lnTo>
                    <a:pt x="0" y="351828"/>
                  </a:lnTo>
                  <a:lnTo>
                    <a:pt x="318579" y="351828"/>
                  </a:lnTo>
                  <a:lnTo>
                    <a:pt x="318579" y="322783"/>
                  </a:lnTo>
                  <a:close/>
                </a:path>
                <a:path w="318769" h="352425">
                  <a:moveTo>
                    <a:pt x="318579" y="267538"/>
                  </a:moveTo>
                  <a:lnTo>
                    <a:pt x="0" y="267538"/>
                  </a:lnTo>
                  <a:lnTo>
                    <a:pt x="0" y="296583"/>
                  </a:lnTo>
                  <a:lnTo>
                    <a:pt x="318579" y="296583"/>
                  </a:lnTo>
                  <a:lnTo>
                    <a:pt x="318579" y="267538"/>
                  </a:lnTo>
                  <a:close/>
                </a:path>
              </a:pathLst>
            </a:custGeom>
            <a:solidFill>
              <a:srgbClr val="3F1A2B"/>
            </a:solidFill>
          </p:spPr>
          <p:txBody>
            <a:bodyPr wrap="square" lIns="0" tIns="0" rIns="0" bIns="0" rtlCol="0"/>
            <a:lstStyle/>
            <a:p>
              <a:endParaRPr/>
            </a:p>
          </p:txBody>
        </p:sp>
        <p:pic>
          <p:nvPicPr>
            <p:cNvPr id="20" name="object 20"/>
            <p:cNvPicPr/>
            <p:nvPr/>
          </p:nvPicPr>
          <p:blipFill>
            <a:blip r:embed="rId14" cstate="print"/>
            <a:stretch>
              <a:fillRect/>
            </a:stretch>
          </p:blipFill>
          <p:spPr>
            <a:xfrm>
              <a:off x="842783" y="517041"/>
              <a:ext cx="201340" cy="238296"/>
            </a:xfrm>
            <a:prstGeom prst="rect">
              <a:avLst/>
            </a:prstGeom>
          </p:spPr>
        </p:pic>
        <p:pic>
          <p:nvPicPr>
            <p:cNvPr id="21" name="object 21"/>
            <p:cNvPicPr/>
            <p:nvPr/>
          </p:nvPicPr>
          <p:blipFill>
            <a:blip r:embed="rId15" cstate="print"/>
            <a:stretch>
              <a:fillRect/>
            </a:stretch>
          </p:blipFill>
          <p:spPr>
            <a:xfrm>
              <a:off x="1133514" y="517041"/>
              <a:ext cx="201510" cy="238495"/>
            </a:xfrm>
            <a:prstGeom prst="rect">
              <a:avLst/>
            </a:prstGeom>
          </p:spPr>
        </p:pic>
      </p:grpSp>
      <p:sp>
        <p:nvSpPr>
          <p:cNvPr id="29" name="Rektangel 28">
            <a:extLst>
              <a:ext uri="{C183D7F6-B498-43B3-948B-1728B52AA6E4}">
                <adec:decorative xmlns:adec="http://schemas.microsoft.com/office/drawing/2017/decorative" val="1"/>
              </a:ext>
            </a:extLst>
          </p:cNvPr>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1A2B"/>
              </a:solidFill>
            </a:endParaRPr>
          </a:p>
        </p:txBody>
      </p:sp>
      <p:sp>
        <p:nvSpPr>
          <p:cNvPr id="30" name="Titel 29"/>
          <p:cNvSpPr>
            <a:spLocks noGrp="1"/>
          </p:cNvSpPr>
          <p:nvPr>
            <p:ph type="title" idx="4294967295"/>
          </p:nvPr>
        </p:nvSpPr>
        <p:spPr>
          <a:xfrm>
            <a:off x="667223" y="8778572"/>
            <a:ext cx="7356501" cy="230832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Forpligtelsen om adgang til </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Selvbetjeningsløsninger</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(ATS-forpligtelsen)</a:t>
            </a:r>
          </a:p>
        </p:txBody>
      </p:sp>
      <p:pic>
        <p:nvPicPr>
          <p:cNvPr id="32" name="Graphic 76">
            <a:extLst>
              <a:ext uri="{FF2B5EF4-FFF2-40B4-BE49-F238E27FC236}">
                <a16:creationId xmlns:a16="http://schemas.microsoft.com/office/drawing/2014/main" id="{A64BAB52-287F-7258-24A2-65ED7FB546EB}"/>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V="1">
            <a:off x="15807982" y="7231844"/>
            <a:ext cx="4375340" cy="4375340"/>
          </a:xfrm>
          <a:prstGeom prst="rect">
            <a:avLst/>
          </a:prstGeom>
        </p:spPr>
      </p:pic>
      <p:pic>
        <p:nvPicPr>
          <p:cNvPr id="34" name="Billede 33">
            <a:extLs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2431" y="-66765"/>
            <a:ext cx="4659079" cy="1520721"/>
          </a:xfrm>
          <a:prstGeom prst="rect">
            <a:avLst/>
          </a:prstGeom>
        </p:spPr>
      </p:pic>
    </p:spTree>
    <p:extLst>
      <p:ext uri="{BB962C8B-B14F-4D97-AF65-F5344CB8AC3E}">
        <p14:creationId xmlns:p14="http://schemas.microsoft.com/office/powerpoint/2010/main" val="334231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Titel 39"/>
          <p:cNvSpPr>
            <a:spLocks noGrp="1"/>
          </p:cNvSpPr>
          <p:nvPr>
            <p:ph type="title" idx="4294967295"/>
          </p:nvPr>
        </p:nvSpPr>
        <p:spPr>
          <a:xfrm>
            <a:off x="778234" y="485974"/>
            <a:ext cx="10246716"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Krav ift. adgang til selvbetjeningsløsninger</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1710110"/>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a-DK" sz="2400" dirty="0">
                <a:solidFill>
                  <a:srgbClr val="3F1A2B"/>
                </a:solidFill>
                <a:latin typeface="Franklin Gothic Book" panose="020B0503020102020204" pitchFamily="34" charset="0"/>
              </a:rPr>
              <a:t>Forpligtelsen stiller det overordnede krav, at EU-brugere skal sidestilles nationale brugere via et ikke diskriminationsprincip. </a:t>
            </a:r>
            <a:br>
              <a:rPr lang="da-DK" sz="2400" dirty="0">
                <a:solidFill>
                  <a:srgbClr val="3F1A2B"/>
                </a:solidFill>
                <a:latin typeface="Franklin Gothic Book" panose="020B0503020102020204" pitchFamily="34" charset="0"/>
              </a:rPr>
            </a:br>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Dertil er der, i artikel §13 (og §6), en række konkrete krav til selvbetjeningsløsningerne. Kravene er følgende:</a:t>
            </a:r>
          </a:p>
          <a:p>
            <a:pPr marL="457200" indent="-457200">
              <a:buFont typeface="Arial" panose="020B0604020202020204" pitchFamily="34" charset="0"/>
              <a:buChar char="•"/>
            </a:pPr>
            <a:endParaRPr lang="da-DK" sz="3200" dirty="0">
              <a:solidFill>
                <a:srgbClr val="3F1A2B"/>
              </a:solidFill>
              <a:latin typeface="Franklin Gothic Book" panose="020B0503020102020204" pitchFamily="34" charset="0"/>
            </a:endParaRPr>
          </a:p>
          <a:p>
            <a:pPr defTabSz="552938">
              <a:defRPr/>
            </a:pPr>
            <a:r>
              <a:rPr lang="da-DK" sz="2000" b="1" i="1" dirty="0">
                <a:solidFill>
                  <a:srgbClr val="3F1A2B"/>
                </a:solidFill>
                <a:latin typeface="Franklin Gothic Book" panose="020B0503020102020204" pitchFamily="34" charset="0"/>
              </a:rPr>
              <a:t>a)</a:t>
            </a:r>
            <a:r>
              <a:rPr lang="da-DK" sz="2000" i="1" dirty="0">
                <a:solidFill>
                  <a:srgbClr val="3F1A2B"/>
                </a:solidFill>
                <a:latin typeface="Franklin Gothic Book" panose="020B0503020102020204" pitchFamily="34" charset="0"/>
              </a:rPr>
              <a:t> brugerne kan få adgang til vejledningen i at gennemføre proceduren på et af Unionens officielle sprog, der forstås bredt af det størst mulige antal grænseoverskridende brugere, i overensstemmelse med artikel 12.</a:t>
            </a:r>
          </a:p>
          <a:p>
            <a:pPr defTabSz="552938">
              <a:defRPr/>
            </a:pPr>
            <a:endParaRPr lang="da-DK" sz="2000" i="1" dirty="0">
              <a:solidFill>
                <a:srgbClr val="3F1A2B"/>
              </a:solidFill>
              <a:latin typeface="Franklin Gothic Book" panose="020B0503020102020204" pitchFamily="34" charset="0"/>
            </a:endParaRPr>
          </a:p>
          <a:p>
            <a:pPr defTabSz="552938">
              <a:defRPr/>
            </a:pPr>
            <a:r>
              <a:rPr lang="da-DK" sz="2000" b="1" i="1" dirty="0">
                <a:solidFill>
                  <a:srgbClr val="3F1A2B"/>
                </a:solidFill>
                <a:latin typeface="Franklin Gothic Book" panose="020B0503020102020204" pitchFamily="34" charset="0"/>
              </a:rPr>
              <a:t>b) </a:t>
            </a:r>
            <a:r>
              <a:rPr lang="da-DK" sz="2000" i="1" dirty="0">
                <a:solidFill>
                  <a:srgbClr val="3F1A2B"/>
                </a:solidFill>
                <a:latin typeface="Franklin Gothic Book" panose="020B0503020102020204" pitchFamily="34" charset="0"/>
              </a:rPr>
              <a:t>grænseoverskridende brugere er i stand til at indsende de krævede oplysninger, herunder hvis disse oplysningers struktur adskiller sig fra lignende oplysninger i den pågældende medlemsstat.</a:t>
            </a:r>
          </a:p>
          <a:p>
            <a:pPr defTabSz="552938">
              <a:defRPr/>
            </a:pPr>
            <a:endParaRPr lang="da-DK" sz="2000" b="1" i="1" dirty="0">
              <a:solidFill>
                <a:srgbClr val="3F1A2B"/>
              </a:solidFill>
              <a:latin typeface="Franklin Gothic Book" panose="020B0503020102020204" pitchFamily="34" charset="0"/>
            </a:endParaRPr>
          </a:p>
          <a:p>
            <a:pPr defTabSz="552938">
              <a:defRPr/>
            </a:pPr>
            <a:r>
              <a:rPr lang="da-DK" sz="2000" b="1" i="1" dirty="0">
                <a:solidFill>
                  <a:srgbClr val="3F1A2B"/>
                </a:solidFill>
                <a:latin typeface="Franklin Gothic Book" panose="020B0503020102020204" pitchFamily="34" charset="0"/>
              </a:rPr>
              <a:t>c) </a:t>
            </a:r>
            <a:r>
              <a:rPr lang="da-DK" sz="2000" i="1" dirty="0">
                <a:solidFill>
                  <a:srgbClr val="3F1A2B"/>
                </a:solidFill>
                <a:latin typeface="Franklin Gothic Book" panose="020B0503020102020204" pitchFamily="34" charset="0"/>
              </a:rPr>
              <a:t>grænseoverskridende brugere er i stand til at identificere og autentificere sig selv, underskrive eller forsegle dokumenter elektronisk, jf. forordning (EU) nr. 910/2014, i alle tilfælde, hvor dette også er muligt for ikkegrænseoverskridende brugere.</a:t>
            </a:r>
          </a:p>
          <a:p>
            <a:pPr defTabSz="552938">
              <a:defRPr/>
            </a:pPr>
            <a:endParaRPr lang="da-DK" sz="2000" i="1" dirty="0">
              <a:solidFill>
                <a:srgbClr val="3F1A2B"/>
              </a:solidFill>
              <a:latin typeface="Franklin Gothic Book" panose="020B0503020102020204" pitchFamily="34" charset="0"/>
            </a:endParaRPr>
          </a:p>
          <a:p>
            <a:pPr defTabSz="552938">
              <a:defRPr/>
            </a:pPr>
            <a:r>
              <a:rPr lang="da-DK" sz="2000" b="1" dirty="0">
                <a:solidFill>
                  <a:srgbClr val="3F1A2B"/>
                </a:solidFill>
                <a:latin typeface="Franklin Gothic Book" panose="020B0503020102020204" pitchFamily="34" charset="0"/>
              </a:rPr>
              <a:t>d) </a:t>
            </a:r>
            <a:r>
              <a:rPr lang="da-DK" sz="2000" i="1" dirty="0">
                <a:solidFill>
                  <a:srgbClr val="3F1A2B"/>
                </a:solidFill>
                <a:latin typeface="Franklin Gothic Book" panose="020B0503020102020204" pitchFamily="34" charset="0"/>
              </a:rPr>
              <a:t>grænseoverskridende brugere er i stand til at dokumentere overholdelse af gældende krav og modtage resultatet af procedurerne i elektronisk format i alle tilfælde, hvor dette også er muligt for ikke-grænseoverskridende brugere.</a:t>
            </a:r>
          </a:p>
          <a:p>
            <a:pPr defTabSz="552938">
              <a:defRPr/>
            </a:pPr>
            <a:endParaRPr lang="da-DK" sz="2000" i="1" dirty="0">
              <a:solidFill>
                <a:srgbClr val="3F1A2B"/>
              </a:solidFill>
              <a:latin typeface="Franklin Gothic Book" panose="020B0503020102020204" pitchFamily="34" charset="0"/>
            </a:endParaRPr>
          </a:p>
          <a:p>
            <a:pPr defTabSz="552938">
              <a:defRPr/>
            </a:pPr>
            <a:r>
              <a:rPr lang="da-DK" sz="2000" b="1" dirty="0">
                <a:solidFill>
                  <a:srgbClr val="3F1A2B"/>
                </a:solidFill>
                <a:latin typeface="Franklin Gothic Book" panose="020B0503020102020204" pitchFamily="34" charset="0"/>
              </a:rPr>
              <a:t>e) </a:t>
            </a:r>
            <a:r>
              <a:rPr lang="da-DK" sz="2000" i="1" dirty="0">
                <a:solidFill>
                  <a:srgbClr val="3F1A2B"/>
                </a:solidFill>
                <a:latin typeface="Franklin Gothic Book" panose="020B0503020102020204" pitchFamily="34" charset="0"/>
              </a:rPr>
              <a:t>hvis gennemførelsen af en procedure kræver en betaling, er brugerne i stand til at betale eventuelle gebyrer online via bredt tilgængelige grænseoverskridende betalingstjenester uden forskelsbehandling på grundlag af, hvor betalingstjenesteudbyderen er hjemmehørende, hvor betalingsinstrumentet er udstedt, eller hvor betalingskontoen er placeret i Unionen.</a:t>
            </a:r>
          </a:p>
          <a:p>
            <a:endParaRPr lang="da-DK" sz="32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12</a:t>
            </a:fld>
            <a:endParaRPr lang="da-DK"/>
          </a:p>
        </p:txBody>
      </p:sp>
    </p:spTree>
    <p:extLst>
      <p:ext uri="{BB962C8B-B14F-4D97-AF65-F5344CB8AC3E}">
        <p14:creationId xmlns:p14="http://schemas.microsoft.com/office/powerpoint/2010/main" val="370598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Titel 37"/>
          <p:cNvSpPr>
            <a:spLocks noGrp="1"/>
          </p:cNvSpPr>
          <p:nvPr>
            <p:ph type="title" idx="4294967295"/>
          </p:nvPr>
        </p:nvSpPr>
        <p:spPr>
          <a:xfrm>
            <a:off x="778234" y="1115388"/>
            <a:ext cx="12205585"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Centrale tiltag – Adgang til selvbetjeningsløsninger</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603241"/>
            <a:ext cx="10780144"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da-DK" sz="2400" dirty="0">
                <a:solidFill>
                  <a:srgbClr val="3F1A2B"/>
                </a:solidFill>
                <a:latin typeface="Franklin Gothic Book" panose="020B0503020102020204" pitchFamily="34" charset="0"/>
              </a:rPr>
              <a:t>Målet med Digitaliseringsstyrelsen og Erhvervsstyrelsens implementeringstiltag er at understøtte myndighedernes efterlevelse af kravene, særligt de krav, som ikke kan efterleves decentalt. </a:t>
            </a: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Tiltagene i Digitaliseringsstyrelsen og Erhvervsstyrelsen indebærer:</a:t>
            </a:r>
          </a:p>
          <a:p>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Integration af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og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a:t>
            </a:r>
          </a:p>
          <a:p>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Tilpasning af Blanketmotoren </a:t>
            </a: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13</a:t>
            </a:fld>
            <a:endParaRPr lang="da-DK"/>
          </a:p>
        </p:txBody>
      </p:sp>
    </p:spTree>
    <p:extLst>
      <p:ext uri="{BB962C8B-B14F-4D97-AF65-F5344CB8AC3E}">
        <p14:creationId xmlns:p14="http://schemas.microsoft.com/office/powerpoint/2010/main" val="308427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485974"/>
            <a:ext cx="1762052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Introduktion til </a:t>
            </a:r>
            <a:r>
              <a:rPr kumimoji="0" lang="da-DK" sz="4400" b="1" i="0" u="none" strike="noStrike" kern="0" cap="none" spc="0" normalizeH="0" baseline="0" noProof="0" dirty="0" err="1">
                <a:ln>
                  <a:noFill/>
                </a:ln>
                <a:solidFill>
                  <a:srgbClr val="3F1A2B"/>
                </a:solidFill>
                <a:effectLst/>
                <a:uLnTx/>
                <a:uFillTx/>
                <a:latin typeface="Franklin Gothic Book" panose="020B0503020102020204" pitchFamily="34" charset="0"/>
              </a:rPr>
              <a:t>eID</a:t>
            </a: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-gateway og </a:t>
            </a:r>
            <a:r>
              <a:rPr kumimoji="0" lang="da-DK" sz="4400" b="1" i="0" u="none" strike="noStrike" kern="0" cap="none" spc="0" normalizeH="0" baseline="0" noProof="0" dirty="0" err="1">
                <a:ln>
                  <a:noFill/>
                </a:ln>
                <a:solidFill>
                  <a:srgbClr val="3F1A2B"/>
                </a:solidFill>
                <a:effectLst/>
                <a:uLnTx/>
                <a:uFillTx/>
                <a:latin typeface="Franklin Gothic Book" panose="020B0503020102020204" pitchFamily="34" charset="0"/>
              </a:rPr>
              <a:t>NemLog</a:t>
            </a: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-in og integrationen af systemerne</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14</a:t>
            </a:fld>
            <a:endParaRPr lang="da-DK"/>
          </a:p>
        </p:txBody>
      </p:sp>
      <p:sp>
        <p:nvSpPr>
          <p:cNvPr id="4" name="Tekstfelt 3"/>
          <p:cNvSpPr txBox="1"/>
          <p:nvPr/>
        </p:nvSpPr>
        <p:spPr>
          <a:xfrm>
            <a:off x="778234" y="1974816"/>
            <a:ext cx="9273816" cy="8125301"/>
          </a:xfrm>
          <a:prstGeom prst="rect">
            <a:avLst/>
          </a:prstGeom>
          <a:noFill/>
        </p:spPr>
        <p:txBody>
          <a:bodyPr wrap="square" rtlCol="0">
            <a:spAutoFit/>
          </a:bodyPr>
          <a:lstStyle/>
          <a:p>
            <a:endParaRPr lang="da-DK" sz="2400" b="1" dirty="0">
              <a:latin typeface="Franklin Gothic Book" panose="020B0503020102020204" pitchFamily="34" charset="0"/>
            </a:endParaRPr>
          </a:p>
          <a:p>
            <a:r>
              <a:rPr lang="da-DK" sz="2400" b="1" dirty="0" err="1">
                <a:solidFill>
                  <a:srgbClr val="3F1A2B"/>
                </a:solidFill>
                <a:latin typeface="Franklin Gothic Book" panose="020B0503020102020204" pitchFamily="34" charset="0"/>
              </a:rPr>
              <a:t>NemLog</a:t>
            </a:r>
            <a:r>
              <a:rPr lang="da-DK" sz="2400" b="1" dirty="0">
                <a:solidFill>
                  <a:srgbClr val="3F1A2B"/>
                </a:solidFill>
                <a:latin typeface="Franklin Gothic Book" panose="020B0503020102020204" pitchFamily="34" charset="0"/>
              </a:rPr>
              <a:t>-in </a:t>
            </a:r>
          </a:p>
          <a:p>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giver adgang til alle danske offentlige selvbetjeningsløsninger med ét log-in.</a:t>
            </a:r>
          </a:p>
          <a:p>
            <a:endParaRPr lang="da-DK" sz="2400" dirty="0">
              <a:solidFill>
                <a:srgbClr val="3F1A2B"/>
              </a:solidFill>
              <a:latin typeface="Franklin Gothic Book" panose="020B0503020102020204" pitchFamily="34" charset="0"/>
            </a:endParaRPr>
          </a:p>
          <a:p>
            <a:pPr algn="just"/>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er en fælles brugerstyringsinfrastruktur til borgere, myndigheder og virksomheder. Med andre ord fungerer NemLog-in som en gatekeeper, når personer med MitID eller MitID Erhverv ønsker at logge ind på offentlige digitale tjenester, såsom hjemmesider eller selvbetjeningsløsninger.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tjekker, om den pågældende bruger har de nødvendige rettigheder til at få adgang til den digitale tjeneste, brugeren ønsker at logge ind på.</a:t>
            </a: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b="1" dirty="0" err="1">
                <a:solidFill>
                  <a:srgbClr val="3F1A2B"/>
                </a:solidFill>
                <a:latin typeface="Franklin Gothic Book" panose="020B0503020102020204" pitchFamily="34" charset="0"/>
              </a:rPr>
              <a:t>eID</a:t>
            </a:r>
            <a:r>
              <a:rPr lang="da-DK" sz="2400" b="1" dirty="0">
                <a:solidFill>
                  <a:srgbClr val="3F1A2B"/>
                </a:solidFill>
                <a:latin typeface="Franklin Gothic Book" panose="020B0503020102020204" pitchFamily="34" charset="0"/>
              </a:rPr>
              <a:t>-gateway</a:t>
            </a:r>
          </a:p>
          <a:p>
            <a:pPr algn="just"/>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er ligesom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en brugerstyringsinfrastruktur, men hvor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er forbundet til de danske offentlige selvbetjeningsløsninger, er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forbundet til de andre EU-lande, så det er muligt at modtage et elektronisk identifikationsmiddel, som fx MitID, fra de andre EU-lande. </a:t>
            </a:r>
          </a:p>
          <a:p>
            <a:endParaRPr lang="da-DK" b="1" dirty="0">
              <a:solidFill>
                <a:srgbClr val="3F1A2B"/>
              </a:solidFill>
              <a:latin typeface="Franklin Gothic Book" panose="020B0503020102020204" pitchFamily="34"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6228" y="2851106"/>
            <a:ext cx="299851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2887" y="7398742"/>
            <a:ext cx="3031851" cy="1857376"/>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p:cNvSpPr txBox="1"/>
          <p:nvPr/>
        </p:nvSpPr>
        <p:spPr>
          <a:xfrm>
            <a:off x="13212887" y="4824726"/>
            <a:ext cx="3168352" cy="707886"/>
          </a:xfrm>
          <a:prstGeom prst="rect">
            <a:avLst/>
          </a:prstGeom>
          <a:noFill/>
        </p:spPr>
        <p:txBody>
          <a:bodyPr wrap="square" rtlCol="0">
            <a:spAutoFit/>
          </a:bodyPr>
          <a:lstStyle/>
          <a:p>
            <a:r>
              <a:rPr lang="da-DK" sz="2000" b="1" dirty="0" err="1">
                <a:solidFill>
                  <a:srgbClr val="3F1A2B"/>
                </a:solidFill>
                <a:latin typeface="Franklin Gothic Book" panose="020B0503020102020204" pitchFamily="34" charset="0"/>
              </a:rPr>
              <a:t>NemLog</a:t>
            </a:r>
            <a:r>
              <a:rPr lang="da-DK" sz="2000" b="1" dirty="0">
                <a:solidFill>
                  <a:srgbClr val="3F1A2B"/>
                </a:solidFill>
                <a:latin typeface="Franklin Gothic Book" panose="020B0503020102020204" pitchFamily="34" charset="0"/>
              </a:rPr>
              <a:t>-in er forbundet med Dansk infrastruktur </a:t>
            </a:r>
          </a:p>
        </p:txBody>
      </p:sp>
      <p:sp>
        <p:nvSpPr>
          <p:cNvPr id="13" name="Tekstfelt 12"/>
          <p:cNvSpPr txBox="1"/>
          <p:nvPr/>
        </p:nvSpPr>
        <p:spPr>
          <a:xfrm>
            <a:off x="13246228" y="9484399"/>
            <a:ext cx="3168352" cy="1015663"/>
          </a:xfrm>
          <a:prstGeom prst="rect">
            <a:avLst/>
          </a:prstGeom>
          <a:noFill/>
        </p:spPr>
        <p:txBody>
          <a:bodyPr wrap="square" rtlCol="0">
            <a:spAutoFit/>
          </a:bodyPr>
          <a:lstStyle/>
          <a:p>
            <a:r>
              <a:rPr lang="da-DK" sz="2000" b="1" dirty="0" err="1">
                <a:solidFill>
                  <a:srgbClr val="3F1A2B"/>
                </a:solidFill>
                <a:latin typeface="Franklin Gothic Book" panose="020B0503020102020204" pitchFamily="34" charset="0"/>
              </a:rPr>
              <a:t>eID</a:t>
            </a:r>
            <a:r>
              <a:rPr lang="da-DK" sz="2000" b="1" dirty="0">
                <a:solidFill>
                  <a:srgbClr val="3F1A2B"/>
                </a:solidFill>
                <a:latin typeface="Franklin Gothic Book" panose="020B0503020102020204" pitchFamily="34" charset="0"/>
              </a:rPr>
              <a:t>-gateway er forbundet med europæisk infrastruktur</a:t>
            </a:r>
          </a:p>
        </p:txBody>
      </p:sp>
      <p:cxnSp>
        <p:nvCxnSpPr>
          <p:cNvPr id="8" name="Lige pilforbindelse 7">
            <a:extLst>
              <a:ext uri="{C183D7F6-B498-43B3-948B-1728B52AA6E4}">
                <adec:decorative xmlns:adec="http://schemas.microsoft.com/office/drawing/2017/decorative" val="1"/>
              </a:ext>
            </a:extLst>
          </p:cNvPr>
          <p:cNvCxnSpPr/>
          <p:nvPr/>
        </p:nvCxnSpPr>
        <p:spPr>
          <a:xfrm flipH="1">
            <a:off x="10347597" y="8334846"/>
            <a:ext cx="2728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a:extLst>
              <a:ext uri="{C183D7F6-B498-43B3-948B-1728B52AA6E4}">
                <adec:decorative xmlns:adec="http://schemas.microsoft.com/office/drawing/2017/decorative" val="1"/>
              </a:ext>
            </a:extLst>
          </p:cNvPr>
          <p:cNvCxnSpPr/>
          <p:nvPr/>
        </p:nvCxnSpPr>
        <p:spPr>
          <a:xfrm flipH="1">
            <a:off x="10347597" y="3868936"/>
            <a:ext cx="2728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31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2" name="Titel 41"/>
          <p:cNvSpPr txBox="1">
            <a:spLocks noGrp="1"/>
          </p:cNvSpPr>
          <p:nvPr>
            <p:ph type="title" idx="4294967295"/>
          </p:nvPr>
        </p:nvSpPr>
        <p:spPr>
          <a:xfrm>
            <a:off x="788585" y="912442"/>
            <a:ext cx="1221566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300" normalizeH="0" baseline="0" noProof="0" dirty="0">
                <a:ln>
                  <a:noFill/>
                </a:ln>
                <a:solidFill>
                  <a:srgbClr val="3F1A2B"/>
                </a:solidFill>
                <a:effectLst/>
                <a:uLnTx/>
                <a:uFillTx/>
                <a:latin typeface="Franklin Gothic Book" panose="020B0503020102020204" pitchFamily="34" charset="0"/>
              </a:rPr>
              <a:t>Integration af </a:t>
            </a:r>
            <a:r>
              <a:rPr kumimoji="0" lang="da-DK" sz="4400" b="1" i="0" u="none" strike="noStrike" kern="0" cap="none" spc="300" normalizeH="0" baseline="0" noProof="0" dirty="0" err="1">
                <a:ln>
                  <a:noFill/>
                </a:ln>
                <a:solidFill>
                  <a:srgbClr val="3F1A2B"/>
                </a:solidFill>
                <a:effectLst/>
                <a:uLnTx/>
                <a:uFillTx/>
                <a:latin typeface="Franklin Gothic Book" panose="020B0503020102020204" pitchFamily="34" charset="0"/>
              </a:rPr>
              <a:t>eID</a:t>
            </a:r>
            <a:r>
              <a:rPr kumimoji="0" lang="da-DK" sz="4400" b="1" i="0" u="none" strike="noStrike" kern="0" cap="none" spc="300" normalizeH="0" baseline="0" noProof="0" dirty="0">
                <a:ln>
                  <a:noFill/>
                </a:ln>
                <a:solidFill>
                  <a:srgbClr val="3F1A2B"/>
                </a:solidFill>
                <a:effectLst/>
                <a:uLnTx/>
                <a:uFillTx/>
                <a:latin typeface="Franklin Gothic Book" panose="020B0503020102020204" pitchFamily="34" charset="0"/>
              </a:rPr>
              <a:t>-gateway og </a:t>
            </a:r>
            <a:r>
              <a:rPr kumimoji="0" lang="da-DK" sz="4400" b="1" i="0" u="none" strike="noStrike" kern="0" cap="none" spc="300" normalizeH="0" baseline="0" noProof="0" dirty="0" err="1">
                <a:ln>
                  <a:noFill/>
                </a:ln>
                <a:solidFill>
                  <a:srgbClr val="3F1A2B"/>
                </a:solidFill>
                <a:effectLst/>
                <a:uLnTx/>
                <a:uFillTx/>
                <a:latin typeface="Franklin Gothic Book" panose="020B0503020102020204" pitchFamily="34" charset="0"/>
              </a:rPr>
              <a:t>NemLog</a:t>
            </a:r>
            <a:r>
              <a:rPr kumimoji="0" lang="da-DK" sz="4400" b="1" i="0" u="none" strike="noStrike" kern="0" cap="none" spc="300" normalizeH="0" baseline="0" noProof="0" dirty="0">
                <a:ln>
                  <a:noFill/>
                </a:ln>
                <a:solidFill>
                  <a:srgbClr val="3F1A2B"/>
                </a:solidFill>
                <a:effectLst/>
                <a:uLnTx/>
                <a:uFillTx/>
                <a:latin typeface="Franklin Gothic Book" panose="020B0503020102020204" pitchFamily="34" charset="0"/>
              </a:rPr>
              <a:t>-in</a:t>
            </a:r>
          </a:p>
        </p:txBody>
      </p:sp>
      <p:sp>
        <p:nvSpPr>
          <p:cNvPr id="47" name="Tekstfelt 46"/>
          <p:cNvSpPr txBox="1"/>
          <p:nvPr/>
        </p:nvSpPr>
        <p:spPr>
          <a:xfrm>
            <a:off x="803243" y="2069085"/>
            <a:ext cx="12436640" cy="9171742"/>
          </a:xfrm>
          <a:prstGeom prst="rect">
            <a:avLst/>
          </a:prstGeom>
          <a:noFill/>
        </p:spPr>
        <p:txBody>
          <a:bodyPr wrap="square" rtlCol="0">
            <a:spAutoFit/>
          </a:bodyPr>
          <a:lstStyle/>
          <a:p>
            <a:pPr algn="just"/>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og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er begge systemer i Digitaliseringsstyrelsen. Ved at integrere de to, vil det være muligt for myndigheder at </a:t>
            </a:r>
            <a:r>
              <a:rPr lang="da-DK" sz="2400" dirty="0" err="1">
                <a:solidFill>
                  <a:srgbClr val="3F1A2B"/>
                </a:solidFill>
                <a:latin typeface="Franklin Gothic Book" panose="020B0503020102020204" pitchFamily="34" charset="0"/>
              </a:rPr>
              <a:t>tilvælge</a:t>
            </a:r>
            <a:r>
              <a:rPr lang="da-DK" sz="2400" dirty="0">
                <a:solidFill>
                  <a:srgbClr val="3F1A2B"/>
                </a:solidFill>
                <a:latin typeface="Franklin Gothic Book" panose="020B0503020102020204" pitchFamily="34" charset="0"/>
              </a:rPr>
              <a:t>, at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fra et andet EU-land, kan benyttes i deres selvbetjeningsløsning. Dette kan ske via myndighedens eksisterende integration med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Dermed </a:t>
            </a:r>
            <a:r>
              <a:rPr lang="da-DK" sz="2400" dirty="0" err="1">
                <a:solidFill>
                  <a:srgbClr val="3F1A2B"/>
                </a:solidFill>
                <a:latin typeface="Franklin Gothic Book" panose="020B0503020102020204" pitchFamily="34" charset="0"/>
              </a:rPr>
              <a:t>afløftes</a:t>
            </a:r>
            <a:r>
              <a:rPr lang="da-DK" sz="2400" dirty="0">
                <a:solidFill>
                  <a:srgbClr val="3F1A2B"/>
                </a:solidFill>
                <a:latin typeface="Franklin Gothic Book" panose="020B0503020102020204" pitchFamily="34" charset="0"/>
              </a:rPr>
              <a:t> en af hovedkravene i ATS-forpligtelsen ved, at login bliver muligt for en EU-bruger med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a:t>
            </a: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I tillæg til at muliggøre login vil integrationen på sigt ligeledes muliggøre digital signering med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samt login med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for erhvervsidentiteter.  </a:t>
            </a:r>
          </a:p>
          <a:p>
            <a:endParaRPr lang="da-DK" sz="2200" b="1" dirty="0">
              <a:solidFill>
                <a:srgbClr val="3F1A2B"/>
              </a:solidFill>
              <a:latin typeface="Franklin Gothic Book" panose="020B0503020102020204" pitchFamily="34" charset="0"/>
            </a:endParaRPr>
          </a:p>
          <a:p>
            <a:endParaRPr lang="da-DK" sz="2200" b="1" dirty="0">
              <a:solidFill>
                <a:srgbClr val="3F1A2B"/>
              </a:solidFill>
              <a:latin typeface="Franklin Gothic Book" panose="020B0503020102020204" pitchFamily="34" charset="0"/>
            </a:endParaRPr>
          </a:p>
          <a:p>
            <a:endParaRPr lang="da-DK" dirty="0"/>
          </a:p>
        </p:txBody>
      </p:sp>
      <p:sp>
        <p:nvSpPr>
          <p:cNvPr id="48" name="Rektangel 47">
            <a:extLst>
              <a:ext uri="{C183D7F6-B498-43B3-948B-1728B52AA6E4}">
                <adec:decorative xmlns:adec="http://schemas.microsoft.com/office/drawing/2017/decorative" val="1"/>
              </a:ext>
            </a:extLst>
          </p:cNvPr>
          <p:cNvSpPr/>
          <p:nvPr/>
        </p:nvSpPr>
        <p:spPr>
          <a:xfrm>
            <a:off x="642742" y="10423079"/>
            <a:ext cx="1935215" cy="720079"/>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 name="Lige forbindelse 9">
            <a:extLst>
              <a:ext uri="{C183D7F6-B498-43B3-948B-1728B52AA6E4}">
                <adec:decorative xmlns:adec="http://schemas.microsoft.com/office/drawing/2017/decorative" val="1"/>
              </a:ext>
            </a:extLst>
          </p:cNvPr>
          <p:cNvCxnSpPr/>
          <p:nvPr/>
        </p:nvCxnSpPr>
        <p:spPr bwMode="auto">
          <a:xfrm flipV="1">
            <a:off x="4084980" y="5930988"/>
            <a:ext cx="0" cy="717017"/>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Ellipse 10">
            <a:extLst>
              <a:ext uri="{C183D7F6-B498-43B3-948B-1728B52AA6E4}">
                <adec:decorative xmlns:adec="http://schemas.microsoft.com/office/drawing/2017/decorative" val="1"/>
              </a:ext>
            </a:extLst>
          </p:cNvPr>
          <p:cNvSpPr/>
          <p:nvPr/>
        </p:nvSpPr>
        <p:spPr bwMode="auto">
          <a:xfrm>
            <a:off x="3560795" y="6654956"/>
            <a:ext cx="1028643" cy="86319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998" b="1" dirty="0">
                <a:solidFill>
                  <a:srgbClr val="F5F1E6"/>
                </a:solidFill>
              </a:rPr>
              <a:t>GW</a:t>
            </a:r>
          </a:p>
        </p:txBody>
      </p:sp>
      <p:sp>
        <p:nvSpPr>
          <p:cNvPr id="12" name="Rektangel 11">
            <a:extLst>
              <a:ext uri="{C183D7F6-B498-43B3-948B-1728B52AA6E4}">
                <adec:decorative xmlns:adec="http://schemas.microsoft.com/office/drawing/2017/decorative" val="1"/>
              </a:ext>
            </a:extLst>
          </p:cNvPr>
          <p:cNvSpPr/>
          <p:nvPr/>
        </p:nvSpPr>
        <p:spPr>
          <a:xfrm>
            <a:off x="3509866" y="6267401"/>
            <a:ext cx="561578" cy="369012"/>
          </a:xfrm>
          <a:prstGeom prst="rect">
            <a:avLst/>
          </a:prstGeom>
        </p:spPr>
        <p:txBody>
          <a:bodyPr wrap="square">
            <a:spAutoFit/>
          </a:bodyPr>
          <a:lstStyle/>
          <a:p>
            <a:pPr>
              <a:lnSpc>
                <a:spcPct val="100000"/>
              </a:lnSpc>
              <a:spcBef>
                <a:spcPts val="1099"/>
              </a:spcBef>
            </a:pPr>
            <a:r>
              <a:rPr lang="da-DK" sz="1798" dirty="0">
                <a:solidFill>
                  <a:srgbClr val="82244D"/>
                </a:solidFill>
              </a:rPr>
              <a:t>TU</a:t>
            </a:r>
          </a:p>
        </p:txBody>
      </p:sp>
      <p:sp>
        <p:nvSpPr>
          <p:cNvPr id="13" name="Rektangel 12">
            <a:extLst>
              <a:ext uri="{C183D7F6-B498-43B3-948B-1728B52AA6E4}">
                <adec:decorative xmlns:adec="http://schemas.microsoft.com/office/drawing/2017/decorative" val="1"/>
              </a:ext>
            </a:extLst>
          </p:cNvPr>
          <p:cNvSpPr/>
          <p:nvPr/>
        </p:nvSpPr>
        <p:spPr>
          <a:xfrm>
            <a:off x="3129364" y="652708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14" name="Rektangel 13">
            <a:extLst>
              <a:ext uri="{C183D7F6-B498-43B3-948B-1728B52AA6E4}">
                <adec:decorative xmlns:adec="http://schemas.microsoft.com/office/drawing/2017/decorative" val="1"/>
              </a:ext>
            </a:extLst>
          </p:cNvPr>
          <p:cNvSpPr/>
          <p:nvPr/>
        </p:nvSpPr>
        <p:spPr>
          <a:xfrm>
            <a:off x="4158063" y="6282120"/>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5" name="Rektangel 14">
            <a:extLst>
              <a:ext uri="{C183D7F6-B498-43B3-948B-1728B52AA6E4}">
                <adec:decorative xmlns:adec="http://schemas.microsoft.com/office/drawing/2017/decorative" val="1"/>
              </a:ext>
            </a:extLst>
          </p:cNvPr>
          <p:cNvSpPr/>
          <p:nvPr/>
        </p:nvSpPr>
        <p:spPr>
          <a:xfrm>
            <a:off x="4530627" y="6527088"/>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6" name="Rektangel 15">
            <a:extLst>
              <a:ext uri="{C183D7F6-B498-43B3-948B-1728B52AA6E4}">
                <adec:decorative xmlns:adec="http://schemas.microsoft.com/office/drawing/2017/decorative" val="1"/>
              </a:ext>
            </a:extLst>
          </p:cNvPr>
          <p:cNvSpPr/>
          <p:nvPr/>
        </p:nvSpPr>
        <p:spPr>
          <a:xfrm>
            <a:off x="4572886" y="6859468"/>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7" name="Rektangel 16">
            <a:extLst>
              <a:ext uri="{C183D7F6-B498-43B3-948B-1728B52AA6E4}">
                <adec:decorative xmlns:adec="http://schemas.microsoft.com/office/drawing/2017/decorative" val="1"/>
              </a:ext>
            </a:extLst>
          </p:cNvPr>
          <p:cNvSpPr/>
          <p:nvPr/>
        </p:nvSpPr>
        <p:spPr>
          <a:xfrm>
            <a:off x="4576564" y="7192287"/>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8" name="Rektangel 17">
            <a:extLst>
              <a:ext uri="{C183D7F6-B498-43B3-948B-1728B52AA6E4}">
                <adec:decorative xmlns:adec="http://schemas.microsoft.com/office/drawing/2017/decorative" val="1"/>
              </a:ext>
            </a:extLst>
          </p:cNvPr>
          <p:cNvSpPr/>
          <p:nvPr/>
        </p:nvSpPr>
        <p:spPr>
          <a:xfrm>
            <a:off x="4284661" y="7500087"/>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9" name="Rektangel 18">
            <a:extLst>
              <a:ext uri="{C183D7F6-B498-43B3-948B-1728B52AA6E4}">
                <adec:decorative xmlns:adec="http://schemas.microsoft.com/office/drawing/2017/decorative" val="1"/>
              </a:ext>
            </a:extLst>
          </p:cNvPr>
          <p:cNvSpPr/>
          <p:nvPr/>
        </p:nvSpPr>
        <p:spPr>
          <a:xfrm>
            <a:off x="3844359" y="7610968"/>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0" name="Rektangel 19">
            <a:extLst>
              <a:ext uri="{C183D7F6-B498-43B3-948B-1728B52AA6E4}">
                <adec:decorative xmlns:adec="http://schemas.microsoft.com/office/drawing/2017/decorative" val="1"/>
              </a:ext>
            </a:extLst>
          </p:cNvPr>
          <p:cNvSpPr/>
          <p:nvPr/>
        </p:nvSpPr>
        <p:spPr>
          <a:xfrm>
            <a:off x="3424436" y="7515164"/>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1" name="Rektangel 20">
            <a:extLst>
              <a:ext uri="{C183D7F6-B498-43B3-948B-1728B52AA6E4}">
                <adec:decorative xmlns:adec="http://schemas.microsoft.com/office/drawing/2017/decorative" val="1"/>
              </a:ext>
            </a:extLst>
          </p:cNvPr>
          <p:cNvSpPr/>
          <p:nvPr/>
        </p:nvSpPr>
        <p:spPr>
          <a:xfrm>
            <a:off x="3081922" y="7228416"/>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2" name="Rektangel 21">
            <a:extLst>
              <a:ext uri="{C183D7F6-B498-43B3-948B-1728B52AA6E4}">
                <adec:decorative xmlns:adec="http://schemas.microsoft.com/office/drawing/2017/decorative" val="1"/>
              </a:ext>
            </a:extLst>
          </p:cNvPr>
          <p:cNvSpPr/>
          <p:nvPr/>
        </p:nvSpPr>
        <p:spPr>
          <a:xfrm>
            <a:off x="3043114" y="6902056"/>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3" name="Ellipse 22">
            <a:extLst>
              <a:ext uri="{C183D7F6-B498-43B3-948B-1728B52AA6E4}">
                <adec:decorative xmlns:adec="http://schemas.microsoft.com/office/drawing/2017/decorative" val="1"/>
              </a:ext>
            </a:extLst>
          </p:cNvPr>
          <p:cNvSpPr/>
          <p:nvPr/>
        </p:nvSpPr>
        <p:spPr bwMode="auto">
          <a:xfrm>
            <a:off x="6307634" y="6655976"/>
            <a:ext cx="1028643" cy="86319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998" b="1" dirty="0">
                <a:solidFill>
                  <a:srgbClr val="F5F1E6"/>
                </a:solidFill>
              </a:rPr>
              <a:t>NL</a:t>
            </a:r>
          </a:p>
        </p:txBody>
      </p:sp>
      <p:sp>
        <p:nvSpPr>
          <p:cNvPr id="24" name="Rektangel 23">
            <a:extLst>
              <a:ext uri="{C183D7F6-B498-43B3-948B-1728B52AA6E4}">
                <adec:decorative xmlns:adec="http://schemas.microsoft.com/office/drawing/2017/decorative" val="1"/>
              </a:ext>
            </a:extLst>
          </p:cNvPr>
          <p:cNvSpPr/>
          <p:nvPr/>
        </p:nvSpPr>
        <p:spPr>
          <a:xfrm>
            <a:off x="6285232" y="6282056"/>
            <a:ext cx="561578" cy="369012"/>
          </a:xfrm>
          <a:prstGeom prst="rect">
            <a:avLst/>
          </a:prstGeom>
        </p:spPr>
        <p:txBody>
          <a:bodyPr wrap="square">
            <a:spAutoFit/>
          </a:bodyPr>
          <a:lstStyle/>
          <a:p>
            <a:pPr>
              <a:lnSpc>
                <a:spcPct val="100000"/>
              </a:lnSpc>
              <a:spcBef>
                <a:spcPts val="1099"/>
              </a:spcBef>
            </a:pPr>
            <a:r>
              <a:rPr lang="da-DK" sz="1798" dirty="0">
                <a:solidFill>
                  <a:srgbClr val="82244D"/>
                </a:solidFill>
              </a:rPr>
              <a:t>TU</a:t>
            </a:r>
          </a:p>
        </p:txBody>
      </p:sp>
      <p:sp>
        <p:nvSpPr>
          <p:cNvPr id="25" name="Rektangel 24">
            <a:extLst>
              <a:ext uri="{C183D7F6-B498-43B3-948B-1728B52AA6E4}">
                <adec:decorative xmlns:adec="http://schemas.microsoft.com/office/drawing/2017/decorative" val="1"/>
              </a:ext>
            </a:extLst>
          </p:cNvPr>
          <p:cNvSpPr/>
          <p:nvPr/>
        </p:nvSpPr>
        <p:spPr>
          <a:xfrm>
            <a:off x="5891751" y="652810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6" name="Rektangel 25">
            <a:extLst>
              <a:ext uri="{C183D7F6-B498-43B3-948B-1728B52AA6E4}">
                <adec:decorative xmlns:adec="http://schemas.microsoft.com/office/drawing/2017/decorative" val="1"/>
              </a:ext>
            </a:extLst>
          </p:cNvPr>
          <p:cNvSpPr/>
          <p:nvPr/>
        </p:nvSpPr>
        <p:spPr>
          <a:xfrm>
            <a:off x="6808812" y="6282120"/>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7" name="Rektangel 26">
            <a:extLst>
              <a:ext uri="{C183D7F6-B498-43B3-948B-1728B52AA6E4}">
                <adec:decorative xmlns:adec="http://schemas.microsoft.com/office/drawing/2017/decorative" val="1"/>
              </a:ext>
            </a:extLst>
          </p:cNvPr>
          <p:cNvSpPr/>
          <p:nvPr/>
        </p:nvSpPr>
        <p:spPr>
          <a:xfrm>
            <a:off x="7156727" y="652810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8" name="Rektangel 27">
            <a:extLst>
              <a:ext uri="{C183D7F6-B498-43B3-948B-1728B52AA6E4}">
                <adec:decorative xmlns:adec="http://schemas.microsoft.com/office/drawing/2017/decorative" val="1"/>
              </a:ext>
            </a:extLst>
          </p:cNvPr>
          <p:cNvSpPr/>
          <p:nvPr/>
        </p:nvSpPr>
        <p:spPr>
          <a:xfrm>
            <a:off x="7319725" y="686048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9" name="Rektangel 28">
            <a:extLst>
              <a:ext uri="{C183D7F6-B498-43B3-948B-1728B52AA6E4}">
                <adec:decorative xmlns:adec="http://schemas.microsoft.com/office/drawing/2017/decorative" val="1"/>
              </a:ext>
            </a:extLst>
          </p:cNvPr>
          <p:cNvSpPr/>
          <p:nvPr/>
        </p:nvSpPr>
        <p:spPr>
          <a:xfrm>
            <a:off x="7323403" y="7193307"/>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0" name="Rektangel 29">
            <a:extLst>
              <a:ext uri="{C183D7F6-B498-43B3-948B-1728B52AA6E4}">
                <adec:decorative xmlns:adec="http://schemas.microsoft.com/office/drawing/2017/decorative" val="1"/>
              </a:ext>
            </a:extLst>
          </p:cNvPr>
          <p:cNvSpPr/>
          <p:nvPr/>
        </p:nvSpPr>
        <p:spPr>
          <a:xfrm>
            <a:off x="7031500" y="7501107"/>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2" name="Rektangel 31">
            <a:extLst>
              <a:ext uri="{C183D7F6-B498-43B3-948B-1728B52AA6E4}">
                <adec:decorative xmlns:adec="http://schemas.microsoft.com/office/drawing/2017/decorative" val="1"/>
              </a:ext>
            </a:extLst>
          </p:cNvPr>
          <p:cNvSpPr/>
          <p:nvPr/>
        </p:nvSpPr>
        <p:spPr>
          <a:xfrm>
            <a:off x="6171275" y="7516184"/>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3" name="Rektangel 32">
            <a:extLst>
              <a:ext uri="{C183D7F6-B498-43B3-948B-1728B52AA6E4}">
                <adec:decorative xmlns:adec="http://schemas.microsoft.com/office/drawing/2017/decorative" val="1"/>
              </a:ext>
            </a:extLst>
          </p:cNvPr>
          <p:cNvSpPr/>
          <p:nvPr/>
        </p:nvSpPr>
        <p:spPr>
          <a:xfrm>
            <a:off x="5835175" y="719985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4" name="Rektangel 33">
            <a:extLst>
              <a:ext uri="{C183D7F6-B498-43B3-948B-1728B52AA6E4}">
                <adec:decorative xmlns:adec="http://schemas.microsoft.com/office/drawing/2017/decorative" val="1"/>
              </a:ext>
            </a:extLst>
          </p:cNvPr>
          <p:cNvSpPr/>
          <p:nvPr/>
        </p:nvSpPr>
        <p:spPr>
          <a:xfrm>
            <a:off x="5771681" y="6856864"/>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cxnSp>
        <p:nvCxnSpPr>
          <p:cNvPr id="35" name="Lige forbindelse 34">
            <a:extLst>
              <a:ext uri="{C183D7F6-B498-43B3-948B-1728B52AA6E4}">
                <adec:decorative xmlns:adec="http://schemas.microsoft.com/office/drawing/2017/decorative" val="1"/>
              </a:ext>
            </a:extLst>
          </p:cNvPr>
          <p:cNvCxnSpPr/>
          <p:nvPr/>
        </p:nvCxnSpPr>
        <p:spPr bwMode="auto">
          <a:xfrm flipV="1">
            <a:off x="13510496" y="6251169"/>
            <a:ext cx="0" cy="651834"/>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ktangel 35">
            <a:extLst>
              <a:ext uri="{C183D7F6-B498-43B3-948B-1728B52AA6E4}">
                <adec:decorative xmlns:adec="http://schemas.microsoft.com/office/drawing/2017/decorative" val="1"/>
              </a:ext>
            </a:extLst>
          </p:cNvPr>
          <p:cNvSpPr/>
          <p:nvPr/>
        </p:nvSpPr>
        <p:spPr>
          <a:xfrm>
            <a:off x="14388900" y="6946521"/>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7" name="Rektangel 36">
            <a:extLst>
              <a:ext uri="{C183D7F6-B498-43B3-948B-1728B52AA6E4}">
                <adec:decorative xmlns:adec="http://schemas.microsoft.com/office/drawing/2017/decorative" val="1"/>
              </a:ext>
            </a:extLst>
          </p:cNvPr>
          <p:cNvSpPr/>
          <p:nvPr/>
        </p:nvSpPr>
        <p:spPr>
          <a:xfrm>
            <a:off x="14676932" y="7243461"/>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8" name="Rektangel 37">
            <a:extLst>
              <a:ext uri="{C183D7F6-B498-43B3-948B-1728B52AA6E4}">
                <adec:decorative xmlns:adec="http://schemas.microsoft.com/office/drawing/2017/decorative" val="1"/>
              </a:ext>
            </a:extLst>
          </p:cNvPr>
          <p:cNvSpPr/>
          <p:nvPr/>
        </p:nvSpPr>
        <p:spPr>
          <a:xfrm>
            <a:off x="14761065" y="7603501"/>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44" name="Rektangel 43">
            <a:extLst>
              <a:ext uri="{C183D7F6-B498-43B3-948B-1728B52AA6E4}">
                <adec:decorative xmlns:adec="http://schemas.microsoft.com/office/drawing/2017/decorative" val="1"/>
              </a:ext>
            </a:extLst>
          </p:cNvPr>
          <p:cNvSpPr/>
          <p:nvPr/>
        </p:nvSpPr>
        <p:spPr>
          <a:xfrm>
            <a:off x="14617049" y="795463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46" name="Rektangel 45">
            <a:extLst>
              <a:ext uri="{C183D7F6-B498-43B3-948B-1728B52AA6E4}">
                <adec:decorative xmlns:adec="http://schemas.microsoft.com/office/drawing/2017/decorative" val="1"/>
              </a:ext>
            </a:extLst>
          </p:cNvPr>
          <p:cNvSpPr/>
          <p:nvPr/>
        </p:nvSpPr>
        <p:spPr>
          <a:xfrm>
            <a:off x="13320905" y="753149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49" name="Rektangel 48">
            <a:extLst>
              <a:ext uri="{C183D7F6-B498-43B3-948B-1728B52AA6E4}">
                <adec:decorative xmlns:adec="http://schemas.microsoft.com/office/drawing/2017/decorative" val="1"/>
              </a:ext>
            </a:extLst>
          </p:cNvPr>
          <p:cNvSpPr/>
          <p:nvPr/>
        </p:nvSpPr>
        <p:spPr>
          <a:xfrm>
            <a:off x="13752953" y="8179565"/>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50" name="Rektangel 49">
            <a:extLst>
              <a:ext uri="{C183D7F6-B498-43B3-948B-1728B52AA6E4}">
                <adec:decorative xmlns:adec="http://schemas.microsoft.com/office/drawing/2017/decorative" val="1"/>
              </a:ext>
            </a:extLst>
          </p:cNvPr>
          <p:cNvSpPr/>
          <p:nvPr/>
        </p:nvSpPr>
        <p:spPr>
          <a:xfrm>
            <a:off x="13392913" y="789153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51" name="Rektangel 50">
            <a:extLst>
              <a:ext uri="{C183D7F6-B498-43B3-948B-1728B52AA6E4}">
                <adec:decorative xmlns:adec="http://schemas.microsoft.com/office/drawing/2017/decorative" val="1"/>
              </a:ext>
            </a:extLst>
          </p:cNvPr>
          <p:cNvSpPr/>
          <p:nvPr/>
        </p:nvSpPr>
        <p:spPr>
          <a:xfrm>
            <a:off x="13956852" y="687451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cxnSp>
        <p:nvCxnSpPr>
          <p:cNvPr id="52" name="Lige forbindelse 51">
            <a:extLst>
              <a:ext uri="{C183D7F6-B498-43B3-948B-1728B52AA6E4}">
                <adec:decorative xmlns:adec="http://schemas.microsoft.com/office/drawing/2017/decorative" val="1"/>
              </a:ext>
            </a:extLst>
          </p:cNvPr>
          <p:cNvCxnSpPr>
            <a:endCxn id="53" idx="1"/>
          </p:cNvCxnSpPr>
          <p:nvPr/>
        </p:nvCxnSpPr>
        <p:spPr bwMode="auto">
          <a:xfrm>
            <a:off x="13806747" y="7281817"/>
            <a:ext cx="116864" cy="122616"/>
          </a:xfrm>
          <a:prstGeom prst="line">
            <a:avLst/>
          </a:prstGeom>
          <a:solidFill>
            <a:schemeClr val="accent1"/>
          </a:solidFill>
          <a:ln w="28575" cap="flat" cmpd="sng" algn="ctr">
            <a:solidFill>
              <a:srgbClr val="8224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Ellipse 52">
            <a:extLst>
              <a:ext uri="{C183D7F6-B498-43B3-948B-1728B52AA6E4}">
                <adec:decorative xmlns:adec="http://schemas.microsoft.com/office/drawing/2017/decorative" val="1"/>
              </a:ext>
            </a:extLst>
          </p:cNvPr>
          <p:cNvSpPr/>
          <p:nvPr/>
        </p:nvSpPr>
        <p:spPr bwMode="auto">
          <a:xfrm>
            <a:off x="13761748" y="7282823"/>
            <a:ext cx="1105272" cy="83040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998" b="1" dirty="0">
                <a:solidFill>
                  <a:srgbClr val="F5F1E6"/>
                </a:solidFill>
              </a:rPr>
              <a:t>NL</a:t>
            </a:r>
          </a:p>
        </p:txBody>
      </p:sp>
      <p:sp>
        <p:nvSpPr>
          <p:cNvPr id="54" name="Tekstfelt 53">
            <a:extLst>
              <a:ext uri="{C183D7F6-B498-43B3-948B-1728B52AA6E4}">
                <adec:decorative xmlns:adec="http://schemas.microsoft.com/office/drawing/2017/decorative" val="1"/>
              </a:ext>
            </a:extLst>
          </p:cNvPr>
          <p:cNvSpPr txBox="1"/>
          <p:nvPr/>
        </p:nvSpPr>
        <p:spPr>
          <a:xfrm>
            <a:off x="12134180" y="5954230"/>
            <a:ext cx="2626885" cy="386904"/>
          </a:xfrm>
          <a:prstGeom prst="roundRect">
            <a:avLst/>
          </a:prstGeom>
          <a:solidFill>
            <a:srgbClr val="DBD9D6"/>
          </a:solidFill>
          <a:ln w="76200">
            <a:solidFill>
              <a:srgbClr val="DBD9D6"/>
            </a:solidFill>
            <a:prstDash val="solid"/>
          </a:ln>
        </p:spPr>
        <p:txBody>
          <a:bodyPr wrap="square" lIns="0" tIns="36000" rIns="0" bIns="36000" rtlCol="0">
            <a:spAutoFit/>
          </a:bodyPr>
          <a:lstStyle/>
          <a:p>
            <a:pP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Integreret med EU-lande </a:t>
            </a:r>
          </a:p>
        </p:txBody>
      </p:sp>
      <p:sp>
        <p:nvSpPr>
          <p:cNvPr id="55" name="Ellipse 54">
            <a:extLst>
              <a:ext uri="{C183D7F6-B498-43B3-948B-1728B52AA6E4}">
                <adec:decorative xmlns:adec="http://schemas.microsoft.com/office/drawing/2017/decorative" val="1"/>
              </a:ext>
            </a:extLst>
          </p:cNvPr>
          <p:cNvSpPr/>
          <p:nvPr/>
        </p:nvSpPr>
        <p:spPr bwMode="auto">
          <a:xfrm>
            <a:off x="12995035" y="6717072"/>
            <a:ext cx="1030922" cy="71602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598" b="1" dirty="0">
                <a:solidFill>
                  <a:srgbClr val="F5F1E6"/>
                </a:solidFill>
              </a:rPr>
              <a:t>GW</a:t>
            </a:r>
          </a:p>
        </p:txBody>
      </p:sp>
      <p:sp>
        <p:nvSpPr>
          <p:cNvPr id="56" name="Tekstfelt 55">
            <a:extLst>
              <a:ext uri="{C183D7F6-B498-43B3-948B-1728B52AA6E4}">
                <adec:decorative xmlns:adec="http://schemas.microsoft.com/office/drawing/2017/decorative" val="1"/>
              </a:ext>
            </a:extLst>
          </p:cNvPr>
          <p:cNvSpPr txBox="1"/>
          <p:nvPr/>
        </p:nvSpPr>
        <p:spPr>
          <a:xfrm>
            <a:off x="2844620" y="5717619"/>
            <a:ext cx="2626885" cy="386904"/>
          </a:xfrm>
          <a:prstGeom prst="roundRect">
            <a:avLst/>
          </a:prstGeom>
          <a:solidFill>
            <a:srgbClr val="DBD9D6"/>
          </a:solidFill>
          <a:ln w="76200">
            <a:solidFill>
              <a:srgbClr val="DBD9D6"/>
            </a:solidFill>
            <a:prstDash val="solid"/>
          </a:ln>
        </p:spPr>
        <p:txBody>
          <a:bodyPr wrap="square" lIns="0" tIns="36000" rIns="0" bIns="36000" rtlCol="0">
            <a:spAutoFit/>
          </a:bodyPr>
          <a:lstStyle/>
          <a:p>
            <a:pP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Integreret med EU-lande </a:t>
            </a:r>
          </a:p>
        </p:txBody>
      </p:sp>
      <p:cxnSp>
        <p:nvCxnSpPr>
          <p:cNvPr id="57" name="Lige forbindelse 56">
            <a:extLst>
              <a:ext uri="{C183D7F6-B498-43B3-948B-1728B52AA6E4}">
                <adec:decorative xmlns:adec="http://schemas.microsoft.com/office/drawing/2017/decorative" val="1"/>
              </a:ext>
            </a:extLst>
          </p:cNvPr>
          <p:cNvCxnSpPr/>
          <p:nvPr/>
        </p:nvCxnSpPr>
        <p:spPr bwMode="auto">
          <a:xfrm flipV="1">
            <a:off x="6846810" y="7508392"/>
            <a:ext cx="0" cy="430516"/>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kstfelt 57">
            <a:extLst>
              <a:ext uri="{C183D7F6-B498-43B3-948B-1728B52AA6E4}">
                <adec:decorative xmlns:adec="http://schemas.microsoft.com/office/drawing/2017/decorative" val="1"/>
              </a:ext>
            </a:extLst>
          </p:cNvPr>
          <p:cNvSpPr txBox="1"/>
          <p:nvPr/>
        </p:nvSpPr>
        <p:spPr>
          <a:xfrm>
            <a:off x="4801189" y="7992929"/>
            <a:ext cx="4086635" cy="386904"/>
          </a:xfrm>
          <a:prstGeom prst="roundRect">
            <a:avLst/>
          </a:prstGeom>
          <a:solidFill>
            <a:srgbClr val="DBD9D6"/>
          </a:solidFill>
          <a:ln w="76200">
            <a:solidFill>
              <a:srgbClr val="DBD9D6"/>
            </a:solidFill>
            <a:prstDash val="solid"/>
          </a:ln>
        </p:spPr>
        <p:txBody>
          <a:bodyPr wrap="square" lIns="0" tIns="36000" rIns="0" bIns="36000" rtlCol="0">
            <a:spAutoFit/>
          </a:bodyPr>
          <a:lstStyle/>
          <a:p>
            <a:pP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Integreret med DK tjenesteudbydere </a:t>
            </a:r>
          </a:p>
        </p:txBody>
      </p:sp>
      <p:cxnSp>
        <p:nvCxnSpPr>
          <p:cNvPr id="59" name="Lige forbindelse 58">
            <a:extLst>
              <a:ext uri="{C183D7F6-B498-43B3-948B-1728B52AA6E4}">
                <adec:decorative xmlns:adec="http://schemas.microsoft.com/office/drawing/2017/decorative" val="1"/>
              </a:ext>
            </a:extLst>
          </p:cNvPr>
          <p:cNvCxnSpPr/>
          <p:nvPr/>
        </p:nvCxnSpPr>
        <p:spPr bwMode="auto">
          <a:xfrm flipV="1">
            <a:off x="14391203" y="8075559"/>
            <a:ext cx="0" cy="430516"/>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kstfelt 59">
            <a:extLst>
              <a:ext uri="{C183D7F6-B498-43B3-948B-1728B52AA6E4}">
                <adec:decorative xmlns:adec="http://schemas.microsoft.com/office/drawing/2017/decorative" val="1"/>
              </a:ext>
            </a:extLst>
          </p:cNvPr>
          <p:cNvSpPr txBox="1"/>
          <p:nvPr/>
        </p:nvSpPr>
        <p:spPr>
          <a:xfrm>
            <a:off x="11892295" y="8557887"/>
            <a:ext cx="4993209" cy="693371"/>
          </a:xfrm>
          <a:prstGeom prst="roundRect">
            <a:avLst/>
          </a:prstGeom>
          <a:solidFill>
            <a:srgbClr val="DBD9D6"/>
          </a:solidFill>
          <a:ln w="76200">
            <a:solidFill>
              <a:srgbClr val="DBD9D6"/>
            </a:solidFill>
            <a:prstDash val="solid"/>
          </a:ln>
        </p:spPr>
        <p:txBody>
          <a:bodyPr wrap="square" lIns="0" tIns="36000" rIns="0" bIns="36000" rtlCol="0">
            <a:spAutoFit/>
          </a:bodyPr>
          <a:lstStyle/>
          <a:p>
            <a:pPr algn="ct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Muligt at bruge </a:t>
            </a:r>
            <a:r>
              <a:rPr lang="da-DK" b="1" dirty="0" err="1">
                <a:solidFill>
                  <a:srgbClr val="3F1A2B"/>
                </a:solidFill>
                <a:latin typeface="Franklin Gothic Book" panose="020B0503020102020204" pitchFamily="34" charset="0"/>
              </a:rPr>
              <a:t>eID’er</a:t>
            </a:r>
            <a:r>
              <a:rPr lang="da-DK" b="1" dirty="0">
                <a:solidFill>
                  <a:srgbClr val="3F1A2B"/>
                </a:solidFill>
                <a:latin typeface="Franklin Gothic Book" panose="020B0503020102020204" pitchFamily="34" charset="0"/>
              </a:rPr>
              <a:t> i danske selvbetjeningsløsninger </a:t>
            </a:r>
          </a:p>
        </p:txBody>
      </p:sp>
      <p:cxnSp>
        <p:nvCxnSpPr>
          <p:cNvPr id="61" name="Lige forbindelse 60">
            <a:extLst>
              <a:ext uri="{C183D7F6-B498-43B3-948B-1728B52AA6E4}">
                <adec:decorative xmlns:adec="http://schemas.microsoft.com/office/drawing/2017/decorative" val="1"/>
              </a:ext>
            </a:extLst>
          </p:cNvPr>
          <p:cNvCxnSpPr/>
          <p:nvPr/>
        </p:nvCxnSpPr>
        <p:spPr>
          <a:xfrm flipH="1">
            <a:off x="10373399" y="4839703"/>
            <a:ext cx="14410" cy="4176464"/>
          </a:xfrm>
          <a:prstGeom prst="line">
            <a:avLst/>
          </a:prstGeom>
          <a:ln w="19050">
            <a:solidFill>
              <a:srgbClr val="3F1A2B"/>
            </a:solidFill>
          </a:ln>
        </p:spPr>
        <p:style>
          <a:lnRef idx="1">
            <a:schemeClr val="dk1"/>
          </a:lnRef>
          <a:fillRef idx="0">
            <a:schemeClr val="dk1"/>
          </a:fillRef>
          <a:effectRef idx="0">
            <a:schemeClr val="dk1"/>
          </a:effectRef>
          <a:fontRef idx="minor">
            <a:schemeClr val="tx1"/>
          </a:fontRef>
        </p:style>
      </p:cxnSp>
      <p:cxnSp>
        <p:nvCxnSpPr>
          <p:cNvPr id="5" name="Lige forbindelse 4">
            <a:extLst>
              <a:ext uri="{C183D7F6-B498-43B3-948B-1728B52AA6E4}">
                <adec:decorative xmlns:adec="http://schemas.microsoft.com/office/drawing/2017/decorative" val="1"/>
              </a:ext>
            </a:extLst>
          </p:cNvPr>
          <p:cNvCxnSpPr/>
          <p:nvPr/>
        </p:nvCxnSpPr>
        <p:spPr>
          <a:xfrm>
            <a:off x="2536215" y="4839703"/>
            <a:ext cx="1512168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
        <p:nvSpPr>
          <p:cNvPr id="6" name="Tekstfelt 5">
            <a:extLst>
              <a:ext uri="{C183D7F6-B498-43B3-948B-1728B52AA6E4}">
                <adec:decorative xmlns:adec="http://schemas.microsoft.com/office/drawing/2017/decorative" val="1"/>
              </a:ext>
            </a:extLst>
          </p:cNvPr>
          <p:cNvSpPr txBox="1"/>
          <p:nvPr/>
        </p:nvSpPr>
        <p:spPr>
          <a:xfrm>
            <a:off x="7824320" y="4302494"/>
            <a:ext cx="5112568" cy="461665"/>
          </a:xfrm>
          <a:prstGeom prst="rect">
            <a:avLst/>
          </a:prstGeom>
          <a:noFill/>
        </p:spPr>
        <p:txBody>
          <a:bodyPr wrap="square" rtlCol="0">
            <a:spAutoFit/>
          </a:bodyPr>
          <a:lstStyle/>
          <a:p>
            <a:pPr algn="ctr"/>
            <a:r>
              <a:rPr lang="da-DK" sz="2400" b="1" dirty="0">
                <a:solidFill>
                  <a:srgbClr val="3F1A2B"/>
                </a:solidFill>
                <a:latin typeface="Franklin Gothic Book" panose="020B0503020102020204" pitchFamily="34" charset="0"/>
              </a:rPr>
              <a:t>Logik med integrationen </a:t>
            </a:r>
          </a:p>
        </p:txBody>
      </p:sp>
      <p:sp>
        <p:nvSpPr>
          <p:cNvPr id="62" name="Tekstfelt 61">
            <a:extLst>
              <a:ext uri="{C183D7F6-B498-43B3-948B-1728B52AA6E4}">
                <adec:decorative xmlns:adec="http://schemas.microsoft.com/office/drawing/2017/decorative" val="1"/>
              </a:ext>
            </a:extLst>
          </p:cNvPr>
          <p:cNvSpPr txBox="1"/>
          <p:nvPr/>
        </p:nvSpPr>
        <p:spPr>
          <a:xfrm>
            <a:off x="3399926" y="5003321"/>
            <a:ext cx="5112568" cy="461665"/>
          </a:xfrm>
          <a:prstGeom prst="rect">
            <a:avLst/>
          </a:prstGeom>
          <a:noFill/>
        </p:spPr>
        <p:txBody>
          <a:bodyPr wrap="square" rtlCol="0">
            <a:spAutoFit/>
          </a:bodyPr>
          <a:lstStyle/>
          <a:p>
            <a:pPr algn="ctr"/>
            <a:r>
              <a:rPr lang="da-DK" sz="2400" b="1" dirty="0">
                <a:solidFill>
                  <a:srgbClr val="3F1A2B"/>
                </a:solidFill>
                <a:latin typeface="Franklin Gothic Book" panose="020B0503020102020204" pitchFamily="34" charset="0"/>
              </a:rPr>
              <a:t>Status quo</a:t>
            </a:r>
          </a:p>
        </p:txBody>
      </p:sp>
      <p:sp>
        <p:nvSpPr>
          <p:cNvPr id="63" name="Tekstfelt 62">
            <a:extLst>
              <a:ext uri="{C183D7F6-B498-43B3-948B-1728B52AA6E4}">
                <adec:decorative xmlns:adec="http://schemas.microsoft.com/office/drawing/2017/decorative" val="1"/>
              </a:ext>
            </a:extLst>
          </p:cNvPr>
          <p:cNvSpPr txBox="1"/>
          <p:nvPr/>
        </p:nvSpPr>
        <p:spPr>
          <a:xfrm>
            <a:off x="10889074" y="5043233"/>
            <a:ext cx="5112568" cy="461665"/>
          </a:xfrm>
          <a:prstGeom prst="rect">
            <a:avLst/>
          </a:prstGeom>
          <a:noFill/>
        </p:spPr>
        <p:txBody>
          <a:bodyPr wrap="square" rtlCol="0">
            <a:spAutoFit/>
          </a:bodyPr>
          <a:lstStyle/>
          <a:p>
            <a:pPr algn="ctr"/>
            <a:r>
              <a:rPr lang="da-DK" sz="2400" b="1" dirty="0">
                <a:solidFill>
                  <a:srgbClr val="3F1A2B"/>
                </a:solidFill>
                <a:latin typeface="Franklin Gothic Book" panose="020B0503020102020204" pitchFamily="34" charset="0"/>
              </a:rPr>
              <a:t>Med integrationen</a:t>
            </a:r>
          </a:p>
        </p:txBody>
      </p:sp>
      <p:cxnSp>
        <p:nvCxnSpPr>
          <p:cNvPr id="65" name="Lige forbindelse 64">
            <a:extLst>
              <a:ext uri="{C183D7F6-B498-43B3-948B-1728B52AA6E4}">
                <adec:decorative xmlns:adec="http://schemas.microsoft.com/office/drawing/2017/decorative" val="1"/>
              </a:ext>
            </a:extLst>
          </p:cNvPr>
          <p:cNvCxnSpPr/>
          <p:nvPr/>
        </p:nvCxnSpPr>
        <p:spPr>
          <a:xfrm>
            <a:off x="2556799" y="5487775"/>
            <a:ext cx="1512168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619002" y="485974"/>
            <a:ext cx="7813357"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Introduktion til Blanketmotoren</a:t>
            </a:r>
          </a:p>
        </p:txBody>
      </p:sp>
      <p:sp>
        <p:nvSpPr>
          <p:cNvPr id="210" name="Tekstfelt 209"/>
          <p:cNvSpPr txBox="1"/>
          <p:nvPr/>
        </p:nvSpPr>
        <p:spPr>
          <a:xfrm>
            <a:off x="763018" y="2423172"/>
            <a:ext cx="9145016" cy="8094524"/>
          </a:xfrm>
          <a:prstGeom prst="rect">
            <a:avLst/>
          </a:prstGeom>
          <a:noFill/>
        </p:spPr>
        <p:txBody>
          <a:bodyPr wrap="square" rtlCol="0">
            <a:spAutoFit/>
          </a:bodyPr>
          <a:lstStyle/>
          <a:p>
            <a:pPr algn="just"/>
            <a:r>
              <a:rPr lang="da-DK" sz="2000" dirty="0">
                <a:solidFill>
                  <a:srgbClr val="3F1A2B"/>
                </a:solidFill>
              </a:rPr>
              <a:t>Erhvervsstyrelsens/</a:t>
            </a:r>
            <a:r>
              <a:rPr lang="da-DK" sz="2000" dirty="0" err="1">
                <a:solidFill>
                  <a:srgbClr val="3F1A2B"/>
                </a:solidFill>
              </a:rPr>
              <a:t>Virk’s</a:t>
            </a:r>
            <a:r>
              <a:rPr lang="da-DK" sz="2000" dirty="0">
                <a:solidFill>
                  <a:srgbClr val="3F1A2B"/>
                </a:solidFill>
              </a:rPr>
              <a:t> Blanketmotor er et online værktøj, der anvendes af både statslige og kommunale institutioner til at oprette digitale selvbetjeningsløsninger til borgere og virksomheder.</a:t>
            </a:r>
            <a:endParaRPr lang="da-DK" sz="2000" b="1" dirty="0">
              <a:solidFill>
                <a:srgbClr val="3F1A2B"/>
              </a:solidFill>
              <a:latin typeface="Franklin Gothic Book" panose="020B0503020102020204" pitchFamily="34" charset="0"/>
            </a:endParaRPr>
          </a:p>
          <a:p>
            <a:pPr algn="just"/>
            <a:r>
              <a:rPr lang="da-DK" sz="2000" dirty="0">
                <a:solidFill>
                  <a:srgbClr val="3F1A2B"/>
                </a:solidFill>
              </a:rPr>
              <a:t>Løsningen blev udviklet med det formål at digitalisere og effektivisere forretningsområder, hvor der ikke var en tilstrækkelig god business-case for at udvikle nye systemer til håndteringen af de mange papirbaserede og semidigitale indberetninger og ansøgninger.</a:t>
            </a:r>
          </a:p>
          <a:p>
            <a:pPr algn="just"/>
            <a:endParaRPr lang="da-DK" sz="2000" dirty="0">
              <a:solidFill>
                <a:srgbClr val="3F1A2B"/>
              </a:solidFill>
            </a:endParaRPr>
          </a:p>
          <a:p>
            <a:pPr algn="just"/>
            <a:r>
              <a:rPr lang="da-DK" sz="2000" dirty="0">
                <a:solidFill>
                  <a:srgbClr val="3F1A2B"/>
                </a:solidFill>
              </a:rPr>
              <a:t>Blanketmotoren er integreret med en række af Erhvervsstyrelsens øvrige fælleskomponenter, hvorigennem der opnås forbindelse til centrale IT-</a:t>
            </a:r>
            <a:r>
              <a:rPr lang="da-DK" sz="2000" dirty="0" err="1">
                <a:solidFill>
                  <a:srgbClr val="3F1A2B"/>
                </a:solidFill>
              </a:rPr>
              <a:t>infrastrukturskomponenter</a:t>
            </a:r>
            <a:r>
              <a:rPr lang="da-DK" sz="2000" dirty="0">
                <a:solidFill>
                  <a:srgbClr val="3F1A2B"/>
                </a:solidFill>
              </a:rPr>
              <a:t>, som f.eks. CVR, CPR og </a:t>
            </a:r>
            <a:r>
              <a:rPr lang="da-DK" sz="2000" dirty="0" err="1">
                <a:solidFill>
                  <a:srgbClr val="3F1A2B"/>
                </a:solidFill>
              </a:rPr>
              <a:t>NemLog</a:t>
            </a:r>
            <a:r>
              <a:rPr lang="da-DK" sz="2000" dirty="0">
                <a:solidFill>
                  <a:srgbClr val="3F1A2B"/>
                </a:solidFill>
              </a:rPr>
              <a:t>-in, hvilket giver myndighederne mulighed for at lave løsninger, der kan beriges med data herfra. Endvidere understøtter Blanketmotoren også muligheden for at tilføje forretningsregler, valideringer og integrationer til egne og andre myndigheders systemer og databaser, hvilket øger datakvaliteten og minimerer risikoen for fejlbehæftede indberetninger til gavn for både myndigheden, borgerne og virksomhederne. Alt dette kører i baggrunden, mens brugeren interagerer med blanketten og får øjeblikkelig feedback på de indtastede oplysninger. Dermed er Blanketmotoren ikke kun et redskab, der skaber rammerne omkring en genkendelig og brugervenlig front-end, da den samtidig giver myndighederne mulighed for at effektivisere administrative sagsgange.</a:t>
            </a:r>
          </a:p>
          <a:p>
            <a:endParaRPr lang="da-DK" sz="2000" b="1" dirty="0">
              <a:solidFill>
                <a:srgbClr val="3F1A2B"/>
              </a:solidFill>
              <a:latin typeface="Franklin Gothic Book" panose="020B0503020102020204" pitchFamily="34" charset="0"/>
            </a:endParaRPr>
          </a:p>
          <a:p>
            <a:endParaRPr lang="da-DK" sz="2000" b="1" dirty="0">
              <a:solidFill>
                <a:srgbClr val="3F1A2B"/>
              </a:solidFill>
              <a:latin typeface="Franklin Gothic Book" panose="020B0503020102020204" pitchFamily="34" charset="0"/>
            </a:endParaRPr>
          </a:p>
          <a:p>
            <a:endParaRPr lang="da-DK" sz="2000" b="1" dirty="0">
              <a:solidFill>
                <a:srgbClr val="3F1A2B"/>
              </a:solidFill>
              <a:latin typeface="Franklin Gothic Book" panose="020B0503020102020204" pitchFamily="34" charset="0"/>
            </a:endParaRPr>
          </a:p>
          <a:p>
            <a:endParaRPr lang="da-DK" sz="2000" b="1" dirty="0">
              <a:solidFill>
                <a:srgbClr val="3F1A2B"/>
              </a:solidFill>
              <a:latin typeface="Franklin Gothic Book" panose="020B0503020102020204" pitchFamily="34" charset="0"/>
            </a:endParaRPr>
          </a:p>
          <a:p>
            <a:endParaRPr lang="da-DK" sz="2000" dirty="0">
              <a:solidFill>
                <a:srgbClr val="3F1A2B"/>
              </a:solidFill>
            </a:endParaRP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16</a:t>
            </a:fld>
            <a:endParaRPr lang="da-DK"/>
          </a:p>
        </p:txBody>
      </p:sp>
      <p:pic>
        <p:nvPicPr>
          <p:cNvPr id="11" name="Billede 10">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40082" y="2286174"/>
            <a:ext cx="9404660" cy="6768752"/>
          </a:xfrm>
          <a:prstGeom prst="rect">
            <a:avLst/>
          </a:prstGeom>
        </p:spPr>
      </p:pic>
    </p:spTree>
    <p:extLst>
      <p:ext uri="{BB962C8B-B14F-4D97-AF65-F5344CB8AC3E}">
        <p14:creationId xmlns:p14="http://schemas.microsoft.com/office/powerpoint/2010/main" val="83429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485974"/>
            <a:ext cx="17995632"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Blanketmotoren understøtter muligheden for at efterleve ATS-forpligtelsen</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17</a:t>
            </a:fld>
            <a:endParaRPr lang="da-DK"/>
          </a:p>
        </p:txBody>
      </p:sp>
      <p:sp>
        <p:nvSpPr>
          <p:cNvPr id="210" name="Tekstfelt 209"/>
          <p:cNvSpPr txBox="1"/>
          <p:nvPr/>
        </p:nvSpPr>
        <p:spPr>
          <a:xfrm>
            <a:off x="778234" y="1926134"/>
            <a:ext cx="9345824" cy="8433078"/>
          </a:xfrm>
          <a:prstGeom prst="rect">
            <a:avLst/>
          </a:prstGeom>
          <a:noFill/>
        </p:spPr>
        <p:txBody>
          <a:bodyPr wrap="square" rtlCol="0">
            <a:spAutoFit/>
          </a:bodyPr>
          <a:lstStyle/>
          <a:p>
            <a:pPr algn="just"/>
            <a:r>
              <a:rPr lang="da-DK" sz="2400" dirty="0">
                <a:solidFill>
                  <a:srgbClr val="3F1A2B"/>
                </a:solidFill>
                <a:latin typeface="Franklin Gothic Book" panose="020B0503020102020204" pitchFamily="34" charset="0"/>
              </a:rPr>
              <a:t>Integrationen af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og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kan hjælpe myndighederne med at efterleve login og signeringskravet. </a:t>
            </a:r>
          </a:p>
          <a:p>
            <a:pPr algn="just"/>
            <a:r>
              <a:rPr lang="da-DK" sz="2400" dirty="0">
                <a:solidFill>
                  <a:srgbClr val="3F1A2B"/>
                </a:solidFill>
                <a:latin typeface="Franklin Gothic Book" panose="020B0503020102020204" pitchFamily="34" charset="0"/>
              </a:rPr>
              <a:t>I forhold til de resterende krav, vil myndigheden selv decentralt skulle tilpasse selvbetjeningsløsningen, for at efterleve forpligtelsen. </a:t>
            </a: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Alternativt kan myndigheden vælge at benytte Erhvervsstyrelsen Blanketmotoren til at implementere. </a:t>
            </a:r>
            <a:r>
              <a:rPr lang="da-DK" sz="2400" dirty="0">
                <a:solidFill>
                  <a:srgbClr val="3F1A2B"/>
                </a:solidFill>
                <a:latin typeface="Franklin Gothic Book" panose="020B0503020102020204" pitchFamily="34" charset="0"/>
                <a:hlinkClick r:id="rId2" tooltip="#AutoGenerate"/>
              </a:rPr>
              <a:t>Blanketmotoren er et redskab til at bygge simple blanket-selvbetjeningsløsninger.</a:t>
            </a:r>
            <a:r>
              <a:rPr lang="da-DK" sz="2400" dirty="0">
                <a:solidFill>
                  <a:srgbClr val="3F1A2B"/>
                </a:solidFill>
                <a:latin typeface="Franklin Gothic Book" panose="020B0503020102020204" pitchFamily="34" charset="0"/>
              </a:rPr>
              <a:t> Blanketmotoren vil blive tilpasset, så kravene i artikel §13 er mulige at efterleve for en myndighed. </a:t>
            </a: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For den gruppe, der kan benytte Blanketmotoren, vil det forventelig være en simplere måde at efterleve kravene. Det er dog ikke alle myndigheder, som forventes af kunne bruge Blanketmotoren. Enten fordi den pågældende selvbetjeningsløsning er for kompleks eller der er forretningsprocesser, der taler imod det. </a:t>
            </a: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*For de myndigheder der er omfattet af Bilag II vil tilvalget eller fravalget af Blanketmotoren påvirke, hvordan og hvad de skal implementere ift. OOTS forpligtelsen   </a:t>
            </a:r>
          </a:p>
          <a:p>
            <a:endParaRPr lang="da-DK" sz="2200" b="1" dirty="0">
              <a:solidFill>
                <a:srgbClr val="3F1A2B"/>
              </a:solidFill>
              <a:latin typeface="Franklin Gothic Book" panose="020B0503020102020204" pitchFamily="34" charset="0"/>
            </a:endParaRPr>
          </a:p>
          <a:p>
            <a:endParaRPr lang="da-DK" sz="2200" b="1" dirty="0">
              <a:solidFill>
                <a:srgbClr val="3F1A2B"/>
              </a:solidFill>
              <a:latin typeface="Franklin Gothic Book" panose="020B0503020102020204" pitchFamily="34" charset="0"/>
            </a:endParaRPr>
          </a:p>
          <a:p>
            <a:endParaRPr lang="da-DK" dirty="0"/>
          </a:p>
        </p:txBody>
      </p:sp>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114" y="4590430"/>
            <a:ext cx="8856984" cy="136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58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485974"/>
            <a:ext cx="9990235"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Yderligere materiale om ATS-forpligtelsen</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18</a:t>
            </a:fld>
            <a:endParaRPr lang="da-DK"/>
          </a:p>
        </p:txBody>
      </p:sp>
      <p:sp>
        <p:nvSpPr>
          <p:cNvPr id="210" name="Tekstfelt 209"/>
          <p:cNvSpPr txBox="1"/>
          <p:nvPr/>
        </p:nvSpPr>
        <p:spPr>
          <a:xfrm>
            <a:off x="778234" y="1525433"/>
            <a:ext cx="15466504" cy="8586966"/>
          </a:xfrm>
          <a:prstGeom prst="rect">
            <a:avLst/>
          </a:prstGeom>
          <a:noFill/>
        </p:spPr>
        <p:txBody>
          <a:bodyPr wrap="square" rtlCol="0">
            <a:spAutoFit/>
          </a:bodyPr>
          <a:lstStyle/>
          <a:p>
            <a:endParaRPr lang="da-DK" sz="2400" b="1" dirty="0">
              <a:solidFill>
                <a:srgbClr val="3F1A2B"/>
              </a:solidFill>
              <a:latin typeface="Franklin Gothic Book" panose="020B0503020102020204" pitchFamily="34" charset="0"/>
            </a:endParaRPr>
          </a:p>
          <a:p>
            <a:r>
              <a:rPr lang="da-DK" sz="2400" b="1" dirty="0">
                <a:solidFill>
                  <a:srgbClr val="3F1A2B"/>
                </a:solidFill>
                <a:latin typeface="Franklin Gothic Book" panose="020B0503020102020204" pitchFamily="34" charset="0"/>
              </a:rPr>
              <a:t>Materiale i opgavepakken:</a:t>
            </a:r>
          </a:p>
          <a:p>
            <a:pPr marL="342900" indent="-342900">
              <a:buFont typeface="Arial" panose="020B0604020202020204" pitchFamily="34" charset="0"/>
              <a:buChar char="•"/>
            </a:pPr>
            <a:r>
              <a:rPr lang="da-DK" sz="2400" dirty="0">
                <a:latin typeface="Franklin Gothic Book" panose="020B0503020102020204" pitchFamily="34" charset="0"/>
              </a:rPr>
              <a:t>Se ”</a:t>
            </a:r>
            <a:r>
              <a:rPr lang="da-DK" sz="2400" i="1" dirty="0">
                <a:latin typeface="Franklin Gothic Book" panose="020B0503020102020204" pitchFamily="34" charset="0"/>
              </a:rPr>
              <a:t>Bilag 3 – Myndighedsopgaver for ATS-forpligtelsen</a:t>
            </a:r>
            <a:r>
              <a:rPr lang="da-DK" sz="2400" dirty="0">
                <a:latin typeface="Franklin Gothic Book" panose="020B0503020102020204" pitchFamily="34" charset="0"/>
              </a:rPr>
              <a:t>” i opgavepakken for en yderligere beskrivelse af ATS-forpligtelsen, samt myndighedernes opgaver i forbindelse med implementering.</a:t>
            </a:r>
          </a:p>
          <a:p>
            <a:pPr marL="342900" indent="-342900">
              <a:buFont typeface="Arial" panose="020B0604020202020204" pitchFamily="34" charset="0"/>
              <a:buChar char="•"/>
            </a:pPr>
            <a:endParaRPr lang="da-DK" sz="2400" dirty="0">
              <a:latin typeface="Franklin Gothic Book" panose="020B0503020102020204" pitchFamily="34" charset="0"/>
            </a:endParaRPr>
          </a:p>
          <a:p>
            <a:r>
              <a:rPr lang="da-DK" sz="2400" b="1" dirty="0">
                <a:solidFill>
                  <a:srgbClr val="3F1A2B"/>
                </a:solidFill>
                <a:latin typeface="Franklin Gothic Book" panose="020B0503020102020204" pitchFamily="34" charset="0"/>
              </a:rPr>
              <a:t>Øvrig relevant materiale om ATS-forpligtelsen:</a:t>
            </a:r>
          </a:p>
          <a:p>
            <a:pPr marL="342900"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SDG forordningen samt andre relevante informationer om forordningen:</a:t>
            </a:r>
            <a:br>
              <a:rPr lang="da-DK" sz="2400" dirty="0">
                <a:latin typeface="Franklin Gothic Book" panose="020B0503020102020204" pitchFamily="34" charset="0"/>
              </a:rPr>
            </a:br>
            <a:r>
              <a:rPr lang="en-US" sz="2400" dirty="0">
                <a:latin typeface="Franklin Gothic Book" panose="020B0503020102020204" pitchFamily="34" charset="0"/>
                <a:hlinkClick r:id="rId2" tooltip="#AutoGenerate"/>
              </a:rPr>
              <a:t>SDG (Single Digital Gateway) library (europa.eu)</a:t>
            </a:r>
            <a:endParaRPr lang="da-DK" sz="2400" dirty="0">
              <a:latin typeface="Franklin Gothic Book" panose="020B0503020102020204" pitchFamily="34" charset="0"/>
            </a:endParaRPr>
          </a:p>
          <a:p>
            <a:pPr marL="342900" lvl="1"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a:t>
            </a:r>
            <a:r>
              <a:rPr lang="da-DK" sz="2400" dirty="0" err="1">
                <a:latin typeface="Franklin Gothic Book" panose="020B0503020102020204" pitchFamily="34" charset="0"/>
              </a:rPr>
              <a:t>YourEurope</a:t>
            </a:r>
            <a:r>
              <a:rPr lang="da-DK" sz="2400" dirty="0">
                <a:latin typeface="Franklin Gothic Book" panose="020B0503020102020204" pitchFamily="34" charset="0"/>
              </a:rPr>
              <a:t> (Der er den såkaldte ”Single Digital Gateway”:</a:t>
            </a:r>
          </a:p>
          <a:p>
            <a:pPr lvl="1"/>
            <a:r>
              <a:rPr lang="da-DK" sz="2400" dirty="0">
                <a:latin typeface="Franklin Gothic Book" panose="020B0503020102020204" pitchFamily="34" charset="0"/>
                <a:hlinkClick r:id="rId3" tooltip="#AutoGenerate"/>
              </a:rPr>
              <a:t>    </a:t>
            </a:r>
            <a:r>
              <a:rPr lang="da-DK" sz="2400" dirty="0" err="1">
                <a:latin typeface="Franklin Gothic Book" panose="020B0503020102020204" pitchFamily="34" charset="0"/>
                <a:hlinkClick r:id="rId3" tooltip="#AutoGenerate"/>
              </a:rPr>
              <a:t>Your</a:t>
            </a:r>
            <a:r>
              <a:rPr lang="da-DK" sz="2400" dirty="0">
                <a:latin typeface="Franklin Gothic Book" panose="020B0503020102020204" pitchFamily="34" charset="0"/>
                <a:hlinkClick r:id="rId3" tooltip="#AutoGenerate"/>
              </a:rPr>
              <a:t> Europe | Language </a:t>
            </a:r>
            <a:r>
              <a:rPr lang="da-DK" sz="2400" dirty="0" err="1">
                <a:latin typeface="Franklin Gothic Book" panose="020B0503020102020204" pitchFamily="34" charset="0"/>
                <a:hlinkClick r:id="rId3" tooltip="#AutoGenerate"/>
              </a:rPr>
              <a:t>selection</a:t>
            </a:r>
            <a:r>
              <a:rPr lang="da-DK" sz="2400" dirty="0">
                <a:latin typeface="Franklin Gothic Book" panose="020B0503020102020204" pitchFamily="34" charset="0"/>
                <a:hlinkClick r:id="rId3" tooltip="#AutoGenerate"/>
              </a:rPr>
              <a:t> (europa.eu)</a:t>
            </a:r>
            <a:endParaRPr lang="da-DK" sz="2400" dirty="0">
              <a:latin typeface="Franklin Gothic Book" panose="020B0503020102020204" pitchFamily="34" charset="0"/>
            </a:endParaRPr>
          </a:p>
          <a:p>
            <a:pPr marL="342900" lvl="1"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LifeInDenmark.dk:</a:t>
            </a:r>
            <a:br>
              <a:rPr lang="da-DK" sz="2400" dirty="0">
                <a:latin typeface="Franklin Gothic Book" panose="020B0503020102020204" pitchFamily="34" charset="0"/>
              </a:rPr>
            </a:br>
            <a:r>
              <a:rPr lang="en-US" sz="2400" dirty="0">
                <a:latin typeface="Franklin Gothic Book" panose="020B0503020102020204" pitchFamily="34" charset="0"/>
                <a:hlinkClick r:id="rId4" tooltip="#AutoGenerate"/>
              </a:rPr>
              <a:t>lifeindenmark.dk - the official guide (borger.dk)</a:t>
            </a:r>
            <a:endParaRPr lang="en-US" sz="2400" dirty="0">
              <a:latin typeface="Franklin Gothic Book" panose="020B0503020102020204" pitchFamily="34" charset="0"/>
            </a:endParaRPr>
          </a:p>
          <a:p>
            <a:pPr marL="342900" lvl="1" indent="-342900">
              <a:buFont typeface="Arial" panose="020B0604020202020204" pitchFamily="34" charset="0"/>
              <a:buChar char="•"/>
            </a:pPr>
            <a:endParaRPr lang="en-US" sz="2400" dirty="0">
              <a:latin typeface="Franklin Gothic Book" panose="020B0503020102020204" pitchFamily="34" charset="0"/>
            </a:endParaRPr>
          </a:p>
          <a:p>
            <a:pPr marL="342900" lvl="1" indent="-342900">
              <a:buFont typeface="Arial" panose="020B0604020202020204" pitchFamily="34" charset="0"/>
              <a:buChar char="•"/>
            </a:pPr>
            <a:r>
              <a:rPr lang="en-US" sz="2400" dirty="0">
                <a:latin typeface="Franklin Gothic Book" panose="020B0503020102020204" pitchFamily="34" charset="0"/>
              </a:rPr>
              <a:t>Link </a:t>
            </a:r>
            <a:r>
              <a:rPr lang="en-US" sz="2400" dirty="0" err="1">
                <a:latin typeface="Franklin Gothic Book" panose="020B0503020102020204" pitchFamily="34" charset="0"/>
              </a:rPr>
              <a:t>til</a:t>
            </a:r>
            <a:r>
              <a:rPr lang="en-US" sz="2400" dirty="0">
                <a:latin typeface="Franklin Gothic Book" panose="020B0503020102020204" pitchFamily="34" charset="0"/>
              </a:rPr>
              <a:t> BusinessInDenmark.dk: </a:t>
            </a:r>
            <a:endParaRPr lang="da-DK" sz="2400" dirty="0">
              <a:latin typeface="Franklin Gothic Book" panose="020B0503020102020204" pitchFamily="34" charset="0"/>
            </a:endParaRPr>
          </a:p>
          <a:p>
            <a:pPr lvl="1"/>
            <a:r>
              <a:rPr lang="da-DK" sz="2400" dirty="0">
                <a:latin typeface="Franklin Gothic Book" panose="020B0503020102020204" pitchFamily="34" charset="0"/>
                <a:hlinkClick r:id="rId5" tooltip="#AutoGenerate"/>
              </a:rPr>
              <a:t>     Business in Denmark (virk.dk)</a:t>
            </a:r>
            <a:endParaRPr lang="da-DK" sz="2400" dirty="0">
              <a:latin typeface="Franklin Gothic Book" panose="020B0503020102020204" pitchFamily="34" charset="0"/>
            </a:endParaRPr>
          </a:p>
          <a:p>
            <a:pPr marL="342900" lvl="1"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information om Blanketmotoren: </a:t>
            </a:r>
          </a:p>
          <a:p>
            <a:pPr lvl="1"/>
            <a:r>
              <a:rPr lang="da-DK" sz="2400" dirty="0">
                <a:latin typeface="Franklin Gothic Book" panose="020B0503020102020204" pitchFamily="34" charset="0"/>
                <a:hlinkClick r:id="rId6" tooltip="#AutoGenerate"/>
              </a:rPr>
              <a:t>     Om Blanketmotoren - Blanketmotor Wiki - Confluence (atlassian.net)</a:t>
            </a:r>
            <a:endParaRPr lang="da-DK" sz="2400" dirty="0">
              <a:latin typeface="Franklin Gothic Book" panose="020B0503020102020204" pitchFamily="34" charset="0"/>
            </a:endParaRPr>
          </a:p>
          <a:p>
            <a:endParaRPr lang="da-DK" sz="2400" dirty="0"/>
          </a:p>
          <a:p>
            <a:endParaRPr lang="da-DK" sz="2400" dirty="0"/>
          </a:p>
        </p:txBody>
      </p:sp>
    </p:spTree>
    <p:extLst>
      <p:ext uri="{BB962C8B-B14F-4D97-AF65-F5344CB8AC3E}">
        <p14:creationId xmlns:p14="http://schemas.microsoft.com/office/powerpoint/2010/main" val="3203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25" name="Billede 24">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161" r="-158" b="19678"/>
          <a:stretch/>
        </p:blipFill>
        <p:spPr>
          <a:xfrm>
            <a:off x="-3436" y="1492270"/>
            <a:ext cx="18426416" cy="8363746"/>
          </a:xfrm>
          <a:prstGeom prst="rect">
            <a:avLst/>
          </a:prstGeom>
        </p:spPr>
      </p:pic>
      <p:grpSp>
        <p:nvGrpSpPr>
          <p:cNvPr id="2" name="object 2">
            <a:extLst>
              <a:ext uri="{C183D7F6-B498-43B3-948B-1728B52AA6E4}">
                <adec:decorative xmlns:adec="http://schemas.microsoft.com/office/drawing/2017/decorative" val="1"/>
              </a:ext>
            </a:extLst>
          </p:cNvPr>
          <p:cNvGrpSpPr/>
          <p:nvPr/>
        </p:nvGrpSpPr>
        <p:grpSpPr>
          <a:xfrm>
            <a:off x="1441679" y="656914"/>
            <a:ext cx="3335654" cy="295275"/>
            <a:chOff x="1441679" y="641038"/>
            <a:chExt cx="3335654" cy="295275"/>
          </a:xfrm>
        </p:grpSpPr>
        <p:pic>
          <p:nvPicPr>
            <p:cNvPr id="3" name="object 3"/>
            <p:cNvPicPr/>
            <p:nvPr/>
          </p:nvPicPr>
          <p:blipFill>
            <a:blip r:embed="rId3" cstate="print"/>
            <a:stretch>
              <a:fillRect/>
            </a:stretch>
          </p:blipFill>
          <p:spPr>
            <a:xfrm>
              <a:off x="1441679" y="666293"/>
              <a:ext cx="168946" cy="202213"/>
            </a:xfrm>
            <a:prstGeom prst="rect">
              <a:avLst/>
            </a:prstGeom>
          </p:spPr>
        </p:pic>
        <p:sp>
          <p:nvSpPr>
            <p:cNvPr id="4" name="object 4"/>
            <p:cNvSpPr/>
            <p:nvPr/>
          </p:nvSpPr>
          <p:spPr>
            <a:xfrm>
              <a:off x="1638465" y="641038"/>
              <a:ext cx="725805" cy="295275"/>
            </a:xfrm>
            <a:custGeom>
              <a:avLst/>
              <a:gdLst/>
              <a:ahLst/>
              <a:cxnLst/>
              <a:rect l="l" t="t" r="r" b="b"/>
              <a:pathLst>
                <a:path w="725805" h="295275">
                  <a:moveTo>
                    <a:pt x="41097" y="65697"/>
                  </a:moveTo>
                  <a:lnTo>
                    <a:pt x="7759" y="65697"/>
                  </a:lnTo>
                  <a:lnTo>
                    <a:pt x="7759" y="227469"/>
                  </a:lnTo>
                  <a:lnTo>
                    <a:pt x="41097" y="227469"/>
                  </a:lnTo>
                  <a:lnTo>
                    <a:pt x="41097" y="65697"/>
                  </a:lnTo>
                  <a:close/>
                </a:path>
                <a:path w="725805" h="295275">
                  <a:moveTo>
                    <a:pt x="48679" y="20510"/>
                  </a:moveTo>
                  <a:lnTo>
                    <a:pt x="46990" y="10414"/>
                  </a:lnTo>
                  <a:lnTo>
                    <a:pt x="42214" y="4140"/>
                  </a:lnTo>
                  <a:lnTo>
                    <a:pt x="34696" y="914"/>
                  </a:lnTo>
                  <a:lnTo>
                    <a:pt x="24803" y="0"/>
                  </a:lnTo>
                  <a:lnTo>
                    <a:pt x="14617" y="965"/>
                  </a:lnTo>
                  <a:lnTo>
                    <a:pt x="6794" y="4279"/>
                  </a:lnTo>
                  <a:lnTo>
                    <a:pt x="1765" y="10579"/>
                  </a:lnTo>
                  <a:lnTo>
                    <a:pt x="0" y="20510"/>
                  </a:lnTo>
                  <a:lnTo>
                    <a:pt x="1854" y="30378"/>
                  </a:lnTo>
                  <a:lnTo>
                    <a:pt x="7010" y="36550"/>
                  </a:lnTo>
                  <a:lnTo>
                    <a:pt x="14859" y="39725"/>
                  </a:lnTo>
                  <a:lnTo>
                    <a:pt x="24803" y="40627"/>
                  </a:lnTo>
                  <a:lnTo>
                    <a:pt x="34607" y="39789"/>
                  </a:lnTo>
                  <a:lnTo>
                    <a:pt x="42138" y="36690"/>
                  </a:lnTo>
                  <a:lnTo>
                    <a:pt x="46964" y="30543"/>
                  </a:lnTo>
                  <a:lnTo>
                    <a:pt x="48679" y="20510"/>
                  </a:lnTo>
                  <a:close/>
                </a:path>
                <a:path w="725805" h="295275">
                  <a:moveTo>
                    <a:pt x="228993" y="246837"/>
                  </a:moveTo>
                  <a:lnTo>
                    <a:pt x="222059" y="225374"/>
                  </a:lnTo>
                  <a:lnTo>
                    <a:pt x="204216" y="212979"/>
                  </a:lnTo>
                  <a:lnTo>
                    <a:pt x="179857" y="206438"/>
                  </a:lnTo>
                  <a:lnTo>
                    <a:pt x="131787" y="199580"/>
                  </a:lnTo>
                  <a:lnTo>
                    <a:pt x="116687" y="196837"/>
                  </a:lnTo>
                  <a:lnTo>
                    <a:pt x="107823" y="193548"/>
                  </a:lnTo>
                  <a:lnTo>
                    <a:pt x="104940" y="188925"/>
                  </a:lnTo>
                  <a:lnTo>
                    <a:pt x="107086" y="184581"/>
                  </a:lnTo>
                  <a:lnTo>
                    <a:pt x="114312" y="182143"/>
                  </a:lnTo>
                  <a:lnTo>
                    <a:pt x="127787" y="180924"/>
                  </a:lnTo>
                  <a:lnTo>
                    <a:pt x="148691" y="180200"/>
                  </a:lnTo>
                  <a:lnTo>
                    <a:pt x="183946" y="175361"/>
                  </a:lnTo>
                  <a:lnTo>
                    <a:pt x="205536" y="163982"/>
                  </a:lnTo>
                  <a:lnTo>
                    <a:pt x="210566" y="156273"/>
                  </a:lnTo>
                  <a:lnTo>
                    <a:pt x="216369" y="147383"/>
                  </a:lnTo>
                  <a:lnTo>
                    <a:pt x="219341" y="126834"/>
                  </a:lnTo>
                  <a:lnTo>
                    <a:pt x="217906" y="111874"/>
                  </a:lnTo>
                  <a:lnTo>
                    <a:pt x="214033" y="100952"/>
                  </a:lnTo>
                  <a:lnTo>
                    <a:pt x="208381" y="93421"/>
                  </a:lnTo>
                  <a:lnTo>
                    <a:pt x="201345" y="88290"/>
                  </a:lnTo>
                  <a:lnTo>
                    <a:pt x="224078" y="81648"/>
                  </a:lnTo>
                  <a:lnTo>
                    <a:pt x="224078" y="65506"/>
                  </a:lnTo>
                  <a:lnTo>
                    <a:pt x="184378" y="65506"/>
                  </a:lnTo>
                  <a:lnTo>
                    <a:pt x="184378" y="124371"/>
                  </a:lnTo>
                  <a:lnTo>
                    <a:pt x="182854" y="136804"/>
                  </a:lnTo>
                  <a:lnTo>
                    <a:pt x="176987" y="147180"/>
                  </a:lnTo>
                  <a:lnTo>
                    <a:pt x="165392" y="153885"/>
                  </a:lnTo>
                  <a:lnTo>
                    <a:pt x="146608" y="156273"/>
                  </a:lnTo>
                  <a:lnTo>
                    <a:pt x="127368" y="153885"/>
                  </a:lnTo>
                  <a:lnTo>
                    <a:pt x="115785" y="147307"/>
                  </a:lnTo>
                  <a:lnTo>
                    <a:pt x="110070" y="137210"/>
                  </a:lnTo>
                  <a:lnTo>
                    <a:pt x="108534" y="124371"/>
                  </a:lnTo>
                  <a:lnTo>
                    <a:pt x="110032" y="111683"/>
                  </a:lnTo>
                  <a:lnTo>
                    <a:pt x="115709" y="101917"/>
                  </a:lnTo>
                  <a:lnTo>
                    <a:pt x="127317" y="95643"/>
                  </a:lnTo>
                  <a:lnTo>
                    <a:pt x="146608" y="93421"/>
                  </a:lnTo>
                  <a:lnTo>
                    <a:pt x="165874" y="95656"/>
                  </a:lnTo>
                  <a:lnTo>
                    <a:pt x="177406" y="101866"/>
                  </a:lnTo>
                  <a:lnTo>
                    <a:pt x="183019" y="111366"/>
                  </a:lnTo>
                  <a:lnTo>
                    <a:pt x="184327" y="122097"/>
                  </a:lnTo>
                  <a:lnTo>
                    <a:pt x="184378" y="124371"/>
                  </a:lnTo>
                  <a:lnTo>
                    <a:pt x="184378" y="65506"/>
                  </a:lnTo>
                  <a:lnTo>
                    <a:pt x="153238" y="65506"/>
                  </a:lnTo>
                  <a:lnTo>
                    <a:pt x="132029" y="66395"/>
                  </a:lnTo>
                  <a:lnTo>
                    <a:pt x="105867" y="72580"/>
                  </a:lnTo>
                  <a:lnTo>
                    <a:pt x="83642" y="89382"/>
                  </a:lnTo>
                  <a:lnTo>
                    <a:pt x="74256" y="122097"/>
                  </a:lnTo>
                  <a:lnTo>
                    <a:pt x="75488" y="135153"/>
                  </a:lnTo>
                  <a:lnTo>
                    <a:pt x="79565" y="146824"/>
                  </a:lnTo>
                  <a:lnTo>
                    <a:pt x="87045" y="156857"/>
                  </a:lnTo>
                  <a:lnTo>
                    <a:pt x="98501" y="165011"/>
                  </a:lnTo>
                  <a:lnTo>
                    <a:pt x="86614" y="168643"/>
                  </a:lnTo>
                  <a:lnTo>
                    <a:pt x="78016" y="173863"/>
                  </a:lnTo>
                  <a:lnTo>
                    <a:pt x="72796" y="181102"/>
                  </a:lnTo>
                  <a:lnTo>
                    <a:pt x="71031" y="190830"/>
                  </a:lnTo>
                  <a:lnTo>
                    <a:pt x="75476" y="206349"/>
                  </a:lnTo>
                  <a:lnTo>
                    <a:pt x="89598" y="216065"/>
                  </a:lnTo>
                  <a:lnTo>
                    <a:pt x="114668" y="222313"/>
                  </a:lnTo>
                  <a:lnTo>
                    <a:pt x="151917" y="227469"/>
                  </a:lnTo>
                  <a:lnTo>
                    <a:pt x="170980" y="230339"/>
                  </a:lnTo>
                  <a:lnTo>
                    <a:pt x="184111" y="233997"/>
                  </a:lnTo>
                  <a:lnTo>
                    <a:pt x="191706" y="239623"/>
                  </a:lnTo>
                  <a:lnTo>
                    <a:pt x="194144" y="248361"/>
                  </a:lnTo>
                  <a:lnTo>
                    <a:pt x="192570" y="255079"/>
                  </a:lnTo>
                  <a:lnTo>
                    <a:pt x="186220" y="261531"/>
                  </a:lnTo>
                  <a:lnTo>
                    <a:pt x="172656" y="266382"/>
                  </a:lnTo>
                  <a:lnTo>
                    <a:pt x="149453" y="268300"/>
                  </a:lnTo>
                  <a:lnTo>
                    <a:pt x="126314" y="266230"/>
                  </a:lnTo>
                  <a:lnTo>
                    <a:pt x="112776" y="260273"/>
                  </a:lnTo>
                  <a:lnTo>
                    <a:pt x="106172" y="250837"/>
                  </a:lnTo>
                  <a:lnTo>
                    <a:pt x="103797" y="238302"/>
                  </a:lnTo>
                  <a:lnTo>
                    <a:pt x="68389" y="238302"/>
                  </a:lnTo>
                  <a:lnTo>
                    <a:pt x="71970" y="261912"/>
                  </a:lnTo>
                  <a:lnTo>
                    <a:pt x="84455" y="279781"/>
                  </a:lnTo>
                  <a:lnTo>
                    <a:pt x="108419" y="291109"/>
                  </a:lnTo>
                  <a:lnTo>
                    <a:pt x="146418" y="295071"/>
                  </a:lnTo>
                  <a:lnTo>
                    <a:pt x="187363" y="290741"/>
                  </a:lnTo>
                  <a:lnTo>
                    <a:pt x="212636" y="279501"/>
                  </a:lnTo>
                  <a:lnTo>
                    <a:pt x="221881" y="268300"/>
                  </a:lnTo>
                  <a:lnTo>
                    <a:pt x="225450" y="263994"/>
                  </a:lnTo>
                  <a:lnTo>
                    <a:pt x="228993" y="246837"/>
                  </a:lnTo>
                  <a:close/>
                </a:path>
                <a:path w="725805" h="295275">
                  <a:moveTo>
                    <a:pt x="286753" y="65697"/>
                  </a:moveTo>
                  <a:lnTo>
                    <a:pt x="253415" y="65697"/>
                  </a:lnTo>
                  <a:lnTo>
                    <a:pt x="253415" y="227469"/>
                  </a:lnTo>
                  <a:lnTo>
                    <a:pt x="286753" y="227469"/>
                  </a:lnTo>
                  <a:lnTo>
                    <a:pt x="286753" y="65697"/>
                  </a:lnTo>
                  <a:close/>
                </a:path>
                <a:path w="725805" h="295275">
                  <a:moveTo>
                    <a:pt x="294335" y="20510"/>
                  </a:moveTo>
                  <a:lnTo>
                    <a:pt x="292658" y="10414"/>
                  </a:lnTo>
                  <a:lnTo>
                    <a:pt x="287870" y="4140"/>
                  </a:lnTo>
                  <a:lnTo>
                    <a:pt x="280352" y="914"/>
                  </a:lnTo>
                  <a:lnTo>
                    <a:pt x="270459" y="0"/>
                  </a:lnTo>
                  <a:lnTo>
                    <a:pt x="260273" y="965"/>
                  </a:lnTo>
                  <a:lnTo>
                    <a:pt x="252450" y="4279"/>
                  </a:lnTo>
                  <a:lnTo>
                    <a:pt x="247421" y="10579"/>
                  </a:lnTo>
                  <a:lnTo>
                    <a:pt x="245656" y="20510"/>
                  </a:lnTo>
                  <a:lnTo>
                    <a:pt x="247510" y="30378"/>
                  </a:lnTo>
                  <a:lnTo>
                    <a:pt x="252666" y="36550"/>
                  </a:lnTo>
                  <a:lnTo>
                    <a:pt x="260515" y="39725"/>
                  </a:lnTo>
                  <a:lnTo>
                    <a:pt x="270459" y="40627"/>
                  </a:lnTo>
                  <a:lnTo>
                    <a:pt x="280263" y="39789"/>
                  </a:lnTo>
                  <a:lnTo>
                    <a:pt x="287794" y="36690"/>
                  </a:lnTo>
                  <a:lnTo>
                    <a:pt x="292620" y="30543"/>
                  </a:lnTo>
                  <a:lnTo>
                    <a:pt x="294335" y="20510"/>
                  </a:lnTo>
                  <a:close/>
                </a:path>
                <a:path w="725805" h="295275">
                  <a:moveTo>
                    <a:pt x="409676" y="65697"/>
                  </a:moveTo>
                  <a:lnTo>
                    <a:pt x="366877" y="65697"/>
                  </a:lnTo>
                  <a:lnTo>
                    <a:pt x="366877" y="25260"/>
                  </a:lnTo>
                  <a:lnTo>
                    <a:pt x="334111" y="25260"/>
                  </a:lnTo>
                  <a:lnTo>
                    <a:pt x="334111" y="65697"/>
                  </a:lnTo>
                  <a:lnTo>
                    <a:pt x="311188" y="72720"/>
                  </a:lnTo>
                  <a:lnTo>
                    <a:pt x="311188" y="92849"/>
                  </a:lnTo>
                  <a:lnTo>
                    <a:pt x="334111" y="92849"/>
                  </a:lnTo>
                  <a:lnTo>
                    <a:pt x="334111" y="180949"/>
                  </a:lnTo>
                  <a:lnTo>
                    <a:pt x="338429" y="204952"/>
                  </a:lnTo>
                  <a:lnTo>
                    <a:pt x="351929" y="220306"/>
                  </a:lnTo>
                  <a:lnTo>
                    <a:pt x="375412" y="227901"/>
                  </a:lnTo>
                  <a:lnTo>
                    <a:pt x="409676" y="228612"/>
                  </a:lnTo>
                  <a:lnTo>
                    <a:pt x="409676" y="201460"/>
                  </a:lnTo>
                  <a:lnTo>
                    <a:pt x="388442" y="201041"/>
                  </a:lnTo>
                  <a:lnTo>
                    <a:pt x="375678" y="197472"/>
                  </a:lnTo>
                  <a:lnTo>
                    <a:pt x="369455" y="190779"/>
                  </a:lnTo>
                  <a:lnTo>
                    <a:pt x="367817" y="180949"/>
                  </a:lnTo>
                  <a:lnTo>
                    <a:pt x="367817" y="92849"/>
                  </a:lnTo>
                  <a:lnTo>
                    <a:pt x="409676" y="92849"/>
                  </a:lnTo>
                  <a:lnTo>
                    <a:pt x="409676" y="65697"/>
                  </a:lnTo>
                  <a:close/>
                </a:path>
                <a:path w="725805" h="295275">
                  <a:moveTo>
                    <a:pt x="578065" y="135382"/>
                  </a:moveTo>
                  <a:lnTo>
                    <a:pt x="568363" y="90195"/>
                  </a:lnTo>
                  <a:lnTo>
                    <a:pt x="502678" y="63411"/>
                  </a:lnTo>
                  <a:lnTo>
                    <a:pt x="467677" y="68008"/>
                  </a:lnTo>
                  <a:lnTo>
                    <a:pt x="446049" y="80606"/>
                  </a:lnTo>
                  <a:lnTo>
                    <a:pt x="435089" y="99466"/>
                  </a:lnTo>
                  <a:lnTo>
                    <a:pt x="432041" y="122847"/>
                  </a:lnTo>
                  <a:lnTo>
                    <a:pt x="464807" y="122478"/>
                  </a:lnTo>
                  <a:lnTo>
                    <a:pt x="466547" y="108864"/>
                  </a:lnTo>
                  <a:lnTo>
                    <a:pt x="472617" y="98717"/>
                  </a:lnTo>
                  <a:lnTo>
                    <a:pt x="484301" y="92379"/>
                  </a:lnTo>
                  <a:lnTo>
                    <a:pt x="502869" y="90195"/>
                  </a:lnTo>
                  <a:lnTo>
                    <a:pt x="522947" y="92240"/>
                  </a:lnTo>
                  <a:lnTo>
                    <a:pt x="535597" y="98742"/>
                  </a:lnTo>
                  <a:lnTo>
                    <a:pt x="542340" y="110223"/>
                  </a:lnTo>
                  <a:lnTo>
                    <a:pt x="544728" y="127215"/>
                  </a:lnTo>
                  <a:lnTo>
                    <a:pt x="544728" y="152666"/>
                  </a:lnTo>
                  <a:lnTo>
                    <a:pt x="544728" y="157784"/>
                  </a:lnTo>
                  <a:lnTo>
                    <a:pt x="541947" y="176707"/>
                  </a:lnTo>
                  <a:lnTo>
                    <a:pt x="533387" y="190919"/>
                  </a:lnTo>
                  <a:lnTo>
                    <a:pt x="518756" y="199872"/>
                  </a:lnTo>
                  <a:lnTo>
                    <a:pt x="497763" y="202984"/>
                  </a:lnTo>
                  <a:lnTo>
                    <a:pt x="482193" y="201409"/>
                  </a:lnTo>
                  <a:lnTo>
                    <a:pt x="470865" y="196862"/>
                  </a:lnTo>
                  <a:lnTo>
                    <a:pt x="463931" y="189522"/>
                  </a:lnTo>
                  <a:lnTo>
                    <a:pt x="461581" y="179628"/>
                  </a:lnTo>
                  <a:lnTo>
                    <a:pt x="463499" y="171297"/>
                  </a:lnTo>
                  <a:lnTo>
                    <a:pt x="469823" y="165150"/>
                  </a:lnTo>
                  <a:lnTo>
                    <a:pt x="481393" y="160769"/>
                  </a:lnTo>
                  <a:lnTo>
                    <a:pt x="499084" y="157784"/>
                  </a:lnTo>
                  <a:lnTo>
                    <a:pt x="544728" y="152666"/>
                  </a:lnTo>
                  <a:lnTo>
                    <a:pt x="544728" y="127215"/>
                  </a:lnTo>
                  <a:lnTo>
                    <a:pt x="493966" y="132346"/>
                  </a:lnTo>
                  <a:lnTo>
                    <a:pt x="443191" y="146850"/>
                  </a:lnTo>
                  <a:lnTo>
                    <a:pt x="426923" y="180009"/>
                  </a:lnTo>
                  <a:lnTo>
                    <a:pt x="427304" y="180009"/>
                  </a:lnTo>
                  <a:lnTo>
                    <a:pt x="432346" y="202171"/>
                  </a:lnTo>
                  <a:lnTo>
                    <a:pt x="445960" y="217601"/>
                  </a:lnTo>
                  <a:lnTo>
                    <a:pt x="465810" y="226631"/>
                  </a:lnTo>
                  <a:lnTo>
                    <a:pt x="489610" y="229565"/>
                  </a:lnTo>
                  <a:lnTo>
                    <a:pt x="512495" y="227203"/>
                  </a:lnTo>
                  <a:lnTo>
                    <a:pt x="530898" y="221043"/>
                  </a:lnTo>
                  <a:lnTo>
                    <a:pt x="544474" y="212496"/>
                  </a:lnTo>
                  <a:lnTo>
                    <a:pt x="552869" y="202984"/>
                  </a:lnTo>
                  <a:lnTo>
                    <a:pt x="559879" y="227279"/>
                  </a:lnTo>
                  <a:lnTo>
                    <a:pt x="578065" y="227279"/>
                  </a:lnTo>
                  <a:lnTo>
                    <a:pt x="578065" y="152666"/>
                  </a:lnTo>
                  <a:lnTo>
                    <a:pt x="578065" y="135382"/>
                  </a:lnTo>
                  <a:close/>
                </a:path>
                <a:path w="725805" h="295275">
                  <a:moveTo>
                    <a:pt x="646430" y="3987"/>
                  </a:moveTo>
                  <a:lnTo>
                    <a:pt x="612711" y="3987"/>
                  </a:lnTo>
                  <a:lnTo>
                    <a:pt x="612711" y="227279"/>
                  </a:lnTo>
                  <a:lnTo>
                    <a:pt x="646430" y="227279"/>
                  </a:lnTo>
                  <a:lnTo>
                    <a:pt x="646430" y="3987"/>
                  </a:lnTo>
                  <a:close/>
                </a:path>
                <a:path w="725805" h="295275">
                  <a:moveTo>
                    <a:pt x="718223" y="65697"/>
                  </a:moveTo>
                  <a:lnTo>
                    <a:pt x="684885" y="65697"/>
                  </a:lnTo>
                  <a:lnTo>
                    <a:pt x="684885" y="227469"/>
                  </a:lnTo>
                  <a:lnTo>
                    <a:pt x="718223" y="227469"/>
                  </a:lnTo>
                  <a:lnTo>
                    <a:pt x="718223" y="65697"/>
                  </a:lnTo>
                  <a:close/>
                </a:path>
                <a:path w="725805" h="295275">
                  <a:moveTo>
                    <a:pt x="725792" y="20510"/>
                  </a:moveTo>
                  <a:lnTo>
                    <a:pt x="724090" y="10414"/>
                  </a:lnTo>
                  <a:lnTo>
                    <a:pt x="719264" y="4140"/>
                  </a:lnTo>
                  <a:lnTo>
                    <a:pt x="711733" y="914"/>
                  </a:lnTo>
                  <a:lnTo>
                    <a:pt x="701929" y="0"/>
                  </a:lnTo>
                  <a:lnTo>
                    <a:pt x="691743" y="965"/>
                  </a:lnTo>
                  <a:lnTo>
                    <a:pt x="683907" y="4279"/>
                  </a:lnTo>
                  <a:lnTo>
                    <a:pt x="678891" y="10579"/>
                  </a:lnTo>
                  <a:lnTo>
                    <a:pt x="677113" y="20510"/>
                  </a:lnTo>
                  <a:lnTo>
                    <a:pt x="678967" y="30378"/>
                  </a:lnTo>
                  <a:lnTo>
                    <a:pt x="684123" y="36550"/>
                  </a:lnTo>
                  <a:lnTo>
                    <a:pt x="691984" y="39725"/>
                  </a:lnTo>
                  <a:lnTo>
                    <a:pt x="701929" y="40627"/>
                  </a:lnTo>
                  <a:lnTo>
                    <a:pt x="711733" y="39789"/>
                  </a:lnTo>
                  <a:lnTo>
                    <a:pt x="719264" y="36690"/>
                  </a:lnTo>
                  <a:lnTo>
                    <a:pt x="724090" y="30543"/>
                  </a:lnTo>
                  <a:lnTo>
                    <a:pt x="725792" y="20510"/>
                  </a:lnTo>
                  <a:close/>
                </a:path>
              </a:pathLst>
            </a:custGeom>
            <a:solidFill>
              <a:srgbClr val="3F1A2B"/>
            </a:solidFill>
          </p:spPr>
          <p:txBody>
            <a:bodyPr wrap="square" lIns="0" tIns="0" rIns="0" bIns="0" rtlCol="0"/>
            <a:lstStyle/>
            <a:p>
              <a:endParaRPr/>
            </a:p>
          </p:txBody>
        </p:sp>
        <p:pic>
          <p:nvPicPr>
            <p:cNvPr id="5" name="object 5"/>
            <p:cNvPicPr/>
            <p:nvPr/>
          </p:nvPicPr>
          <p:blipFill>
            <a:blip r:embed="rId4" cstate="print"/>
            <a:stretch>
              <a:fillRect/>
            </a:stretch>
          </p:blipFill>
          <p:spPr>
            <a:xfrm>
              <a:off x="2386615" y="704449"/>
              <a:ext cx="149060" cy="166146"/>
            </a:xfrm>
            <a:prstGeom prst="rect">
              <a:avLst/>
            </a:prstGeom>
          </p:spPr>
        </p:pic>
        <p:pic>
          <p:nvPicPr>
            <p:cNvPr id="6" name="object 6"/>
            <p:cNvPicPr/>
            <p:nvPr/>
          </p:nvPicPr>
          <p:blipFill>
            <a:blip r:embed="rId5" cstate="print"/>
            <a:stretch>
              <a:fillRect/>
            </a:stretch>
          </p:blipFill>
          <p:spPr>
            <a:xfrm>
              <a:off x="2560683" y="704449"/>
              <a:ext cx="153416" cy="166146"/>
            </a:xfrm>
            <a:prstGeom prst="rect">
              <a:avLst/>
            </a:prstGeom>
          </p:spPr>
        </p:pic>
        <p:pic>
          <p:nvPicPr>
            <p:cNvPr id="7" name="object 7"/>
            <p:cNvPicPr/>
            <p:nvPr/>
          </p:nvPicPr>
          <p:blipFill>
            <a:blip r:embed="rId6" cstate="print"/>
            <a:stretch>
              <a:fillRect/>
            </a:stretch>
          </p:blipFill>
          <p:spPr>
            <a:xfrm>
              <a:off x="2747421" y="641038"/>
              <a:ext cx="147720" cy="227469"/>
            </a:xfrm>
            <a:prstGeom prst="rect">
              <a:avLst/>
            </a:prstGeom>
          </p:spPr>
        </p:pic>
        <p:pic>
          <p:nvPicPr>
            <p:cNvPr id="8" name="object 8"/>
            <p:cNvPicPr/>
            <p:nvPr/>
          </p:nvPicPr>
          <p:blipFill>
            <a:blip r:embed="rId7" cstate="print"/>
            <a:stretch>
              <a:fillRect/>
            </a:stretch>
          </p:blipFill>
          <p:spPr>
            <a:xfrm>
              <a:off x="2925845" y="704449"/>
              <a:ext cx="148112" cy="163868"/>
            </a:xfrm>
            <a:prstGeom prst="rect">
              <a:avLst/>
            </a:prstGeom>
          </p:spPr>
        </p:pic>
        <p:pic>
          <p:nvPicPr>
            <p:cNvPr id="9" name="object 9"/>
            <p:cNvPicPr/>
            <p:nvPr/>
          </p:nvPicPr>
          <p:blipFill>
            <a:blip r:embed="rId8" cstate="print"/>
            <a:stretch>
              <a:fillRect/>
            </a:stretch>
          </p:blipFill>
          <p:spPr>
            <a:xfrm>
              <a:off x="3099330" y="704449"/>
              <a:ext cx="322167" cy="231654"/>
            </a:xfrm>
            <a:prstGeom prst="rect">
              <a:avLst/>
            </a:prstGeom>
          </p:spPr>
        </p:pic>
        <p:pic>
          <p:nvPicPr>
            <p:cNvPr id="10" name="object 10"/>
            <p:cNvPicPr/>
            <p:nvPr/>
          </p:nvPicPr>
          <p:blipFill>
            <a:blip r:embed="rId9" cstate="print"/>
            <a:stretch>
              <a:fillRect/>
            </a:stretch>
          </p:blipFill>
          <p:spPr>
            <a:xfrm>
              <a:off x="3443653" y="666293"/>
              <a:ext cx="260982" cy="204302"/>
            </a:xfrm>
            <a:prstGeom prst="rect">
              <a:avLst/>
            </a:prstGeom>
          </p:spPr>
        </p:pic>
        <p:pic>
          <p:nvPicPr>
            <p:cNvPr id="11" name="object 11"/>
            <p:cNvPicPr/>
            <p:nvPr/>
          </p:nvPicPr>
          <p:blipFill>
            <a:blip r:embed="rId10" cstate="print"/>
            <a:stretch>
              <a:fillRect/>
            </a:stretch>
          </p:blipFill>
          <p:spPr>
            <a:xfrm>
              <a:off x="3730621" y="706544"/>
              <a:ext cx="149817" cy="227282"/>
            </a:xfrm>
            <a:prstGeom prst="rect">
              <a:avLst/>
            </a:prstGeom>
          </p:spPr>
        </p:pic>
        <p:pic>
          <p:nvPicPr>
            <p:cNvPr id="12" name="object 12"/>
            <p:cNvPicPr/>
            <p:nvPr/>
          </p:nvPicPr>
          <p:blipFill>
            <a:blip r:embed="rId11" cstate="print"/>
            <a:stretch>
              <a:fillRect/>
            </a:stretch>
          </p:blipFill>
          <p:spPr>
            <a:xfrm>
              <a:off x="3919280" y="704261"/>
              <a:ext cx="251509" cy="166335"/>
            </a:xfrm>
            <a:prstGeom prst="rect">
              <a:avLst/>
            </a:prstGeom>
          </p:spPr>
        </p:pic>
        <p:sp>
          <p:nvSpPr>
            <p:cNvPr id="13" name="object 13"/>
            <p:cNvSpPr/>
            <p:nvPr/>
          </p:nvSpPr>
          <p:spPr>
            <a:xfrm>
              <a:off x="4204122" y="645022"/>
              <a:ext cx="34290" cy="223520"/>
            </a:xfrm>
            <a:custGeom>
              <a:avLst/>
              <a:gdLst/>
              <a:ahLst/>
              <a:cxnLst/>
              <a:rect l="l" t="t" r="r" b="b"/>
              <a:pathLst>
                <a:path w="34289" h="223519">
                  <a:moveTo>
                    <a:pt x="33713" y="0"/>
                  </a:moveTo>
                  <a:lnTo>
                    <a:pt x="0" y="0"/>
                  </a:lnTo>
                  <a:lnTo>
                    <a:pt x="0" y="223294"/>
                  </a:lnTo>
                  <a:lnTo>
                    <a:pt x="33713" y="223294"/>
                  </a:lnTo>
                  <a:lnTo>
                    <a:pt x="33713" y="0"/>
                  </a:lnTo>
                  <a:close/>
                </a:path>
              </a:pathLst>
            </a:custGeom>
            <a:solidFill>
              <a:srgbClr val="3F1A2B"/>
            </a:solidFill>
          </p:spPr>
          <p:txBody>
            <a:bodyPr wrap="square" lIns="0" tIns="0" rIns="0" bIns="0" rtlCol="0"/>
            <a:lstStyle/>
            <a:p>
              <a:endParaRPr/>
            </a:p>
          </p:txBody>
        </p:sp>
        <p:pic>
          <p:nvPicPr>
            <p:cNvPr id="14" name="object 14"/>
            <p:cNvPicPr/>
            <p:nvPr/>
          </p:nvPicPr>
          <p:blipFill>
            <a:blip r:embed="rId12" cstate="print"/>
            <a:stretch>
              <a:fillRect/>
            </a:stretch>
          </p:blipFill>
          <p:spPr>
            <a:xfrm>
              <a:off x="4268327" y="704449"/>
              <a:ext cx="148870" cy="166146"/>
            </a:xfrm>
            <a:prstGeom prst="rect">
              <a:avLst/>
            </a:prstGeom>
          </p:spPr>
        </p:pic>
        <p:pic>
          <p:nvPicPr>
            <p:cNvPr id="15" name="object 15"/>
            <p:cNvPicPr/>
            <p:nvPr/>
          </p:nvPicPr>
          <p:blipFill>
            <a:blip r:embed="rId5" cstate="print"/>
            <a:stretch>
              <a:fillRect/>
            </a:stretch>
          </p:blipFill>
          <p:spPr>
            <a:xfrm>
              <a:off x="4442579" y="704449"/>
              <a:ext cx="153416" cy="166146"/>
            </a:xfrm>
            <a:prstGeom prst="rect">
              <a:avLst/>
            </a:prstGeom>
          </p:spPr>
        </p:pic>
        <p:pic>
          <p:nvPicPr>
            <p:cNvPr id="16" name="object 16"/>
            <p:cNvPicPr/>
            <p:nvPr/>
          </p:nvPicPr>
          <p:blipFill>
            <a:blip r:embed="rId7" cstate="print"/>
            <a:stretch>
              <a:fillRect/>
            </a:stretch>
          </p:blipFill>
          <p:spPr>
            <a:xfrm>
              <a:off x="4629133" y="704449"/>
              <a:ext cx="148112" cy="163868"/>
            </a:xfrm>
            <a:prstGeom prst="rect">
              <a:avLst/>
            </a:prstGeom>
          </p:spPr>
        </p:pic>
      </p:grpSp>
      <p:pic>
        <p:nvPicPr>
          <p:cNvPr id="17" name="object 17">
            <a:extLst>
              <a:ext uri="{C183D7F6-B498-43B3-948B-1728B52AA6E4}">
                <adec:decorative xmlns:adec="http://schemas.microsoft.com/office/drawing/2017/decorative" val="1"/>
              </a:ext>
            </a:extLst>
          </p:cNvPr>
          <p:cNvPicPr/>
          <p:nvPr/>
        </p:nvPicPr>
        <p:blipFill>
          <a:blip r:embed="rId13" cstate="print"/>
          <a:stretch>
            <a:fillRect/>
          </a:stretch>
        </p:blipFill>
        <p:spPr>
          <a:xfrm>
            <a:off x="1048295" y="366399"/>
            <a:ext cx="81443" cy="144875"/>
          </a:xfrm>
          <a:prstGeom prst="rect">
            <a:avLst/>
          </a:prstGeom>
        </p:spPr>
      </p:pic>
      <p:grpSp>
        <p:nvGrpSpPr>
          <p:cNvPr id="18" name="object 18">
            <a:extLst>
              <a:ext uri="{C183D7F6-B498-43B3-948B-1728B52AA6E4}">
                <adec:decorative xmlns:adec="http://schemas.microsoft.com/office/drawing/2017/decorative" val="1"/>
              </a:ext>
            </a:extLst>
          </p:cNvPr>
          <p:cNvGrpSpPr/>
          <p:nvPr/>
        </p:nvGrpSpPr>
        <p:grpSpPr>
          <a:xfrm>
            <a:off x="842784" y="532917"/>
            <a:ext cx="492759" cy="352425"/>
            <a:chOff x="842783" y="517041"/>
            <a:chExt cx="492759" cy="352425"/>
          </a:xfrm>
        </p:grpSpPr>
        <p:sp>
          <p:nvSpPr>
            <p:cNvPr id="19" name="object 19"/>
            <p:cNvSpPr/>
            <p:nvPr/>
          </p:nvSpPr>
          <p:spPr>
            <a:xfrm>
              <a:off x="929716" y="517060"/>
              <a:ext cx="318770" cy="352425"/>
            </a:xfrm>
            <a:custGeom>
              <a:avLst/>
              <a:gdLst/>
              <a:ahLst/>
              <a:cxnLst/>
              <a:rect l="l" t="t" r="r" b="b"/>
              <a:pathLst>
                <a:path w="318769" h="352425">
                  <a:moveTo>
                    <a:pt x="173672" y="0"/>
                  </a:moveTo>
                  <a:lnTo>
                    <a:pt x="144703" y="0"/>
                  </a:lnTo>
                  <a:lnTo>
                    <a:pt x="144703" y="238480"/>
                  </a:lnTo>
                  <a:lnTo>
                    <a:pt x="173672" y="238480"/>
                  </a:lnTo>
                  <a:lnTo>
                    <a:pt x="173672" y="0"/>
                  </a:lnTo>
                  <a:close/>
                </a:path>
                <a:path w="318769" h="352425">
                  <a:moveTo>
                    <a:pt x="318579" y="322783"/>
                  </a:moveTo>
                  <a:lnTo>
                    <a:pt x="0" y="322783"/>
                  </a:lnTo>
                  <a:lnTo>
                    <a:pt x="0" y="351828"/>
                  </a:lnTo>
                  <a:lnTo>
                    <a:pt x="318579" y="351828"/>
                  </a:lnTo>
                  <a:lnTo>
                    <a:pt x="318579" y="322783"/>
                  </a:lnTo>
                  <a:close/>
                </a:path>
                <a:path w="318769" h="352425">
                  <a:moveTo>
                    <a:pt x="318579" y="267538"/>
                  </a:moveTo>
                  <a:lnTo>
                    <a:pt x="0" y="267538"/>
                  </a:lnTo>
                  <a:lnTo>
                    <a:pt x="0" y="296583"/>
                  </a:lnTo>
                  <a:lnTo>
                    <a:pt x="318579" y="296583"/>
                  </a:lnTo>
                  <a:lnTo>
                    <a:pt x="318579" y="267538"/>
                  </a:lnTo>
                  <a:close/>
                </a:path>
              </a:pathLst>
            </a:custGeom>
            <a:solidFill>
              <a:srgbClr val="3F1A2B"/>
            </a:solidFill>
          </p:spPr>
          <p:txBody>
            <a:bodyPr wrap="square" lIns="0" tIns="0" rIns="0" bIns="0" rtlCol="0"/>
            <a:lstStyle/>
            <a:p>
              <a:endParaRPr/>
            </a:p>
          </p:txBody>
        </p:sp>
        <p:pic>
          <p:nvPicPr>
            <p:cNvPr id="20" name="object 20"/>
            <p:cNvPicPr/>
            <p:nvPr/>
          </p:nvPicPr>
          <p:blipFill>
            <a:blip r:embed="rId14" cstate="print"/>
            <a:stretch>
              <a:fillRect/>
            </a:stretch>
          </p:blipFill>
          <p:spPr>
            <a:xfrm>
              <a:off x="842783" y="517041"/>
              <a:ext cx="201340" cy="238296"/>
            </a:xfrm>
            <a:prstGeom prst="rect">
              <a:avLst/>
            </a:prstGeom>
          </p:spPr>
        </p:pic>
        <p:pic>
          <p:nvPicPr>
            <p:cNvPr id="21" name="object 21"/>
            <p:cNvPicPr/>
            <p:nvPr/>
          </p:nvPicPr>
          <p:blipFill>
            <a:blip r:embed="rId15" cstate="print"/>
            <a:stretch>
              <a:fillRect/>
            </a:stretch>
          </p:blipFill>
          <p:spPr>
            <a:xfrm>
              <a:off x="1133514" y="517041"/>
              <a:ext cx="201510" cy="238495"/>
            </a:xfrm>
            <a:prstGeom prst="rect">
              <a:avLst/>
            </a:prstGeom>
          </p:spPr>
        </p:pic>
      </p:grpSp>
      <p:sp>
        <p:nvSpPr>
          <p:cNvPr id="29" name="Rektangel 28">
            <a:extLst>
              <a:ext uri="{C183D7F6-B498-43B3-948B-1728B52AA6E4}">
                <adec:decorative xmlns:adec="http://schemas.microsoft.com/office/drawing/2017/decorative" val="1"/>
              </a:ext>
            </a:extLst>
          </p:cNvPr>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1A2B"/>
              </a:solidFill>
            </a:endParaRPr>
          </a:p>
        </p:txBody>
      </p:sp>
      <p:sp>
        <p:nvSpPr>
          <p:cNvPr id="30" name="Titel 29"/>
          <p:cNvSpPr>
            <a:spLocks noGrp="1"/>
          </p:cNvSpPr>
          <p:nvPr>
            <p:ph type="title" idx="4294967295"/>
          </p:nvPr>
        </p:nvSpPr>
        <p:spPr>
          <a:xfrm>
            <a:off x="667223" y="8778572"/>
            <a:ext cx="8858515" cy="156966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err="1">
                <a:ln>
                  <a:noFill/>
                </a:ln>
                <a:solidFill>
                  <a:srgbClr val="F5F1E6"/>
                </a:solidFill>
                <a:effectLst/>
                <a:uLnTx/>
                <a:uFillTx/>
                <a:latin typeface="Franklin Gothic Book" panose="020B0503020102020204" pitchFamily="34" charset="0"/>
              </a:rPr>
              <a:t>Once</a:t>
            </a: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 </a:t>
            </a:r>
            <a:r>
              <a:rPr kumimoji="0" lang="da-DK" sz="4800" b="0" i="0" u="none" strike="noStrike" kern="0" cap="none" spc="0" normalizeH="0" baseline="0" noProof="0" dirty="0" err="1">
                <a:ln>
                  <a:noFill/>
                </a:ln>
                <a:solidFill>
                  <a:srgbClr val="F5F1E6"/>
                </a:solidFill>
                <a:effectLst/>
                <a:uLnTx/>
                <a:uFillTx/>
                <a:latin typeface="Franklin Gothic Book" panose="020B0503020102020204" pitchFamily="34" charset="0"/>
              </a:rPr>
              <a:t>Only</a:t>
            </a: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 Technical System</a:t>
            </a:r>
            <a:b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b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 forpligtelsen (OOTS-forpligtelsen)</a:t>
            </a:r>
          </a:p>
        </p:txBody>
      </p:sp>
      <p:pic>
        <p:nvPicPr>
          <p:cNvPr id="32" name="Graphic 76">
            <a:extLst>
              <a:ext uri="{FF2B5EF4-FFF2-40B4-BE49-F238E27FC236}">
                <a16:creationId xmlns:a16="http://schemas.microsoft.com/office/drawing/2014/main" id="{A64BAB52-287F-7258-24A2-65ED7FB546EB}"/>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V="1">
            <a:off x="15807982" y="7231844"/>
            <a:ext cx="4375340" cy="4375340"/>
          </a:xfrm>
          <a:prstGeom prst="rect">
            <a:avLst/>
          </a:prstGeom>
        </p:spPr>
      </p:pic>
      <p:pic>
        <p:nvPicPr>
          <p:cNvPr id="34" name="Billede 33">
            <a:extLs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2431" y="-66765"/>
            <a:ext cx="4659079" cy="1520721"/>
          </a:xfrm>
          <a:prstGeom prst="rect">
            <a:avLst/>
          </a:prstGeom>
        </p:spPr>
      </p:pic>
    </p:spTree>
    <p:extLst>
      <p:ext uri="{BB962C8B-B14F-4D97-AF65-F5344CB8AC3E}">
        <p14:creationId xmlns:p14="http://schemas.microsoft.com/office/powerpoint/2010/main" val="339293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1440080"/>
            <a:ext cx="3916457"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Læsevejledning</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502198"/>
            <a:ext cx="11506064" cy="619268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da-DK" sz="2800" dirty="0">
                <a:solidFill>
                  <a:srgbClr val="3F1A2B"/>
                </a:solidFill>
                <a:latin typeface="Franklin Gothic Book" panose="020B0503020102020204" pitchFamily="34" charset="0"/>
              </a:rPr>
              <a:t>Denne præsentation giver en introduktion til Single Digital Gateway forordningen (SDG-forordningen), og de krav forordningen stiller til myndigheder, som er omfattet. </a:t>
            </a:r>
          </a:p>
          <a:p>
            <a:pPr algn="just"/>
            <a:endParaRPr lang="da-DK" sz="2800" dirty="0">
              <a:solidFill>
                <a:srgbClr val="3F1A2B"/>
              </a:solidFill>
              <a:latin typeface="Franklin Gothic Book" panose="020B0503020102020204" pitchFamily="34" charset="0"/>
            </a:endParaRPr>
          </a:p>
          <a:p>
            <a:pPr algn="just"/>
            <a:r>
              <a:rPr lang="da-DK" sz="2800" dirty="0">
                <a:solidFill>
                  <a:srgbClr val="3F1A2B"/>
                </a:solidFill>
                <a:latin typeface="Franklin Gothic Book" panose="020B0503020102020204" pitchFamily="34" charset="0"/>
              </a:rPr>
              <a:t>I tillæg præsenteres hvilke centrale tiltag, Digitaliseringsstyrelsen og Erhvervsstyrelsen vil foretage, for at understøtte implementeringsopgaven for de omfattede myndigheder, samt hvilke krav myndighederne selv vil skulle efterleve.</a:t>
            </a:r>
          </a:p>
          <a:p>
            <a:pPr algn="just"/>
            <a:endParaRPr lang="da-DK" sz="2800" dirty="0">
              <a:solidFill>
                <a:srgbClr val="3F1A2B"/>
              </a:solidFill>
              <a:latin typeface="Franklin Gothic Book" panose="020B0503020102020204" pitchFamily="34" charset="0"/>
            </a:endParaRPr>
          </a:p>
          <a:p>
            <a:pPr algn="just"/>
            <a:r>
              <a:rPr lang="da-DK" sz="2800" dirty="0">
                <a:solidFill>
                  <a:srgbClr val="3F1A2B"/>
                </a:solidFill>
                <a:latin typeface="Franklin Gothic Book" panose="020B0503020102020204" pitchFamily="34" charset="0"/>
              </a:rPr>
              <a:t>De konkrete krav og opgaver for de decentrale myndigheder i forbindelse med implementeringen er beskrevet i bilag 3 og bilag 4. Ledelsesbeslutninger i forbindelse med implementeringen af SDG-</a:t>
            </a:r>
            <a:r>
              <a:rPr lang="da-DK" sz="2800" dirty="0" err="1">
                <a:solidFill>
                  <a:srgbClr val="3F1A2B"/>
                </a:solidFill>
                <a:latin typeface="Franklin Gothic Book" panose="020B0503020102020204" pitchFamily="34" charset="0"/>
              </a:rPr>
              <a:t>forordingen</a:t>
            </a:r>
            <a:r>
              <a:rPr lang="da-DK" sz="2800" dirty="0">
                <a:solidFill>
                  <a:srgbClr val="3F1A2B"/>
                </a:solidFill>
                <a:latin typeface="Franklin Gothic Book" panose="020B0503020102020204" pitchFamily="34" charset="0"/>
              </a:rPr>
              <a:t> er beskrevet i bilag 5.  </a:t>
            </a:r>
          </a:p>
          <a:p>
            <a:pPr algn="l"/>
            <a:br>
              <a:rPr lang="da-DK" sz="2800" dirty="0">
                <a:solidFill>
                  <a:srgbClr val="3F1A2B"/>
                </a:solidFill>
                <a:latin typeface="Franklin Gothic Book" panose="020B0503020102020204" pitchFamily="34" charset="0"/>
              </a:rPr>
            </a:br>
            <a:endParaRPr lang="da-DK" dirty="0"/>
          </a:p>
        </p:txBody>
      </p:sp>
      <p:sp>
        <p:nvSpPr>
          <p:cNvPr id="44" name="object 39">
            <a:extLst>
              <a:ext uri="{C183D7F6-B498-43B3-948B-1728B52AA6E4}">
                <adec:decorative xmlns:adec="http://schemas.microsoft.com/office/drawing/2017/decorative" val="1"/>
              </a:ext>
            </a:extLst>
          </p:cNvPr>
          <p:cNvSpPr/>
          <p:nvPr/>
        </p:nvSpPr>
        <p:spPr>
          <a:xfrm>
            <a:off x="17451196" y="6499447"/>
            <a:ext cx="1819910" cy="1935480"/>
          </a:xfrm>
          <a:custGeom>
            <a:avLst/>
            <a:gdLst/>
            <a:ahLst/>
            <a:cxnLst/>
            <a:rect l="l" t="t" r="r" b="b"/>
            <a:pathLst>
              <a:path w="1819909" h="1935479">
                <a:moveTo>
                  <a:pt x="1005204" y="0"/>
                </a:moveTo>
                <a:lnTo>
                  <a:pt x="814216" y="0"/>
                </a:lnTo>
                <a:lnTo>
                  <a:pt x="824268" y="849398"/>
                </a:lnTo>
                <a:lnTo>
                  <a:pt x="100520" y="422185"/>
                </a:lnTo>
                <a:lnTo>
                  <a:pt x="0" y="577991"/>
                </a:lnTo>
                <a:lnTo>
                  <a:pt x="738825" y="995152"/>
                </a:lnTo>
                <a:lnTo>
                  <a:pt x="0" y="1402260"/>
                </a:lnTo>
                <a:lnTo>
                  <a:pt x="100520" y="1558067"/>
                </a:lnTo>
                <a:lnTo>
                  <a:pt x="824268" y="1130855"/>
                </a:lnTo>
                <a:lnTo>
                  <a:pt x="814216" y="1935019"/>
                </a:lnTo>
                <a:lnTo>
                  <a:pt x="1005204" y="1935019"/>
                </a:lnTo>
                <a:lnTo>
                  <a:pt x="1000178" y="1130855"/>
                </a:lnTo>
                <a:lnTo>
                  <a:pt x="1723926" y="1558067"/>
                </a:lnTo>
                <a:lnTo>
                  <a:pt x="1819421" y="1402260"/>
                </a:lnTo>
                <a:lnTo>
                  <a:pt x="1090647" y="995152"/>
                </a:lnTo>
                <a:lnTo>
                  <a:pt x="1819421" y="577991"/>
                </a:lnTo>
                <a:lnTo>
                  <a:pt x="1723926" y="422185"/>
                </a:lnTo>
                <a:lnTo>
                  <a:pt x="1000178" y="849398"/>
                </a:lnTo>
                <a:lnTo>
                  <a:pt x="1005204" y="0"/>
                </a:lnTo>
                <a:close/>
              </a:path>
            </a:pathLst>
          </a:custGeom>
          <a:solidFill>
            <a:srgbClr val="FB7A5C"/>
          </a:solidFill>
        </p:spPr>
        <p:txBody>
          <a:bodyPr wrap="square" lIns="0" tIns="0" rIns="0" bIns="0" rtlCol="0"/>
          <a:lstStyle/>
          <a:p>
            <a:endParaRPr/>
          </a:p>
        </p:txBody>
      </p:sp>
      <p:sp>
        <p:nvSpPr>
          <p:cNvPr id="45" name="object 40">
            <a:extLst>
              <a:ext uri="{C183D7F6-B498-43B3-948B-1728B52AA6E4}">
                <adec:decorative xmlns:adec="http://schemas.microsoft.com/office/drawing/2017/decorative" val="1"/>
              </a:ext>
            </a:extLst>
          </p:cNvPr>
          <p:cNvSpPr/>
          <p:nvPr/>
        </p:nvSpPr>
        <p:spPr>
          <a:xfrm>
            <a:off x="16290024" y="1484470"/>
            <a:ext cx="1106170" cy="3879850"/>
          </a:xfrm>
          <a:custGeom>
            <a:avLst/>
            <a:gdLst/>
            <a:ahLst/>
            <a:cxnLst/>
            <a:rect l="l" t="t" r="r" b="b"/>
            <a:pathLst>
              <a:path w="1106169" h="3879850">
                <a:moveTo>
                  <a:pt x="1105725" y="0"/>
                </a:moveTo>
                <a:lnTo>
                  <a:pt x="0" y="0"/>
                </a:lnTo>
                <a:lnTo>
                  <a:pt x="0" y="175260"/>
                </a:lnTo>
                <a:lnTo>
                  <a:pt x="0" y="3703320"/>
                </a:lnTo>
                <a:lnTo>
                  <a:pt x="0" y="3879850"/>
                </a:lnTo>
                <a:lnTo>
                  <a:pt x="1105725" y="3879850"/>
                </a:lnTo>
                <a:lnTo>
                  <a:pt x="1105725" y="3703320"/>
                </a:lnTo>
                <a:lnTo>
                  <a:pt x="206070" y="3703320"/>
                </a:lnTo>
                <a:lnTo>
                  <a:pt x="206070" y="175260"/>
                </a:lnTo>
                <a:lnTo>
                  <a:pt x="1105725" y="175260"/>
                </a:lnTo>
                <a:lnTo>
                  <a:pt x="1105725" y="0"/>
                </a:lnTo>
                <a:close/>
              </a:path>
            </a:pathLst>
          </a:custGeom>
          <a:solidFill>
            <a:srgbClr val="FB7A5C"/>
          </a:solidFill>
        </p:spPr>
        <p:txBody>
          <a:bodyPr wrap="square" lIns="0" tIns="0" rIns="0" bIns="0" rtlCol="0"/>
          <a:lstStyle/>
          <a:p>
            <a:endParaRPr/>
          </a:p>
        </p:txBody>
      </p:sp>
      <p:sp>
        <p:nvSpPr>
          <p:cNvPr id="46" name="object 41">
            <a:extLst>
              <a:ext uri="{C183D7F6-B498-43B3-948B-1728B52AA6E4}">
                <adec:decorative xmlns:adec="http://schemas.microsoft.com/office/drawing/2017/decorative" val="1"/>
              </a:ext>
            </a:extLst>
          </p:cNvPr>
          <p:cNvSpPr/>
          <p:nvPr/>
        </p:nvSpPr>
        <p:spPr>
          <a:xfrm>
            <a:off x="14414221" y="1458764"/>
            <a:ext cx="1362075" cy="3920490"/>
          </a:xfrm>
          <a:custGeom>
            <a:avLst/>
            <a:gdLst/>
            <a:ahLst/>
            <a:cxnLst/>
            <a:rect l="l" t="t" r="r" b="b"/>
            <a:pathLst>
              <a:path w="1362075" h="3920490">
                <a:moveTo>
                  <a:pt x="1362052" y="0"/>
                </a:moveTo>
                <a:lnTo>
                  <a:pt x="1309311" y="614"/>
                </a:lnTo>
                <a:lnTo>
                  <a:pt x="1257861" y="2451"/>
                </a:lnTo>
                <a:lnTo>
                  <a:pt x="1207687" y="5503"/>
                </a:lnTo>
                <a:lnTo>
                  <a:pt x="1158776" y="9759"/>
                </a:lnTo>
                <a:lnTo>
                  <a:pt x="1111113" y="15212"/>
                </a:lnTo>
                <a:lnTo>
                  <a:pt x="1064684" y="21852"/>
                </a:lnTo>
                <a:lnTo>
                  <a:pt x="1019476" y="29671"/>
                </a:lnTo>
                <a:lnTo>
                  <a:pt x="975474" y="38659"/>
                </a:lnTo>
                <a:lnTo>
                  <a:pt x="932664" y="48808"/>
                </a:lnTo>
                <a:lnTo>
                  <a:pt x="891033" y="60109"/>
                </a:lnTo>
                <a:lnTo>
                  <a:pt x="850565" y="72552"/>
                </a:lnTo>
                <a:lnTo>
                  <a:pt x="811247" y="86129"/>
                </a:lnTo>
                <a:lnTo>
                  <a:pt x="773065" y="100832"/>
                </a:lnTo>
                <a:lnTo>
                  <a:pt x="736005" y="116650"/>
                </a:lnTo>
                <a:lnTo>
                  <a:pt x="700052" y="133576"/>
                </a:lnTo>
                <a:lnTo>
                  <a:pt x="665193" y="151600"/>
                </a:lnTo>
                <a:lnTo>
                  <a:pt x="631413" y="170714"/>
                </a:lnTo>
                <a:lnTo>
                  <a:pt x="598698" y="190908"/>
                </a:lnTo>
                <a:lnTo>
                  <a:pt x="567035" y="212174"/>
                </a:lnTo>
                <a:lnTo>
                  <a:pt x="506807" y="257884"/>
                </a:lnTo>
                <a:lnTo>
                  <a:pt x="450615" y="307775"/>
                </a:lnTo>
                <a:lnTo>
                  <a:pt x="398346" y="361774"/>
                </a:lnTo>
                <a:lnTo>
                  <a:pt x="349888" y="419810"/>
                </a:lnTo>
                <a:lnTo>
                  <a:pt x="327053" y="450319"/>
                </a:lnTo>
                <a:lnTo>
                  <a:pt x="305128" y="481812"/>
                </a:lnTo>
                <a:lnTo>
                  <a:pt x="284100" y="514278"/>
                </a:lnTo>
                <a:lnTo>
                  <a:pt x="263954" y="547709"/>
                </a:lnTo>
                <a:lnTo>
                  <a:pt x="244677" y="582096"/>
                </a:lnTo>
                <a:lnTo>
                  <a:pt x="226253" y="617430"/>
                </a:lnTo>
                <a:lnTo>
                  <a:pt x="208670" y="653702"/>
                </a:lnTo>
                <a:lnTo>
                  <a:pt x="191912" y="690903"/>
                </a:lnTo>
                <a:lnTo>
                  <a:pt x="175967" y="729024"/>
                </a:lnTo>
                <a:lnTo>
                  <a:pt x="160819" y="768057"/>
                </a:lnTo>
                <a:lnTo>
                  <a:pt x="146455" y="807992"/>
                </a:lnTo>
                <a:lnTo>
                  <a:pt x="132860" y="848821"/>
                </a:lnTo>
                <a:lnTo>
                  <a:pt x="120022" y="890535"/>
                </a:lnTo>
                <a:lnTo>
                  <a:pt x="107924" y="933125"/>
                </a:lnTo>
                <a:lnTo>
                  <a:pt x="96554" y="976581"/>
                </a:lnTo>
                <a:lnTo>
                  <a:pt x="85898" y="1020895"/>
                </a:lnTo>
                <a:lnTo>
                  <a:pt x="75940" y="1066059"/>
                </a:lnTo>
                <a:lnTo>
                  <a:pt x="66668" y="1112062"/>
                </a:lnTo>
                <a:lnTo>
                  <a:pt x="58067" y="1158897"/>
                </a:lnTo>
                <a:lnTo>
                  <a:pt x="50122" y="1206555"/>
                </a:lnTo>
                <a:lnTo>
                  <a:pt x="42821" y="1255025"/>
                </a:lnTo>
                <a:lnTo>
                  <a:pt x="36148" y="1304301"/>
                </a:lnTo>
                <a:lnTo>
                  <a:pt x="30091" y="1354372"/>
                </a:lnTo>
                <a:lnTo>
                  <a:pt x="24634" y="1405230"/>
                </a:lnTo>
                <a:lnTo>
                  <a:pt x="19763" y="1456866"/>
                </a:lnTo>
                <a:lnTo>
                  <a:pt x="15465" y="1509270"/>
                </a:lnTo>
                <a:lnTo>
                  <a:pt x="11725" y="1562435"/>
                </a:lnTo>
                <a:lnTo>
                  <a:pt x="8530" y="1616351"/>
                </a:lnTo>
                <a:lnTo>
                  <a:pt x="5865" y="1671009"/>
                </a:lnTo>
                <a:lnTo>
                  <a:pt x="3716" y="1726401"/>
                </a:lnTo>
                <a:lnTo>
                  <a:pt x="2069" y="1782517"/>
                </a:lnTo>
                <a:lnTo>
                  <a:pt x="910" y="1839349"/>
                </a:lnTo>
                <a:lnTo>
                  <a:pt x="225" y="1896887"/>
                </a:lnTo>
                <a:lnTo>
                  <a:pt x="0" y="1955123"/>
                </a:lnTo>
                <a:lnTo>
                  <a:pt x="221" y="2013606"/>
                </a:lnTo>
                <a:lnTo>
                  <a:pt x="894" y="2071392"/>
                </a:lnTo>
                <a:lnTo>
                  <a:pt x="2034" y="2128470"/>
                </a:lnTo>
                <a:lnTo>
                  <a:pt x="3655" y="2184833"/>
                </a:lnTo>
                <a:lnTo>
                  <a:pt x="5772" y="2240470"/>
                </a:lnTo>
                <a:lnTo>
                  <a:pt x="8398" y="2295374"/>
                </a:lnTo>
                <a:lnTo>
                  <a:pt x="11549" y="2349534"/>
                </a:lnTo>
                <a:lnTo>
                  <a:pt x="15240" y="2402942"/>
                </a:lnTo>
                <a:lnTo>
                  <a:pt x="19483" y="2455589"/>
                </a:lnTo>
                <a:lnTo>
                  <a:pt x="24295" y="2507466"/>
                </a:lnTo>
                <a:lnTo>
                  <a:pt x="29689" y="2558564"/>
                </a:lnTo>
                <a:lnTo>
                  <a:pt x="35680" y="2608873"/>
                </a:lnTo>
                <a:lnTo>
                  <a:pt x="42282" y="2658386"/>
                </a:lnTo>
                <a:lnTo>
                  <a:pt x="49510" y="2707092"/>
                </a:lnTo>
                <a:lnTo>
                  <a:pt x="57379" y="2754982"/>
                </a:lnTo>
                <a:lnTo>
                  <a:pt x="65903" y="2802048"/>
                </a:lnTo>
                <a:lnTo>
                  <a:pt x="75095" y="2848281"/>
                </a:lnTo>
                <a:lnTo>
                  <a:pt x="84972" y="2893671"/>
                </a:lnTo>
                <a:lnTo>
                  <a:pt x="95547" y="2938210"/>
                </a:lnTo>
                <a:lnTo>
                  <a:pt x="106835" y="2981888"/>
                </a:lnTo>
                <a:lnTo>
                  <a:pt x="118850" y="3024697"/>
                </a:lnTo>
                <a:lnTo>
                  <a:pt x="131606" y="3066627"/>
                </a:lnTo>
                <a:lnTo>
                  <a:pt x="145119" y="3107670"/>
                </a:lnTo>
                <a:lnTo>
                  <a:pt x="159403" y="3147816"/>
                </a:lnTo>
                <a:lnTo>
                  <a:pt x="174472" y="3187056"/>
                </a:lnTo>
                <a:lnTo>
                  <a:pt x="190341" y="3225381"/>
                </a:lnTo>
                <a:lnTo>
                  <a:pt x="207023" y="3262783"/>
                </a:lnTo>
                <a:lnTo>
                  <a:pt x="224535" y="3299252"/>
                </a:lnTo>
                <a:lnTo>
                  <a:pt x="242889" y="3334779"/>
                </a:lnTo>
                <a:lnTo>
                  <a:pt x="262101" y="3369355"/>
                </a:lnTo>
                <a:lnTo>
                  <a:pt x="282185" y="3402971"/>
                </a:lnTo>
                <a:lnTo>
                  <a:pt x="303156" y="3435619"/>
                </a:lnTo>
                <a:lnTo>
                  <a:pt x="325027" y="3467288"/>
                </a:lnTo>
                <a:lnTo>
                  <a:pt x="347815" y="3497971"/>
                </a:lnTo>
                <a:lnTo>
                  <a:pt x="396194" y="3556338"/>
                </a:lnTo>
                <a:lnTo>
                  <a:pt x="448408" y="3610650"/>
                </a:lnTo>
                <a:lnTo>
                  <a:pt x="504575" y="3660832"/>
                </a:lnTo>
                <a:lnTo>
                  <a:pt x="564809" y="3706814"/>
                </a:lnTo>
                <a:lnTo>
                  <a:pt x="596488" y="3728207"/>
                </a:lnTo>
                <a:lnTo>
                  <a:pt x="629227" y="3748522"/>
                </a:lnTo>
                <a:lnTo>
                  <a:pt x="663040" y="3767752"/>
                </a:lnTo>
                <a:lnTo>
                  <a:pt x="697943" y="3785885"/>
                </a:lnTo>
                <a:lnTo>
                  <a:pt x="733950" y="3802915"/>
                </a:lnTo>
                <a:lnTo>
                  <a:pt x="771075" y="3818830"/>
                </a:lnTo>
                <a:lnTo>
                  <a:pt x="809333" y="3833624"/>
                </a:lnTo>
                <a:lnTo>
                  <a:pt x="848738" y="3847286"/>
                </a:lnTo>
                <a:lnTo>
                  <a:pt x="889305" y="3859807"/>
                </a:lnTo>
                <a:lnTo>
                  <a:pt x="931048" y="3871178"/>
                </a:lnTo>
                <a:lnTo>
                  <a:pt x="973981" y="3881391"/>
                </a:lnTo>
                <a:lnTo>
                  <a:pt x="1018120" y="3890436"/>
                </a:lnTo>
                <a:lnTo>
                  <a:pt x="1063479" y="3898305"/>
                </a:lnTo>
                <a:lnTo>
                  <a:pt x="1110071" y="3904988"/>
                </a:lnTo>
                <a:lnTo>
                  <a:pt x="1157912" y="3910476"/>
                </a:lnTo>
                <a:lnTo>
                  <a:pt x="1207016" y="3914760"/>
                </a:lnTo>
                <a:lnTo>
                  <a:pt x="1257398" y="3917831"/>
                </a:lnTo>
                <a:lnTo>
                  <a:pt x="1309072" y="3919681"/>
                </a:lnTo>
                <a:lnTo>
                  <a:pt x="1362052" y="3920299"/>
                </a:lnTo>
                <a:lnTo>
                  <a:pt x="1362052" y="3744388"/>
                </a:lnTo>
                <a:lnTo>
                  <a:pt x="1310968" y="3743717"/>
                </a:lnTo>
                <a:lnTo>
                  <a:pt x="1261330" y="3741708"/>
                </a:lnTo>
                <a:lnTo>
                  <a:pt x="1213120" y="3738372"/>
                </a:lnTo>
                <a:lnTo>
                  <a:pt x="1166318" y="3733716"/>
                </a:lnTo>
                <a:lnTo>
                  <a:pt x="1120905" y="3727750"/>
                </a:lnTo>
                <a:lnTo>
                  <a:pt x="1076863" y="3720483"/>
                </a:lnTo>
                <a:lnTo>
                  <a:pt x="1034171" y="3711923"/>
                </a:lnTo>
                <a:lnTo>
                  <a:pt x="992812" y="3702080"/>
                </a:lnTo>
                <a:lnTo>
                  <a:pt x="952766" y="3690962"/>
                </a:lnTo>
                <a:lnTo>
                  <a:pt x="914015" y="3678578"/>
                </a:lnTo>
                <a:lnTo>
                  <a:pt x="876538" y="3664937"/>
                </a:lnTo>
                <a:lnTo>
                  <a:pt x="840318" y="3650048"/>
                </a:lnTo>
                <a:lnTo>
                  <a:pt x="805334" y="3633919"/>
                </a:lnTo>
                <a:lnTo>
                  <a:pt x="739003" y="3597980"/>
                </a:lnTo>
                <a:lnTo>
                  <a:pt x="677391" y="3557191"/>
                </a:lnTo>
                <a:lnTo>
                  <a:pt x="620346" y="3511622"/>
                </a:lnTo>
                <a:lnTo>
                  <a:pt x="567718" y="3461345"/>
                </a:lnTo>
                <a:lnTo>
                  <a:pt x="519352" y="3406431"/>
                </a:lnTo>
                <a:lnTo>
                  <a:pt x="475097" y="3346951"/>
                </a:lnTo>
                <a:lnTo>
                  <a:pt x="434800" y="3282975"/>
                </a:lnTo>
                <a:lnTo>
                  <a:pt x="416089" y="3249324"/>
                </a:lnTo>
                <a:lnTo>
                  <a:pt x="398310" y="3214576"/>
                </a:lnTo>
                <a:lnTo>
                  <a:pt x="381445" y="3178739"/>
                </a:lnTo>
                <a:lnTo>
                  <a:pt x="365474" y="3141823"/>
                </a:lnTo>
                <a:lnTo>
                  <a:pt x="350379" y="3103837"/>
                </a:lnTo>
                <a:lnTo>
                  <a:pt x="336140" y="3064789"/>
                </a:lnTo>
                <a:lnTo>
                  <a:pt x="322739" y="3024688"/>
                </a:lnTo>
                <a:lnTo>
                  <a:pt x="310155" y="2983544"/>
                </a:lnTo>
                <a:lnTo>
                  <a:pt x="298372" y="2941364"/>
                </a:lnTo>
                <a:lnTo>
                  <a:pt x="287368" y="2898159"/>
                </a:lnTo>
                <a:lnTo>
                  <a:pt x="277126" y="2853936"/>
                </a:lnTo>
                <a:lnTo>
                  <a:pt x="267626" y="2808705"/>
                </a:lnTo>
                <a:lnTo>
                  <a:pt x="258849" y="2762474"/>
                </a:lnTo>
                <a:lnTo>
                  <a:pt x="250777" y="2715253"/>
                </a:lnTo>
                <a:lnTo>
                  <a:pt x="243389" y="2667050"/>
                </a:lnTo>
                <a:lnTo>
                  <a:pt x="236668" y="2617875"/>
                </a:lnTo>
                <a:lnTo>
                  <a:pt x="230594" y="2567735"/>
                </a:lnTo>
                <a:lnTo>
                  <a:pt x="225147" y="2516641"/>
                </a:lnTo>
                <a:lnTo>
                  <a:pt x="220310" y="2464600"/>
                </a:lnTo>
                <a:lnTo>
                  <a:pt x="216063" y="2411622"/>
                </a:lnTo>
                <a:lnTo>
                  <a:pt x="212387" y="2357716"/>
                </a:lnTo>
                <a:lnTo>
                  <a:pt x="209262" y="2302890"/>
                </a:lnTo>
                <a:lnTo>
                  <a:pt x="206671" y="2247154"/>
                </a:lnTo>
                <a:lnTo>
                  <a:pt x="204593" y="2190516"/>
                </a:lnTo>
                <a:lnTo>
                  <a:pt x="203010" y="2132985"/>
                </a:lnTo>
                <a:lnTo>
                  <a:pt x="201903" y="2074570"/>
                </a:lnTo>
                <a:lnTo>
                  <a:pt x="201253" y="2015280"/>
                </a:lnTo>
                <a:lnTo>
                  <a:pt x="201040" y="1955123"/>
                </a:lnTo>
                <a:lnTo>
                  <a:pt x="201271" y="1894678"/>
                </a:lnTo>
                <a:lnTo>
                  <a:pt x="201976" y="1835092"/>
                </a:lnTo>
                <a:lnTo>
                  <a:pt x="203173" y="1776374"/>
                </a:lnTo>
                <a:lnTo>
                  <a:pt x="204883" y="1718535"/>
                </a:lnTo>
                <a:lnTo>
                  <a:pt x="207123" y="1661585"/>
                </a:lnTo>
                <a:lnTo>
                  <a:pt x="209914" y="1605535"/>
                </a:lnTo>
                <a:lnTo>
                  <a:pt x="213273" y="1550395"/>
                </a:lnTo>
                <a:lnTo>
                  <a:pt x="217219" y="1496176"/>
                </a:lnTo>
                <a:lnTo>
                  <a:pt x="221773" y="1442888"/>
                </a:lnTo>
                <a:lnTo>
                  <a:pt x="226952" y="1390540"/>
                </a:lnTo>
                <a:lnTo>
                  <a:pt x="232776" y="1339144"/>
                </a:lnTo>
                <a:lnTo>
                  <a:pt x="239263" y="1288710"/>
                </a:lnTo>
                <a:lnTo>
                  <a:pt x="246433" y="1239247"/>
                </a:lnTo>
                <a:lnTo>
                  <a:pt x="254304" y="1190768"/>
                </a:lnTo>
                <a:lnTo>
                  <a:pt x="262896" y="1143281"/>
                </a:lnTo>
                <a:lnTo>
                  <a:pt x="272228" y="1096797"/>
                </a:lnTo>
                <a:lnTo>
                  <a:pt x="282317" y="1051326"/>
                </a:lnTo>
                <a:lnTo>
                  <a:pt x="293184" y="1006880"/>
                </a:lnTo>
                <a:lnTo>
                  <a:pt x="304848" y="963467"/>
                </a:lnTo>
                <a:lnTo>
                  <a:pt x="317326" y="921100"/>
                </a:lnTo>
                <a:lnTo>
                  <a:pt x="330639" y="879787"/>
                </a:lnTo>
                <a:lnTo>
                  <a:pt x="344805" y="839539"/>
                </a:lnTo>
                <a:lnTo>
                  <a:pt x="359843" y="800366"/>
                </a:lnTo>
                <a:lnTo>
                  <a:pt x="375772" y="762280"/>
                </a:lnTo>
                <a:lnTo>
                  <a:pt x="392612" y="725290"/>
                </a:lnTo>
                <a:lnTo>
                  <a:pt x="410380" y="689406"/>
                </a:lnTo>
                <a:lnTo>
                  <a:pt x="429096" y="654639"/>
                </a:lnTo>
                <a:lnTo>
                  <a:pt x="448780" y="621000"/>
                </a:lnTo>
                <a:lnTo>
                  <a:pt x="469449" y="588498"/>
                </a:lnTo>
                <a:lnTo>
                  <a:pt x="491123" y="557144"/>
                </a:lnTo>
                <a:lnTo>
                  <a:pt x="537561" y="497921"/>
                </a:lnTo>
                <a:lnTo>
                  <a:pt x="588247" y="443413"/>
                </a:lnTo>
                <a:lnTo>
                  <a:pt x="643331" y="393705"/>
                </a:lnTo>
                <a:lnTo>
                  <a:pt x="702965" y="348877"/>
                </a:lnTo>
                <a:lnTo>
                  <a:pt x="767301" y="309014"/>
                </a:lnTo>
                <a:lnTo>
                  <a:pt x="801280" y="290969"/>
                </a:lnTo>
                <a:lnTo>
                  <a:pt x="836491" y="274197"/>
                </a:lnTo>
                <a:lnTo>
                  <a:pt x="872954" y="258707"/>
                </a:lnTo>
                <a:lnTo>
                  <a:pt x="910687" y="244510"/>
                </a:lnTo>
                <a:lnTo>
                  <a:pt x="949709" y="231615"/>
                </a:lnTo>
                <a:lnTo>
                  <a:pt x="990039" y="220035"/>
                </a:lnTo>
                <a:lnTo>
                  <a:pt x="1031697" y="209777"/>
                </a:lnTo>
                <a:lnTo>
                  <a:pt x="1074700" y="200854"/>
                </a:lnTo>
                <a:lnTo>
                  <a:pt x="1119069" y="193276"/>
                </a:lnTo>
                <a:lnTo>
                  <a:pt x="1164822" y="187052"/>
                </a:lnTo>
                <a:lnTo>
                  <a:pt x="1211977" y="182193"/>
                </a:lnTo>
                <a:lnTo>
                  <a:pt x="1260555" y="178710"/>
                </a:lnTo>
                <a:lnTo>
                  <a:pt x="1310574" y="176612"/>
                </a:lnTo>
                <a:lnTo>
                  <a:pt x="1362052" y="175910"/>
                </a:lnTo>
                <a:lnTo>
                  <a:pt x="1362052" y="0"/>
                </a:lnTo>
                <a:close/>
              </a:path>
            </a:pathLst>
          </a:custGeom>
          <a:solidFill>
            <a:srgbClr val="FB7A5C"/>
          </a:solidFill>
        </p:spPr>
        <p:txBody>
          <a:bodyPr wrap="square" lIns="0" tIns="0" rIns="0" bIns="0" rtlCol="0"/>
          <a:lstStyle/>
          <a:p>
            <a:endParaRPr/>
          </a:p>
        </p:txBody>
      </p:sp>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p:cNvSpPr>
            <a:spLocks noGrp="1"/>
          </p:cNvSpPr>
          <p:nvPr>
            <p:ph type="sldNum" sz="quarter" idx="7"/>
          </p:nvPr>
        </p:nvSpPr>
        <p:spPr/>
        <p:txBody>
          <a:bodyPr/>
          <a:lstStyle/>
          <a:p>
            <a:fld id="{B6F15528-21DE-4FAA-801E-634DDDAF4B2B}" type="slidenum">
              <a:rPr lang="da-DK" smtClean="0"/>
              <a:t>2</a:t>
            </a:fld>
            <a:endParaRPr lang="da-DK"/>
          </a:p>
        </p:txBody>
      </p:sp>
    </p:spTree>
    <p:extLst>
      <p:ext uri="{BB962C8B-B14F-4D97-AF65-F5344CB8AC3E}">
        <p14:creationId xmlns:p14="http://schemas.microsoft.com/office/powerpoint/2010/main" val="4416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6" name="Ellipse 45">
            <a:extLst>
              <a:ext uri="{C183D7F6-B498-43B3-948B-1728B52AA6E4}">
                <adec:decorative xmlns:adec="http://schemas.microsoft.com/office/drawing/2017/decorative" val="1"/>
              </a:ext>
            </a:extLst>
          </p:cNvPr>
          <p:cNvSpPr/>
          <p:nvPr/>
        </p:nvSpPr>
        <p:spPr>
          <a:xfrm>
            <a:off x="16880637" y="2869709"/>
            <a:ext cx="189230" cy="185834"/>
          </a:xfrm>
          <a:prstGeom prst="ellipse">
            <a:avLst/>
          </a:prstGeom>
          <a:solidFill>
            <a:srgbClr val="88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C183D7F6-B498-43B3-948B-1728B52AA6E4}">
                <adec:decorative xmlns:adec="http://schemas.microsoft.com/office/drawing/2017/decorative" val="1"/>
              </a:ext>
            </a:extLst>
          </p:cNvPr>
          <p:cNvSpPr/>
          <p:nvPr/>
        </p:nvSpPr>
        <p:spPr>
          <a:xfrm>
            <a:off x="19150274" y="8937331"/>
            <a:ext cx="189230" cy="185834"/>
          </a:xfrm>
          <a:prstGeom prst="ellipse">
            <a:avLst/>
          </a:prstGeom>
          <a:solidFill>
            <a:srgbClr val="88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object 7">
            <a:extLst>
              <a:ext uri="{C183D7F6-B498-43B3-948B-1728B52AA6E4}">
                <adec:decorative xmlns:adec="http://schemas.microsoft.com/office/drawing/2017/decorative" val="1"/>
              </a:ext>
            </a:extLst>
          </p:cNvPr>
          <p:cNvSpPr/>
          <p:nvPr/>
        </p:nvSpPr>
        <p:spPr>
          <a:xfrm>
            <a:off x="18087277" y="7916302"/>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88C66D"/>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7608196" y="7916302"/>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88C66D"/>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6040276" y="8438551"/>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6040276" y="8791404"/>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4093905" y="7910114"/>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88C66D"/>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3533326" y="7910114"/>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88C66D"/>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6826828" y="6390653"/>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88C66D"/>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6266248" y="639065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88C66D"/>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5161946" y="6919090"/>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5161946" y="7271943"/>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3074773" y="6714804"/>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88C66D"/>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6310047" y="4871189"/>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88C66D"/>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5749500" y="4871189"/>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88C66D"/>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4285723" y="4878462"/>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88C66D"/>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3806628" y="4878462"/>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88C66D"/>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2668567" y="5399625"/>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88C66D"/>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2668567" y="5752478"/>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88C66D"/>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8871509" y="3351729"/>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88C66D"/>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8310939" y="3351729"/>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88C66D"/>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6346936" y="388016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6346936" y="4233019"/>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5247682" y="3880162"/>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88C66D"/>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5247682" y="4233015"/>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88C66D"/>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8533655" y="2360703"/>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8533655" y="2713557"/>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35" name="object 35">
            <a:extLst>
              <a:ext uri="{C183D7F6-B498-43B3-948B-1728B52AA6E4}">
                <adec:decorative xmlns:adec="http://schemas.microsoft.com/office/drawing/2017/decorative" val="1"/>
              </a:ext>
            </a:extLst>
          </p:cNvPr>
          <p:cNvSpPr/>
          <p:nvPr/>
        </p:nvSpPr>
        <p:spPr>
          <a:xfrm>
            <a:off x="15813319" y="1832263"/>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88C66D"/>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5252739" y="1832263"/>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88C66D"/>
          </a:solidFill>
        </p:spPr>
        <p:txBody>
          <a:bodyPr wrap="square" lIns="0" tIns="0" rIns="0" bIns="0" rtlCol="0"/>
          <a:lstStyle/>
          <a:p>
            <a:endParaRPr/>
          </a:p>
        </p:txBody>
      </p:sp>
      <p:sp>
        <p:nvSpPr>
          <p:cNvPr id="40" name="Titel 39"/>
          <p:cNvSpPr>
            <a:spLocks noGrp="1"/>
          </p:cNvSpPr>
          <p:nvPr>
            <p:ph type="title" idx="4294967295"/>
          </p:nvPr>
        </p:nvSpPr>
        <p:spPr>
          <a:xfrm>
            <a:off x="798555" y="1437903"/>
            <a:ext cx="7372531"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Introduktion til OOTS-projektet</a:t>
            </a:r>
          </a:p>
        </p:txBody>
      </p:sp>
      <p:sp>
        <p:nvSpPr>
          <p:cNvPr id="42" name="Rektangel 41">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95549" y="2463172"/>
            <a:ext cx="11193907"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Forpligtelsen om etableringen af Once Only Technical System, også kaldet OOTS-forpligtelsen, findes i </a:t>
            </a:r>
            <a:r>
              <a:rPr lang="da-DK" sz="2400" dirty="0">
                <a:solidFill>
                  <a:srgbClr val="3F1A2B"/>
                </a:solidFill>
                <a:latin typeface="Franklin Gothic Book" panose="020B0503020102020204" pitchFamily="34" charset="0"/>
                <a:hlinkClick r:id="rId2" tooltip="#AutoGenerate"/>
              </a:rPr>
              <a:t>SDG-forordningens</a:t>
            </a:r>
            <a:r>
              <a:rPr lang="da-DK" sz="2400" dirty="0">
                <a:solidFill>
                  <a:srgbClr val="3F1A2B"/>
                </a:solidFill>
                <a:latin typeface="Franklin Gothic Book" panose="020B0503020102020204" pitchFamily="34" charset="0"/>
              </a:rPr>
              <a:t> artikel 14. Derudover er systemets tekniske specifikationer yderligere forankret i </a:t>
            </a:r>
            <a:r>
              <a:rPr lang="da-DK" sz="2400" dirty="0">
                <a:solidFill>
                  <a:srgbClr val="3F1A2B"/>
                </a:solidFill>
                <a:latin typeface="Franklin Gothic Book" panose="020B0503020102020204" pitchFamily="34" charset="0"/>
                <a:hlinkClick r:id="rId3" tooltip="#AutoGenerate"/>
              </a:rPr>
              <a:t>OOTS-implementeringsretsakten</a:t>
            </a:r>
            <a:r>
              <a:rPr lang="da-DK" sz="2400" dirty="0">
                <a:solidFill>
                  <a:srgbClr val="3F1A2B"/>
                </a:solidFill>
                <a:latin typeface="Franklin Gothic Book" panose="020B0503020102020204" pitchFamily="34" charset="0"/>
              </a:rPr>
              <a:t> af 5. august 2022.</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Formålet med OOTS er at facilitere dokumentationsudveksling på tværs af kompetente myndigheder og landegrænser inden for EU i forbindelse med EU-brugeres digitale selvbetjeningsforløb, samt bidrage til troværdigheden af den udvekslede dokumentation.</a:t>
            </a:r>
          </a:p>
          <a:p>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OOTS skal sikre at:</a:t>
            </a: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Det er nemmere for EU-brugere (borgere og virksomheder) at gennemføre selvbetjeningsforløb, hvor der kræves upload af dokumentation.</a:t>
            </a:r>
          </a:p>
          <a:p>
            <a:pPr lvl="1"/>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At der er større sikkerhed og tillid bag den dokumentation, der udveksles, da den udveksles fra myndighed til myndighed.</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20</a:t>
            </a:fld>
            <a:endParaRPr lang="da-DK"/>
          </a:p>
        </p:txBody>
      </p:sp>
      <p:sp>
        <p:nvSpPr>
          <p:cNvPr id="37" name="Tekstfelt 36"/>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Tree>
    <p:extLst>
      <p:ext uri="{BB962C8B-B14F-4D97-AF65-F5344CB8AC3E}">
        <p14:creationId xmlns:p14="http://schemas.microsoft.com/office/powerpoint/2010/main" val="50105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98555" y="1437903"/>
            <a:ext cx="4693914"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OOTS-Brugerrejsen</a:t>
            </a:r>
          </a:p>
        </p:txBody>
      </p:sp>
      <p:sp>
        <p:nvSpPr>
          <p:cNvPr id="42" name="Rektangel 41">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21</a:t>
            </a:fld>
            <a:endParaRPr lang="da-DK"/>
          </a:p>
        </p:txBody>
      </p:sp>
      <p:grpSp>
        <p:nvGrpSpPr>
          <p:cNvPr id="94" name="Gruppe 93" descr="Illustration af eksempel på OOTS-brugerrejsen:&#10;Dansk borger ønsker at søge kandidat på spansk universitet.&#10;Borgeren tilgår spansk selvbetjeningsløsning, som kræver dokumentation, med sit danske eID (dvs. MitID).&#10;Borgeren vælger at vedhæfte dokumentation via Once Only Technical System (OOTS). &#10;Systemet sender anmodning til dansk myndighed, som har borgerens dokumentation. Den danske myndighed tjekker i sit arkiv og finder dokumentationen. Borgeren får forhåndsvist dokumentationen. Borgeren godkender udvekslingen. Dokumentationen udveksles med den spanske selvbetjeningsløsning.&#10;Borgeren sendes tilbage til den spanske selvbetjeningsløsning for at færdiggøre selvbetjeningsforløbet."/>
          <p:cNvGrpSpPr/>
          <p:nvPr/>
        </p:nvGrpSpPr>
        <p:grpSpPr>
          <a:xfrm>
            <a:off x="2441860" y="2583650"/>
            <a:ext cx="14663926" cy="7259414"/>
            <a:chOff x="3202035" y="3393944"/>
            <a:chExt cx="7281963" cy="3364883"/>
          </a:xfrm>
        </p:grpSpPr>
        <p:sp>
          <p:nvSpPr>
            <p:cNvPr id="95" name="Ellipse 94"/>
            <p:cNvSpPr/>
            <p:nvPr/>
          </p:nvSpPr>
          <p:spPr bwMode="auto">
            <a:xfrm>
              <a:off x="6377873" y="3529598"/>
              <a:ext cx="2433787" cy="2285953"/>
            </a:xfrm>
            <a:prstGeom prst="ellipse">
              <a:avLst/>
            </a:prstGeom>
            <a:noFill/>
            <a:ln w="6350" cap="flat" cmpd="sng" algn="ctr">
              <a:solidFill>
                <a:srgbClr val="3F1A2B"/>
              </a:solidFill>
              <a:prstDash val="lgDash"/>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grpSp>
          <p:nvGrpSpPr>
            <p:cNvPr id="96" name="Gruppe 95"/>
            <p:cNvGrpSpPr/>
            <p:nvPr/>
          </p:nvGrpSpPr>
          <p:grpSpPr>
            <a:xfrm>
              <a:off x="4930364" y="5265249"/>
              <a:ext cx="1470110" cy="1493578"/>
              <a:chOff x="5185890" y="3667625"/>
              <a:chExt cx="1897396" cy="1941026"/>
            </a:xfrm>
          </p:grpSpPr>
          <p:sp>
            <p:nvSpPr>
              <p:cNvPr id="136" name="Ellipse 135"/>
              <p:cNvSpPr/>
              <p:nvPr/>
            </p:nvSpPr>
            <p:spPr bwMode="auto">
              <a:xfrm>
                <a:off x="5593921" y="3667625"/>
                <a:ext cx="1081337" cy="112628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37" name="Tekstfelt 136"/>
              <p:cNvSpPr txBox="1"/>
              <p:nvPr/>
            </p:nvSpPr>
            <p:spPr>
              <a:xfrm flipH="1">
                <a:off x="5185890" y="4867055"/>
                <a:ext cx="1897396" cy="741596"/>
              </a:xfrm>
              <a:prstGeom prst="rect">
                <a:avLst/>
              </a:prstGeom>
              <a:noFill/>
            </p:spPr>
            <p:txBody>
              <a:bodyPr wrap="square" lIns="0" tIns="0" rIns="0" bIns="0" rtlCol="0">
                <a:spAutoFit/>
              </a:bodyPr>
              <a:lstStyle/>
              <a:p>
                <a:pPr lvl="1" algn="ctr">
                  <a:spcBef>
                    <a:spcPts val="1085"/>
                  </a:spcBef>
                </a:pPr>
                <a:r>
                  <a:rPr lang="da-DK" sz="1600" dirty="0">
                    <a:solidFill>
                      <a:srgbClr val="3F1A2B"/>
                    </a:solidFill>
                    <a:latin typeface="Franklin Gothic Book" panose="020B0503020102020204" pitchFamily="34" charset="0"/>
                  </a:rPr>
                  <a:t>Tilgår spansk selvbetjeningsløsning, der kræver dokumentation (Spansk universitet), med sit danske </a:t>
                </a:r>
                <a:r>
                  <a:rPr lang="da-DK" sz="1600" dirty="0" err="1">
                    <a:solidFill>
                      <a:srgbClr val="3F1A2B"/>
                    </a:solidFill>
                    <a:latin typeface="Franklin Gothic Book" panose="020B0503020102020204" pitchFamily="34" charset="0"/>
                  </a:rPr>
                  <a:t>eID</a:t>
                </a:r>
                <a:r>
                  <a:rPr lang="da-DK" sz="1600" dirty="0">
                    <a:solidFill>
                      <a:srgbClr val="3F1A2B"/>
                    </a:solidFill>
                    <a:latin typeface="Franklin Gothic Book" panose="020B0503020102020204" pitchFamily="34" charset="0"/>
                  </a:rPr>
                  <a:t> (</a:t>
                </a:r>
                <a:r>
                  <a:rPr lang="da-DK" sz="1600" dirty="0" err="1">
                    <a:solidFill>
                      <a:srgbClr val="3F1A2B"/>
                    </a:solidFill>
                    <a:latin typeface="Franklin Gothic Book" panose="020B0503020102020204" pitchFamily="34" charset="0"/>
                  </a:rPr>
                  <a:t>MitID</a:t>
                </a:r>
                <a:r>
                  <a:rPr lang="da-DK" sz="1600" dirty="0">
                    <a:solidFill>
                      <a:srgbClr val="3F1A2B"/>
                    </a:solidFill>
                    <a:latin typeface="Franklin Gothic Book" panose="020B0503020102020204" pitchFamily="34" charset="0"/>
                  </a:rPr>
                  <a:t>)</a:t>
                </a:r>
              </a:p>
            </p:txBody>
          </p:sp>
          <p:pic>
            <p:nvPicPr>
              <p:cNvPr id="138" name="Picture 2" descr="Self service - Free communications icons"/>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803754" y="3879391"/>
                <a:ext cx="661670" cy="7020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uppe 96"/>
            <p:cNvGrpSpPr/>
            <p:nvPr/>
          </p:nvGrpSpPr>
          <p:grpSpPr>
            <a:xfrm>
              <a:off x="3202035" y="5192108"/>
              <a:ext cx="1164687" cy="1300848"/>
              <a:chOff x="3127042" y="4779557"/>
              <a:chExt cx="1397648" cy="1662626"/>
            </a:xfrm>
          </p:grpSpPr>
          <p:sp>
            <p:nvSpPr>
              <p:cNvPr id="132" name="Tekstfelt 131"/>
              <p:cNvSpPr txBox="1"/>
              <p:nvPr/>
            </p:nvSpPr>
            <p:spPr>
              <a:xfrm>
                <a:off x="3127042" y="6004577"/>
                <a:ext cx="1397648" cy="437606"/>
              </a:xfrm>
              <a:prstGeom prst="rect">
                <a:avLst/>
              </a:prstGeom>
              <a:noFill/>
            </p:spPr>
            <p:txBody>
              <a:bodyPr wrap="square" lIns="0" tIns="0" rIns="0" bIns="0" rtlCol="0">
                <a:spAutoFit/>
              </a:bodyPr>
              <a:lstStyle/>
              <a:p>
                <a:pPr algn="ctr">
                  <a:lnSpc>
                    <a:spcPct val="100000"/>
                  </a:lnSpc>
                  <a:spcBef>
                    <a:spcPts val="1085"/>
                  </a:spcBef>
                </a:pPr>
                <a:r>
                  <a:rPr lang="da-DK" sz="1600" dirty="0">
                    <a:solidFill>
                      <a:srgbClr val="3F1A2B"/>
                    </a:solidFill>
                    <a:latin typeface="Franklin Gothic Book" panose="020B0503020102020204" pitchFamily="34" charset="0"/>
                  </a:rPr>
                  <a:t>Dansk borger ønsker at søge kandidat på spansk universitet</a:t>
                </a:r>
              </a:p>
            </p:txBody>
          </p:sp>
          <p:sp>
            <p:nvSpPr>
              <p:cNvPr id="133" name="Ellipse 132"/>
              <p:cNvSpPr/>
              <p:nvPr/>
            </p:nvSpPr>
            <p:spPr bwMode="auto">
              <a:xfrm>
                <a:off x="3285196" y="4779557"/>
                <a:ext cx="1081339" cy="1126286"/>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pic>
            <p:nvPicPr>
              <p:cNvPr id="134" name="Picture 2" descr="File:Sample User Icon.png - Wikipedia"/>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392799" y="4879701"/>
                <a:ext cx="540178" cy="526977"/>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Company Enterprise icon PNG and SVG Vector Free Download"/>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731322" y="5221714"/>
                <a:ext cx="491352" cy="462562"/>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Ellipse 97"/>
            <p:cNvSpPr/>
            <p:nvPr/>
          </p:nvSpPr>
          <p:spPr bwMode="auto">
            <a:xfrm>
              <a:off x="7108603" y="5265249"/>
              <a:ext cx="913313" cy="875608"/>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2400" dirty="0" err="1">
                <a:solidFill>
                  <a:schemeClr val="bg1"/>
                </a:solidFill>
              </a:endParaRPr>
            </a:p>
          </p:txBody>
        </p:sp>
        <p:grpSp>
          <p:nvGrpSpPr>
            <p:cNvPr id="99" name="Gruppe 98"/>
            <p:cNvGrpSpPr/>
            <p:nvPr/>
          </p:nvGrpSpPr>
          <p:grpSpPr>
            <a:xfrm>
              <a:off x="7342803" y="5473241"/>
              <a:ext cx="601254" cy="468639"/>
              <a:chOff x="7640388" y="852857"/>
              <a:chExt cx="2071005" cy="1988163"/>
            </a:xfrm>
          </p:grpSpPr>
          <p:pic>
            <p:nvPicPr>
              <p:cNvPr id="130" name="Picture 2" descr="Mobile data system icon linear isolated Royalty Free Vector"/>
              <p:cNvPicPr>
                <a:picLocks noChangeAspect="1" noChangeArrowheads="1"/>
              </p:cNvPicPr>
              <p:nvPr/>
            </p:nvPicPr>
            <p:blipFill rotWithShape="1">
              <a:blip r:embed="rId6" cstate="print">
                <a:lum bright="70000" contrast="-70000"/>
                <a:extLst>
                  <a:ext uri="{BEBA8EAE-BF5A-486C-A8C5-ECC9F3942E4B}">
                    <a14:imgProps xmlns:a14="http://schemas.microsoft.com/office/drawing/2010/main">
                      <a14:imgLayer r:embed="rId7">
                        <a14:imgEffect>
                          <a14:backgroundRemoval t="3981" b="90000" l="6300" r="90000">
                            <a14:foregroundMark x1="15400" y1="17500" x2="15400" y2="17500"/>
                            <a14:foregroundMark x1="35500" y1="34722" x2="35500" y2="34722"/>
                            <a14:foregroundMark x1="41700" y1="19352" x2="41700" y2="19352"/>
                            <a14:foregroundMark x1="36200" y1="59352" x2="36200" y2="59352"/>
                            <a14:foregroundMark x1="39700" y1="70463" x2="39700" y2="70463"/>
                            <a14:backgroundMark x1="48500" y1="31111" x2="48500" y2="31111"/>
                            <a14:backgroundMark x1="53700" y1="27778" x2="53700" y2="27778"/>
                            <a14:backgroundMark x1="66300" y1="34352" x2="66300" y2="34352"/>
                            <a14:backgroundMark x1="65700" y1="44907" x2="65700" y2="44907"/>
                            <a14:backgroundMark x1="57900" y1="33148" x2="48800" y2="49722"/>
                            <a14:backgroundMark x1="52700" y1="50926" x2="58900" y2="56944"/>
                            <a14:backgroundMark x1="59200" y1="56944" x2="75800" y2="54537"/>
                            <a14:backgroundMark x1="59200" y1="34074" x2="68900" y2="33148"/>
                            <a14:backgroundMark x1="59900" y1="31944" x2="65700" y2="31389"/>
                          </a14:backgroundRemoval>
                        </a14:imgEffect>
                        <a14:imgEffect>
                          <a14:colorTemperature colorTemp="8800"/>
                        </a14:imgEffect>
                        <a14:imgEffect>
                          <a14:saturation sat="0"/>
                        </a14:imgEffect>
                      </a14:imgLayer>
                    </a14:imgProps>
                  </a:ext>
                  <a:ext uri="{28A0092B-C50C-407E-A947-70E740481C1C}">
                    <a14:useLocalDpi xmlns:a14="http://schemas.microsoft.com/office/drawing/2010/main" val="0"/>
                  </a:ext>
                </a:extLst>
              </a:blip>
              <a:srcRect l="12169" t="11267" r="11775" b="21127"/>
              <a:stretch/>
            </p:blipFill>
            <p:spPr bwMode="auto">
              <a:xfrm>
                <a:off x="7640388" y="852857"/>
                <a:ext cx="2071005" cy="1988163"/>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Documents symbol - Free interface icons"/>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8701383" y="1501847"/>
                <a:ext cx="662724" cy="611634"/>
              </a:xfrm>
              <a:prstGeom prst="rect">
                <a:avLst/>
              </a:prstGeom>
              <a:noFill/>
              <a:extLst>
                <a:ext uri="{909E8E84-426E-40DD-AFC4-6F175D3DCCD1}">
                  <a14:hiddenFill xmlns:a14="http://schemas.microsoft.com/office/drawing/2010/main">
                    <a:solidFill>
                      <a:srgbClr val="FFFFFF"/>
                    </a:solidFill>
                  </a14:hiddenFill>
                </a:ext>
              </a:extLst>
            </p:spPr>
          </p:pic>
        </p:grpSp>
        <p:sp>
          <p:nvSpPr>
            <p:cNvPr id="100" name="Tekstfelt 99"/>
            <p:cNvSpPr txBox="1"/>
            <p:nvPr/>
          </p:nvSpPr>
          <p:spPr>
            <a:xfrm>
              <a:off x="7239617" y="6204741"/>
              <a:ext cx="748274" cy="342385"/>
            </a:xfrm>
            <a:prstGeom prst="rect">
              <a:avLst/>
            </a:prstGeom>
            <a:noFill/>
          </p:spPr>
          <p:txBody>
            <a:bodyPr wrap="none" lIns="0" tIns="0" rIns="0" bIns="0" rtlCol="0">
              <a:spAutoFit/>
            </a:bodyPr>
            <a:lstStyle/>
            <a:p>
              <a:pPr algn="ctr">
                <a:lnSpc>
                  <a:spcPct val="100000"/>
                </a:lnSpc>
                <a:spcBef>
                  <a:spcPts val="1097"/>
                </a:spcBef>
              </a:pPr>
              <a:r>
                <a:rPr lang="da-DK" sz="1600" dirty="0" err="1">
                  <a:solidFill>
                    <a:srgbClr val="3F1A2B"/>
                  </a:solidFill>
                  <a:latin typeface="Franklin Gothic Book" panose="020B0503020102020204" pitchFamily="34" charset="0"/>
                </a:rPr>
                <a:t>Once</a:t>
              </a:r>
              <a:r>
                <a:rPr lang="da-DK" sz="1600" dirty="0">
                  <a:solidFill>
                    <a:srgbClr val="3F1A2B"/>
                  </a:solidFill>
                  <a:latin typeface="Franklin Gothic Book" panose="020B0503020102020204" pitchFamily="34" charset="0"/>
                </a:rPr>
                <a:t> </a:t>
              </a:r>
              <a:r>
                <a:rPr lang="da-DK" sz="1600" dirty="0" err="1">
                  <a:solidFill>
                    <a:srgbClr val="3F1A2B"/>
                  </a:solidFill>
                  <a:latin typeface="Franklin Gothic Book" panose="020B0503020102020204" pitchFamily="34" charset="0"/>
                </a:rPr>
                <a:t>Only</a:t>
              </a:r>
              <a:r>
                <a:rPr lang="da-DK" sz="1600" dirty="0">
                  <a:solidFill>
                    <a:srgbClr val="3F1A2B"/>
                  </a:solidFill>
                  <a:latin typeface="Franklin Gothic Book" panose="020B0503020102020204" pitchFamily="34" charset="0"/>
                </a:rPr>
                <a:t> </a:t>
              </a:r>
              <a:br>
                <a:rPr lang="da-DK" sz="1600" dirty="0">
                  <a:solidFill>
                    <a:srgbClr val="3F1A2B"/>
                  </a:solidFill>
                  <a:latin typeface="Franklin Gothic Book" panose="020B0503020102020204" pitchFamily="34" charset="0"/>
                </a:rPr>
              </a:br>
              <a:r>
                <a:rPr lang="da-DK" sz="1600" dirty="0">
                  <a:solidFill>
                    <a:srgbClr val="3F1A2B"/>
                  </a:solidFill>
                  <a:latin typeface="Franklin Gothic Book" panose="020B0503020102020204" pitchFamily="34" charset="0"/>
                </a:rPr>
                <a:t>Technical System</a:t>
              </a:r>
              <a:br>
                <a:rPr lang="da-DK" sz="1600" dirty="0">
                  <a:solidFill>
                    <a:srgbClr val="3F1A2B"/>
                  </a:solidFill>
                  <a:latin typeface="Franklin Gothic Book" panose="020B0503020102020204" pitchFamily="34" charset="0"/>
                </a:rPr>
              </a:br>
              <a:r>
                <a:rPr lang="da-DK" sz="1600" dirty="0">
                  <a:solidFill>
                    <a:srgbClr val="3F1A2B"/>
                  </a:solidFill>
                  <a:latin typeface="Franklin Gothic Book" panose="020B0503020102020204" pitchFamily="34" charset="0"/>
                </a:rPr>
                <a:t>(OOTS)</a:t>
              </a:r>
            </a:p>
          </p:txBody>
        </p:sp>
        <p:sp>
          <p:nvSpPr>
            <p:cNvPr id="101" name="Højrepil 100"/>
            <p:cNvSpPr/>
            <p:nvPr/>
          </p:nvSpPr>
          <p:spPr bwMode="auto">
            <a:xfrm rot="13432687">
              <a:off x="6650157" y="5418113"/>
              <a:ext cx="185043" cy="149701"/>
            </a:xfrm>
            <a:prstGeom prst="rightArrow">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sp>
          <p:nvSpPr>
            <p:cNvPr id="102" name="Højrepil 101"/>
            <p:cNvSpPr/>
            <p:nvPr/>
          </p:nvSpPr>
          <p:spPr bwMode="auto">
            <a:xfrm rot="7575847">
              <a:off x="8455501" y="5301859"/>
              <a:ext cx="165393" cy="167827"/>
            </a:xfrm>
            <a:prstGeom prst="rightArrow">
              <a:avLst>
                <a:gd name="adj1" fmla="val 45436"/>
                <a:gd name="adj2" fmla="val 50000"/>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pic>
          <p:nvPicPr>
            <p:cNvPr id="103" name="Picture 6" descr="Documents exchange - Free arrows ic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8632" y="4372677"/>
              <a:ext cx="570244" cy="570244"/>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uppe 103"/>
            <p:cNvGrpSpPr/>
            <p:nvPr/>
          </p:nvGrpSpPr>
          <p:grpSpPr>
            <a:xfrm>
              <a:off x="7828415" y="3571557"/>
              <a:ext cx="927348" cy="624647"/>
              <a:chOff x="7663040" y="3027190"/>
              <a:chExt cx="1085964" cy="789363"/>
            </a:xfrm>
          </p:grpSpPr>
          <p:sp>
            <p:nvSpPr>
              <p:cNvPr id="127" name="Ellipse 126"/>
              <p:cNvSpPr/>
              <p:nvPr/>
            </p:nvSpPr>
            <p:spPr bwMode="auto">
              <a:xfrm>
                <a:off x="8002361" y="3027190"/>
                <a:ext cx="482097" cy="46363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28" name="Tekstfelt 127"/>
              <p:cNvSpPr txBox="1"/>
              <p:nvPr/>
            </p:nvSpPr>
            <p:spPr>
              <a:xfrm>
                <a:off x="7663040" y="3528106"/>
                <a:ext cx="1085964" cy="288447"/>
              </a:xfrm>
              <a:prstGeom prst="rect">
                <a:avLst/>
              </a:prstGeom>
              <a:noFill/>
            </p:spPr>
            <p:txBody>
              <a:bodyPr wrap="square" lIns="0" tIns="0" rIns="0" bIns="0" rtlCol="0">
                <a:spAutoFit/>
              </a:bodyPr>
              <a:lstStyle/>
              <a:p>
                <a:pPr algn="ctr">
                  <a:lnSpc>
                    <a:spcPct val="100000"/>
                  </a:lnSpc>
                  <a:spcBef>
                    <a:spcPts val="1097"/>
                  </a:spcBef>
                </a:pPr>
                <a:r>
                  <a:rPr lang="da-DK" sz="1600" dirty="0">
                    <a:solidFill>
                      <a:srgbClr val="3F1A2B"/>
                    </a:solidFill>
                    <a:latin typeface="Franklin Gothic Book" panose="020B0503020102020204" pitchFamily="34" charset="0"/>
                  </a:rPr>
                  <a:t>Forhåndsvisning af bachelorbevis </a:t>
                </a:r>
              </a:p>
            </p:txBody>
          </p:sp>
          <p:pic>
            <p:nvPicPr>
              <p:cNvPr id="129" name="Picture 8" descr="Preview - Free interface icons"/>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8098819" y="3114417"/>
                <a:ext cx="289180" cy="289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 name="Gruppe 104"/>
            <p:cNvGrpSpPr/>
            <p:nvPr/>
          </p:nvGrpSpPr>
          <p:grpSpPr>
            <a:xfrm>
              <a:off x="5900691" y="4452528"/>
              <a:ext cx="1042735" cy="712640"/>
              <a:chOff x="4578067" y="2841566"/>
              <a:chExt cx="1221087" cy="900559"/>
            </a:xfrm>
          </p:grpSpPr>
          <p:sp>
            <p:nvSpPr>
              <p:cNvPr id="124" name="Ellipse 123"/>
              <p:cNvSpPr/>
              <p:nvPr/>
            </p:nvSpPr>
            <p:spPr bwMode="auto">
              <a:xfrm>
                <a:off x="4909977" y="2859398"/>
                <a:ext cx="482097" cy="46363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25" name="Tekstfelt 124"/>
              <p:cNvSpPr txBox="1"/>
              <p:nvPr/>
            </p:nvSpPr>
            <p:spPr>
              <a:xfrm>
                <a:off x="4578067" y="3363538"/>
                <a:ext cx="1221087" cy="378587"/>
              </a:xfrm>
              <a:prstGeom prst="rect">
                <a:avLst/>
              </a:prstGeom>
              <a:noFill/>
            </p:spPr>
            <p:txBody>
              <a:bodyPr wrap="square" lIns="0" tIns="0" rIns="0" bIns="0" rtlCol="0">
                <a:spAutoFit/>
              </a:bodyPr>
              <a:lstStyle/>
              <a:p>
                <a:pPr algn="ctr">
                  <a:lnSpc>
                    <a:spcPct val="100000"/>
                  </a:lnSpc>
                  <a:spcBef>
                    <a:spcPts val="1097"/>
                  </a:spcBef>
                </a:pPr>
                <a:r>
                  <a:rPr lang="da-DK" sz="1400" dirty="0">
                    <a:solidFill>
                      <a:srgbClr val="3F1A2B"/>
                    </a:solidFill>
                  </a:rPr>
                  <a:t>Anmodning til </a:t>
                </a:r>
                <a:br>
                  <a:rPr lang="da-DK" sz="1400" dirty="0">
                    <a:solidFill>
                      <a:srgbClr val="3F1A2B"/>
                    </a:solidFill>
                  </a:rPr>
                </a:br>
                <a:r>
                  <a:rPr lang="da-DK" sz="1400" dirty="0">
                    <a:solidFill>
                      <a:srgbClr val="3F1A2B"/>
                    </a:solidFill>
                  </a:rPr>
                  <a:t>Københavns Universitets register over beviser</a:t>
                </a:r>
              </a:p>
            </p:txBody>
          </p:sp>
          <p:pic>
            <p:nvPicPr>
              <p:cNvPr id="126" name="Picture 12" descr="Request Icon Vector Art, Icons, and Graphics for Free Download"/>
              <p:cNvPicPr>
                <a:picLocks noChangeAspect="1" noChangeArrowheads="1"/>
              </p:cNvPicPr>
              <p:nvPr/>
            </p:nvPicPr>
            <p:blipFill>
              <a:blip r:embed="rId11" cstate="print">
                <a:lum bright="70000" contrast="-70000"/>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96590" y="2841566"/>
                <a:ext cx="508620" cy="508620"/>
              </a:xfrm>
              <a:prstGeom prst="rect">
                <a:avLst/>
              </a:prstGeom>
              <a:noFill/>
              <a:extLst>
                <a:ext uri="{909E8E84-426E-40DD-AFC4-6F175D3DCCD1}">
                  <a14:hiddenFill xmlns:a14="http://schemas.microsoft.com/office/drawing/2010/main">
                    <a:solidFill>
                      <a:srgbClr val="FFFFFF"/>
                    </a:solidFill>
                  </a14:hiddenFill>
                </a:ext>
              </a:extLst>
            </p:spPr>
          </p:pic>
        </p:grpSp>
        <p:sp>
          <p:nvSpPr>
            <p:cNvPr id="106" name="Ellipse 105"/>
            <p:cNvSpPr/>
            <p:nvPr/>
          </p:nvSpPr>
          <p:spPr bwMode="auto">
            <a:xfrm>
              <a:off x="9268557" y="5286766"/>
              <a:ext cx="901100" cy="881211"/>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07" name="Tekstfelt 106"/>
            <p:cNvSpPr txBox="1"/>
            <p:nvPr/>
          </p:nvSpPr>
          <p:spPr>
            <a:xfrm>
              <a:off x="9020449" y="6204741"/>
              <a:ext cx="1463549" cy="456514"/>
            </a:xfrm>
            <a:prstGeom prst="rect">
              <a:avLst/>
            </a:prstGeom>
            <a:noFill/>
          </p:spPr>
          <p:txBody>
            <a:bodyPr wrap="square" lIns="0" tIns="0" rIns="0" bIns="0" rtlCol="0">
              <a:spAutoFit/>
            </a:bodyPr>
            <a:lstStyle/>
            <a:p>
              <a:pPr algn="ctr">
                <a:lnSpc>
                  <a:spcPct val="100000"/>
                </a:lnSpc>
                <a:spcBef>
                  <a:spcPts val="1097"/>
                </a:spcBef>
              </a:pPr>
              <a:r>
                <a:rPr lang="da-DK" sz="1600" dirty="0">
                  <a:solidFill>
                    <a:srgbClr val="3F1A2B"/>
                  </a:solidFill>
                  <a:latin typeface="Franklin Gothic Book" panose="020B0503020102020204" pitchFamily="34" charset="0"/>
                </a:rPr>
                <a:t>Tilbage til spanske selvbetjeningsløsning for videre gennemgang af selvbetjeningsforløbet</a:t>
              </a:r>
            </a:p>
          </p:txBody>
        </p:sp>
        <p:pic>
          <p:nvPicPr>
            <p:cNvPr id="108" name="Picture 2" descr="Self Service Icon Vector Art, Icons, and Graphics for Free Download"/>
            <p:cNvPicPr>
              <a:picLocks noChangeAspect="1" noChangeArrowheads="1"/>
            </p:cNvPicPr>
            <p:nvPr/>
          </p:nvPicPr>
          <p:blipFill rotWithShape="1">
            <a:blip r:embed="rId13" cstate="print">
              <a:lum bright="70000" contrast="-70000"/>
              <a:extLst>
                <a:ext uri="{BEBA8EAE-BF5A-486C-A8C5-ECC9F3942E4B}">
                  <a14:imgProps xmlns:a14="http://schemas.microsoft.com/office/drawing/2010/main">
                    <a14:imgLayer r:embed="rId14">
                      <a14:imgEffect>
                        <a14:backgroundRemoval t="13594" b="90990" l="18073" r="77292">
                          <a14:foregroundMark x1="35052" y1="79896" x2="35052" y2="79896"/>
                          <a14:foregroundMark x1="42917" y1="38854" x2="42917" y2="38854"/>
                          <a14:foregroundMark x1="48854" y1="36875" x2="48854" y2="36875"/>
                        </a14:backgroundRemoval>
                      </a14:imgEffect>
                      <a14:imgEffect>
                        <a14:colorTemperature colorTemp="8800"/>
                      </a14:imgEffect>
                    </a14:imgLayer>
                  </a14:imgProps>
                </a:ext>
                <a:ext uri="{28A0092B-C50C-407E-A947-70E740481C1C}">
                  <a14:useLocalDpi xmlns:a14="http://schemas.microsoft.com/office/drawing/2010/main" val="0"/>
                </a:ext>
              </a:extLst>
            </a:blip>
            <a:srcRect l="19988" t="12970" r="23290" b="9410"/>
            <a:stretch/>
          </p:blipFill>
          <p:spPr bwMode="auto">
            <a:xfrm>
              <a:off x="9515631" y="5410003"/>
              <a:ext cx="473186" cy="647518"/>
            </a:xfrm>
            <a:prstGeom prst="rect">
              <a:avLst/>
            </a:prstGeom>
            <a:noFill/>
            <a:extLst>
              <a:ext uri="{909E8E84-426E-40DD-AFC4-6F175D3DCCD1}">
                <a14:hiddenFill xmlns:a14="http://schemas.microsoft.com/office/drawing/2010/main">
                  <a:solidFill>
                    <a:srgbClr val="FFFFFF"/>
                  </a:solidFill>
                </a14:hiddenFill>
              </a:ext>
            </a:extLst>
          </p:spPr>
        </p:pic>
        <p:grpSp>
          <p:nvGrpSpPr>
            <p:cNvPr id="109" name="Gruppe 108"/>
            <p:cNvGrpSpPr/>
            <p:nvPr/>
          </p:nvGrpSpPr>
          <p:grpSpPr>
            <a:xfrm>
              <a:off x="6647424" y="3393944"/>
              <a:ext cx="922358" cy="740923"/>
              <a:chOff x="4613134" y="2843444"/>
              <a:chExt cx="1080120" cy="936299"/>
            </a:xfrm>
          </p:grpSpPr>
          <p:sp>
            <p:nvSpPr>
              <p:cNvPr id="121" name="Ellipse 120"/>
              <p:cNvSpPr/>
              <p:nvPr/>
            </p:nvSpPr>
            <p:spPr bwMode="auto">
              <a:xfrm>
                <a:off x="4909977" y="2859398"/>
                <a:ext cx="482097" cy="46363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22" name="Tekstfelt 121"/>
              <p:cNvSpPr txBox="1"/>
              <p:nvPr/>
            </p:nvSpPr>
            <p:spPr>
              <a:xfrm>
                <a:off x="4613134" y="3365101"/>
                <a:ext cx="1080120" cy="414642"/>
              </a:xfrm>
              <a:prstGeom prst="rect">
                <a:avLst/>
              </a:prstGeom>
              <a:noFill/>
            </p:spPr>
            <p:txBody>
              <a:bodyPr wrap="square" lIns="0" tIns="0" rIns="0" bIns="0" rtlCol="0">
                <a:spAutoFit/>
              </a:bodyPr>
              <a:lstStyle/>
              <a:p>
                <a:pPr algn="ctr">
                  <a:lnSpc>
                    <a:spcPct val="100000"/>
                  </a:lnSpc>
                  <a:spcBef>
                    <a:spcPts val="1097"/>
                  </a:spcBef>
                </a:pPr>
                <a:r>
                  <a:rPr lang="da-DK" sz="1400" dirty="0">
                    <a:solidFill>
                      <a:srgbClr val="3F1A2B"/>
                    </a:solidFill>
                    <a:latin typeface="Franklin Gothic Book" panose="020B0503020102020204" pitchFamily="34" charset="0"/>
                  </a:rPr>
                  <a:t>Københavns</a:t>
                </a:r>
                <a:r>
                  <a:rPr lang="da-DK" sz="897" dirty="0">
                    <a:solidFill>
                      <a:srgbClr val="3F1A2B"/>
                    </a:solidFill>
                  </a:rPr>
                  <a:t> </a:t>
                </a:r>
                <a:r>
                  <a:rPr lang="da-DK" sz="1600" dirty="0">
                    <a:solidFill>
                      <a:srgbClr val="3F1A2B"/>
                    </a:solidFill>
                    <a:latin typeface="Franklin Gothic Book" panose="020B0503020102020204" pitchFamily="34" charset="0"/>
                  </a:rPr>
                  <a:t>Universitet tjekker i arkiv</a:t>
                </a:r>
              </a:p>
            </p:txBody>
          </p:sp>
          <p:pic>
            <p:nvPicPr>
              <p:cNvPr id="123" name="Picture 12" descr="Request Icon Vector Art, Icons, and Graphics for Free Download"/>
              <p:cNvPicPr>
                <a:picLocks noChangeAspect="1" noChangeArrowheads="1"/>
              </p:cNvPicPr>
              <p:nvPr/>
            </p:nvPicPr>
            <p:blipFill>
              <a:blip r:embed="rId11" cstate="print">
                <a:lum bright="70000" contrast="-70000"/>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96716" y="2843444"/>
                <a:ext cx="508620" cy="5086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uppe 109"/>
            <p:cNvGrpSpPr/>
            <p:nvPr/>
          </p:nvGrpSpPr>
          <p:grpSpPr>
            <a:xfrm>
              <a:off x="8244809" y="4551255"/>
              <a:ext cx="1063504" cy="610073"/>
              <a:chOff x="7341189" y="3049278"/>
              <a:chExt cx="1066829" cy="611983"/>
            </a:xfrm>
          </p:grpSpPr>
          <p:sp>
            <p:nvSpPr>
              <p:cNvPr id="118" name="Ellipse 117"/>
              <p:cNvSpPr/>
              <p:nvPr/>
            </p:nvSpPr>
            <p:spPr bwMode="auto">
              <a:xfrm>
                <a:off x="7633556" y="3049278"/>
                <a:ext cx="482097" cy="463638"/>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19" name="Tekstfelt 118"/>
              <p:cNvSpPr txBox="1"/>
              <p:nvPr/>
            </p:nvSpPr>
            <p:spPr>
              <a:xfrm>
                <a:off x="7341189" y="3546775"/>
                <a:ext cx="1066829" cy="114486"/>
              </a:xfrm>
              <a:prstGeom prst="rect">
                <a:avLst/>
              </a:prstGeom>
              <a:noFill/>
            </p:spPr>
            <p:txBody>
              <a:bodyPr wrap="none" lIns="0" tIns="0" rIns="0" bIns="0" rtlCol="0">
                <a:spAutoFit/>
              </a:bodyPr>
              <a:lstStyle/>
              <a:p>
                <a:pPr algn="ctr">
                  <a:lnSpc>
                    <a:spcPct val="100000"/>
                  </a:lnSpc>
                  <a:spcBef>
                    <a:spcPts val="1097"/>
                  </a:spcBef>
                </a:pPr>
                <a:r>
                  <a:rPr lang="da-DK" sz="1600" dirty="0">
                    <a:solidFill>
                      <a:srgbClr val="3F1A2B"/>
                    </a:solidFill>
                    <a:latin typeface="Franklin Gothic Book" panose="020B0503020102020204" pitchFamily="34" charset="0"/>
                  </a:rPr>
                  <a:t>Dansk bruger godkender</a:t>
                </a:r>
              </a:p>
            </p:txBody>
          </p:sp>
          <p:pic>
            <p:nvPicPr>
              <p:cNvPr id="120" name="Picture 8" descr="Preview - Free interface icons"/>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7756295" y="3134179"/>
                <a:ext cx="289180" cy="289180"/>
              </a:xfrm>
              <a:prstGeom prst="rect">
                <a:avLst/>
              </a:prstGeom>
              <a:noFill/>
              <a:extLst>
                <a:ext uri="{909E8E84-426E-40DD-AFC4-6F175D3DCCD1}">
                  <a14:hiddenFill xmlns:a14="http://schemas.microsoft.com/office/drawing/2010/main">
                    <a:solidFill>
                      <a:srgbClr val="FFFFFF"/>
                    </a:solidFill>
                  </a14:hiddenFill>
                </a:ext>
              </a:extLst>
            </p:spPr>
          </p:pic>
        </p:grpSp>
        <p:sp>
          <p:nvSpPr>
            <p:cNvPr id="111" name="Højrepil 110"/>
            <p:cNvSpPr/>
            <p:nvPr/>
          </p:nvSpPr>
          <p:spPr bwMode="auto">
            <a:xfrm rot="6650031" flipH="1">
              <a:off x="6440440" y="4094158"/>
              <a:ext cx="143519" cy="160826"/>
            </a:xfrm>
            <a:prstGeom prst="rightArrow">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sp>
          <p:nvSpPr>
            <p:cNvPr id="112" name="Højrepil 111"/>
            <p:cNvSpPr/>
            <p:nvPr/>
          </p:nvSpPr>
          <p:spPr bwMode="auto">
            <a:xfrm rot="14084406" flipH="1">
              <a:off x="8620123" y="4100749"/>
              <a:ext cx="144260" cy="149119"/>
            </a:xfrm>
            <a:prstGeom prst="rightArrow">
              <a:avLst>
                <a:gd name="adj1" fmla="val 49077"/>
                <a:gd name="adj2" fmla="val 60193"/>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sp>
          <p:nvSpPr>
            <p:cNvPr id="113" name="Højrepil 112"/>
            <p:cNvSpPr/>
            <p:nvPr/>
          </p:nvSpPr>
          <p:spPr bwMode="auto">
            <a:xfrm rot="11031063" flipH="1">
              <a:off x="7686374" y="3483593"/>
              <a:ext cx="154929" cy="125762"/>
            </a:xfrm>
            <a:prstGeom prst="rightArrow">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grpSp>
      <p:sp>
        <p:nvSpPr>
          <p:cNvPr id="55" name="Højrepil 54">
            <a:extLst>
              <a:ext uri="{C183D7F6-B498-43B3-948B-1728B52AA6E4}">
                <adec:decorative xmlns:adec="http://schemas.microsoft.com/office/drawing/2017/decorative" val="1"/>
              </a:ext>
            </a:extLst>
          </p:cNvPr>
          <p:cNvSpPr/>
          <p:nvPr/>
        </p:nvSpPr>
        <p:spPr>
          <a:xfrm>
            <a:off x="5478518" y="7631205"/>
            <a:ext cx="792088" cy="378120"/>
          </a:xfrm>
          <a:prstGeom prst="rightArrow">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Rektangel 55">
            <a:extLst>
              <a:ext uri="{C183D7F6-B498-43B3-948B-1728B52AA6E4}">
                <adec:decorative xmlns:adec="http://schemas.microsoft.com/office/drawing/2017/decorative" val="1"/>
              </a:ext>
            </a:extLst>
          </p:cNvPr>
          <p:cNvSpPr/>
          <p:nvPr/>
        </p:nvSpPr>
        <p:spPr>
          <a:xfrm>
            <a:off x="5333597" y="7725015"/>
            <a:ext cx="86941" cy="190909"/>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Rektangel 56">
            <a:extLst>
              <a:ext uri="{C183D7F6-B498-43B3-948B-1728B52AA6E4}">
                <adec:decorative xmlns:adec="http://schemas.microsoft.com/office/drawing/2017/decorative" val="1"/>
              </a:ext>
            </a:extLst>
          </p:cNvPr>
          <p:cNvSpPr/>
          <p:nvPr/>
        </p:nvSpPr>
        <p:spPr>
          <a:xfrm>
            <a:off x="5196306" y="7726454"/>
            <a:ext cx="79311" cy="187621"/>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Højrepil 57">
            <a:extLst>
              <a:ext uri="{C183D7F6-B498-43B3-948B-1728B52AA6E4}">
                <adec:decorative xmlns:adec="http://schemas.microsoft.com/office/drawing/2017/decorative" val="1"/>
              </a:ext>
            </a:extLst>
          </p:cNvPr>
          <p:cNvSpPr/>
          <p:nvPr/>
        </p:nvSpPr>
        <p:spPr>
          <a:xfrm>
            <a:off x="9049584" y="7636792"/>
            <a:ext cx="792088" cy="378120"/>
          </a:xfrm>
          <a:prstGeom prst="rightArrow">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Rektangel 59">
            <a:extLst>
              <a:ext uri="{C183D7F6-B498-43B3-948B-1728B52AA6E4}">
                <adec:decorative xmlns:adec="http://schemas.microsoft.com/office/drawing/2017/decorative" val="1"/>
              </a:ext>
            </a:extLst>
          </p:cNvPr>
          <p:cNvSpPr/>
          <p:nvPr/>
        </p:nvSpPr>
        <p:spPr>
          <a:xfrm>
            <a:off x="8767372" y="7732041"/>
            <a:ext cx="79311" cy="187621"/>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Højrepil 60">
            <a:extLst>
              <a:ext uri="{C183D7F6-B498-43B3-948B-1728B52AA6E4}">
                <adec:decorative xmlns:adec="http://schemas.microsoft.com/office/drawing/2017/decorative" val="1"/>
              </a:ext>
            </a:extLst>
          </p:cNvPr>
          <p:cNvSpPr/>
          <p:nvPr/>
        </p:nvSpPr>
        <p:spPr>
          <a:xfrm>
            <a:off x="13055157" y="7725015"/>
            <a:ext cx="792088" cy="378120"/>
          </a:xfrm>
          <a:prstGeom prst="rightArrow">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Rektangel 62">
            <a:extLst>
              <a:ext uri="{C183D7F6-B498-43B3-948B-1728B52AA6E4}">
                <adec:decorative xmlns:adec="http://schemas.microsoft.com/office/drawing/2017/decorative" val="1"/>
              </a:ext>
            </a:extLst>
          </p:cNvPr>
          <p:cNvSpPr/>
          <p:nvPr/>
        </p:nvSpPr>
        <p:spPr>
          <a:xfrm>
            <a:off x="12772945" y="7820264"/>
            <a:ext cx="79311" cy="187621"/>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9" name="Rektangel 158">
            <a:extLst>
              <a:ext uri="{C183D7F6-B498-43B3-948B-1728B52AA6E4}">
                <adec:decorative xmlns:adec="http://schemas.microsoft.com/office/drawing/2017/decorative" val="1"/>
              </a:ext>
            </a:extLst>
          </p:cNvPr>
          <p:cNvSpPr/>
          <p:nvPr/>
        </p:nvSpPr>
        <p:spPr>
          <a:xfrm>
            <a:off x="8910880" y="7732041"/>
            <a:ext cx="80724" cy="182482"/>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0" name="Rektangel 159">
            <a:extLst>
              <a:ext uri="{C183D7F6-B498-43B3-948B-1728B52AA6E4}">
                <adec:decorative xmlns:adec="http://schemas.microsoft.com/office/drawing/2017/decorative" val="1"/>
              </a:ext>
            </a:extLst>
          </p:cNvPr>
          <p:cNvSpPr/>
          <p:nvPr/>
        </p:nvSpPr>
        <p:spPr>
          <a:xfrm>
            <a:off x="12913251" y="7818109"/>
            <a:ext cx="80724" cy="182482"/>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Tekstfelt 58"/>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Tree>
    <p:extLst>
      <p:ext uri="{BB962C8B-B14F-4D97-AF65-F5344CB8AC3E}">
        <p14:creationId xmlns:p14="http://schemas.microsoft.com/office/powerpoint/2010/main" val="220963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5" name="Ellipse 74">
            <a:extLst>
              <a:ext uri="{C183D7F6-B498-43B3-948B-1728B52AA6E4}">
                <adec:decorative xmlns:adec="http://schemas.microsoft.com/office/drawing/2017/decorative" val="1"/>
              </a:ext>
            </a:extLst>
          </p:cNvPr>
          <p:cNvSpPr/>
          <p:nvPr/>
        </p:nvSpPr>
        <p:spPr>
          <a:xfrm>
            <a:off x="18918707" y="1542168"/>
            <a:ext cx="189230" cy="185834"/>
          </a:xfrm>
          <a:prstGeom prst="ellipse">
            <a:avLst/>
          </a:prstGeom>
          <a:solidFill>
            <a:srgbClr val="F1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bject 8">
            <a:extLst>
              <a:ext uri="{C183D7F6-B498-43B3-948B-1728B52AA6E4}">
                <adec:decorative xmlns:adec="http://schemas.microsoft.com/office/drawing/2017/decorative" val="1"/>
              </a:ext>
            </a:extLst>
          </p:cNvPr>
          <p:cNvSpPr/>
          <p:nvPr/>
        </p:nvSpPr>
        <p:spPr>
          <a:xfrm>
            <a:off x="19646266" y="6620135"/>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8078346" y="7142384"/>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8078346" y="7495237"/>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6131975" y="6613947"/>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5571396" y="6613947"/>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8864898" y="5094486"/>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8304318" y="5094486"/>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7200016" y="5622923"/>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7200016" y="5975776"/>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5112843" y="5418637"/>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8348117" y="3575022"/>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7787570" y="3575022"/>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6323793" y="3582295"/>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5844698" y="3582295"/>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4706637" y="4103458"/>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4706637" y="4456311"/>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8385006" y="2583999"/>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8385006" y="2936852"/>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7285752" y="2583995"/>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7285752" y="2936848"/>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5" name="object 35">
            <a:extLst>
              <a:ext uri="{C183D7F6-B498-43B3-948B-1728B52AA6E4}">
                <adec:decorative xmlns:adec="http://schemas.microsoft.com/office/drawing/2017/decorative" val="1"/>
              </a:ext>
            </a:extLst>
          </p:cNvPr>
          <p:cNvSpPr/>
          <p:nvPr/>
        </p:nvSpPr>
        <p:spPr>
          <a:xfrm>
            <a:off x="17851389" y="536096"/>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7290809" y="536096"/>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30" name="Tekstfelt 29"/>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
        <p:nvSpPr>
          <p:cNvPr id="40" name="Titel 39"/>
          <p:cNvSpPr>
            <a:spLocks noGrp="1"/>
          </p:cNvSpPr>
          <p:nvPr>
            <p:ph type="title" idx="4294967295"/>
          </p:nvPr>
        </p:nvSpPr>
        <p:spPr>
          <a:xfrm>
            <a:off x="778234" y="1440080"/>
            <a:ext cx="5436104"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Centrale tiltag – OOTS</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86170" y="2550000"/>
            <a:ext cx="13082304"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da-DK" sz="2400" dirty="0">
                <a:solidFill>
                  <a:srgbClr val="3F1A2B"/>
                </a:solidFill>
                <a:latin typeface="Franklin Gothic Book" panose="020B0503020102020204" pitchFamily="34" charset="0"/>
              </a:rPr>
              <a:t>Målet med Digitaliseringsstyrelsen og Erhvervsstyrelsens implementeringstiltag er at understøtte myndighedernes efterlevelse af kravene, særligt de krav, som ikke kan efterleves decentalt. </a:t>
            </a: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Tiltagene i Digitaliseringsstyrelsen og Erhvervsstyrelsen indebærer:</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Digitaliseringsstyrelsen står for udvikling og drift af den danske OOTS-Gateway, som vil være integreret med de andre EU-landes OOTS-gateways og danske myndigheder for at muliggøre udveksling af dokumentation på tværs af EU-landenes kompetente myndigheder i overensstemmelse med SDG-forordningen. </a:t>
            </a:r>
          </a:p>
          <a:p>
            <a:pPr algn="just"/>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Erhvervsstyrelsen står for udvikling og drift af en OOTS-brugergrænseflade (også kaldet E-GEVIR), som kan benyttes af brugere af Blanketmotoren. Selvbetjeningsløsninger udviklet i Blanketmotoren vil derigennem blive tilsluttet OOTS-Gateway.</a:t>
            </a:r>
          </a:p>
          <a:p>
            <a:pPr algn="just"/>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På næste slide er det tydeliggjort, hvilken rolle Digitaliseringsstyrelsens og Erhvervsstyrelsens it-løsninger spiller i den samlede brugerrejse. </a:t>
            </a:r>
          </a:p>
          <a:p>
            <a:pPr algn="just"/>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Omfattede myndigheder har også en række opgaver og aktiviteter, som de skal gennemføre for at leve op til OOTS-forpligtelsen. Disse er beskrevet i Bilag 4. </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22</a:t>
            </a:fld>
            <a:endParaRPr lang="da-DK"/>
          </a:p>
        </p:txBody>
      </p:sp>
      <p:sp>
        <p:nvSpPr>
          <p:cNvPr id="2" name="Rektangel 1">
            <a:extLst>
              <a:ext uri="{FF2B5EF4-FFF2-40B4-BE49-F238E27FC236}">
                <a16:creationId xmlns:a16="http://schemas.microsoft.com/office/drawing/2014/main" id="{6034D749-D1B7-0C60-62FE-5C524F27A4B6}"/>
              </a:ex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8718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lede 28">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070" y="-24098"/>
            <a:ext cx="20104100" cy="11341100"/>
          </a:xfrm>
          <a:prstGeom prst="rect">
            <a:avLst/>
          </a:prstGeom>
        </p:spPr>
      </p:pic>
      <p:sp>
        <p:nvSpPr>
          <p:cNvPr id="35" name="Titel 34" descr="Illustration af OOTS i forbindelse med brugerrejse:&#10;&#10;1. Antonio logger ind på Ansøgningsportalen for at søge om optagelse på en kandidat på København Universitet&#10;2. Antonio bliver bedt om at uploade bevis for gennemført bacheloruddannelse inden ansøgningen kan indsendes og gennemføres. Antonio vælger at bruge OOTS og trykker på OOTS-knappen i selvbetjeningsløsningen. &#10;3. Antonio sendes over i Erhvervsstyrelsens brugergrænseflade, E-GEVIR, hvor Antonio fremsøger sit bachelorbevis fra University of Milan.&#10;4. OOTS-Gateway i Digitaliseringsstyrelsen videresender anmodning om at fremskaffe bachelorbevis på Antonio til Italien, som videresender den til University of Milan. &#10;5. Antonio sendes over til en brugergrænseflade (et preview space), hvor han kan gennemse sit bachelorbevis og godkende, at dokumentationen er korrekt. &#10;6. OOTS-Gateway i Digitaliseringsstyrelsen sender Antonios bachelorbevis til Ansøgningsportalen.&#10;7. Antonio sendes tilbage til selvbetjeningsløsningen og kan gennemføre og indsende ansøgningen.&#10;">
            <a:extLst>
              <a:ext uri="{C183D7F6-B498-43B3-948B-1728B52AA6E4}">
                <adec:decorative xmlns:adec="http://schemas.microsoft.com/office/drawing/2017/decorative" val="0"/>
              </a:ext>
            </a:extLst>
          </p:cNvPr>
          <p:cNvSpPr>
            <a:spLocks noGrp="1"/>
          </p:cNvSpPr>
          <p:nvPr>
            <p:ph type="title" idx="4294967295"/>
          </p:nvPr>
        </p:nvSpPr>
        <p:spPr>
          <a:xfrm>
            <a:off x="587655" y="867309"/>
            <a:ext cx="4770858"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Illustration af OOTS</a:t>
            </a:r>
          </a:p>
        </p:txBody>
      </p:sp>
      <p:sp>
        <p:nvSpPr>
          <p:cNvPr id="13" name="Tekstfelt 12">
            <a:extLst>
              <a:ext uri="{C183D7F6-B498-43B3-948B-1728B52AA6E4}">
                <adec:decorative xmlns:adec="http://schemas.microsoft.com/office/drawing/2017/decorative" val="1"/>
              </a:ext>
            </a:extLst>
          </p:cNvPr>
          <p:cNvSpPr txBox="1"/>
          <p:nvPr/>
        </p:nvSpPr>
        <p:spPr>
          <a:xfrm>
            <a:off x="371972" y="2181361"/>
            <a:ext cx="2666174" cy="15081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1</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Antonio logger ind på Ansøgningsportalen for at søge om optagelse på en kandidat på København Universitet</a:t>
            </a:r>
            <a:endPar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4" name="Tekstfelt 13">
            <a:extLst>
              <a:ext uri="{C183D7F6-B498-43B3-948B-1728B52AA6E4}">
                <adec:decorative xmlns:adec="http://schemas.microsoft.com/office/drawing/2017/decorative" val="1"/>
              </a:ext>
            </a:extLst>
          </p:cNvPr>
          <p:cNvSpPr txBox="1"/>
          <p:nvPr/>
        </p:nvSpPr>
        <p:spPr>
          <a:xfrm>
            <a:off x="2618435" y="5723798"/>
            <a:ext cx="3367219" cy="2308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2</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Antonio bliver bedt om at uploade bevis for gennemført bacheloruddannelse inden ansøgningen kan indsendes og gennemføres. Antonio vælger at bruge OOTS og trykker på OOTS-knappen i selvbetjeningsløsningen. </a:t>
            </a:r>
          </a:p>
        </p:txBody>
      </p:sp>
      <p:sp>
        <p:nvSpPr>
          <p:cNvPr id="15" name="Tekstfelt 14">
            <a:extLst>
              <a:ext uri="{C183D7F6-B498-43B3-948B-1728B52AA6E4}">
                <adec:decorative xmlns:adec="http://schemas.microsoft.com/office/drawing/2017/decorative" val="1"/>
              </a:ext>
            </a:extLst>
          </p:cNvPr>
          <p:cNvSpPr txBox="1"/>
          <p:nvPr/>
        </p:nvSpPr>
        <p:spPr>
          <a:xfrm>
            <a:off x="6399767" y="6139296"/>
            <a:ext cx="3062237" cy="17543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3. Antonio sendes over i Erhvervsstyrelsens brugergrænseflade, E-GEVIR, hvor Antonio fremsøger sit bachelorbevis fra </a:t>
            </a:r>
            <a:r>
              <a:rPr kumimoji="0" lang="da-DK" b="0" i="0" u="none" strike="noStrike" kern="0" cap="none" spc="0" normalizeH="0" baseline="0" noProof="0" dirty="0" err="1">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University</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of Milan.</a:t>
            </a:r>
            <a:endPar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7" name="Tekstfelt 16">
            <a:extLst>
              <a:ext uri="{C183D7F6-B498-43B3-948B-1728B52AA6E4}">
                <adec:decorative xmlns:adec="http://schemas.microsoft.com/office/drawing/2017/decorative" val="1"/>
              </a:ext>
            </a:extLst>
          </p:cNvPr>
          <p:cNvSpPr txBox="1"/>
          <p:nvPr/>
        </p:nvSpPr>
        <p:spPr>
          <a:xfrm>
            <a:off x="9803873" y="6095055"/>
            <a:ext cx="3226223"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4</a:t>
            </a:r>
            <a:r>
              <a:rPr kumimoji="0" lang="da-DK" sz="1600"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OOTS-Gateway i Digitaliseringsstyrelsen videresender anmodning om at fremskaffe bachelorbevis på Antonio til Italien, som videresender den til University of Milan. </a:t>
            </a:r>
          </a:p>
        </p:txBody>
      </p:sp>
      <p:sp>
        <p:nvSpPr>
          <p:cNvPr id="18" name="Tekstfelt 17">
            <a:extLst>
              <a:ext uri="{C183D7F6-B498-43B3-948B-1728B52AA6E4}">
                <adec:decorative xmlns:adec="http://schemas.microsoft.com/office/drawing/2017/decorative" val="1"/>
              </a:ext>
            </a:extLst>
          </p:cNvPr>
          <p:cNvSpPr txBox="1"/>
          <p:nvPr/>
        </p:nvSpPr>
        <p:spPr>
          <a:xfrm>
            <a:off x="13707055" y="5814049"/>
            <a:ext cx="3141259" cy="17543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5. Antonio sendes over til en brugergrænseflade (et preview space), hvor han kan gennemse sit bachelorbevis og godkende, at dokumentationen er korrekt. </a:t>
            </a:r>
            <a:endParaRPr kumimoji="0" lang="da-DK" b="0" i="0" u="none" strike="noStrike" kern="0" cap="none" spc="0" normalizeH="0" baseline="0" noProof="0" dirty="0">
              <a:ln>
                <a:noFill/>
              </a:ln>
              <a:solidFill>
                <a:srgbClr val="3F1A2B"/>
              </a:solidFill>
              <a:effectLst/>
              <a:uLnTx/>
              <a:uFillTx/>
            </a:endParaRPr>
          </a:p>
        </p:txBody>
      </p:sp>
      <p:sp>
        <p:nvSpPr>
          <p:cNvPr id="11" name="Tekstfelt 10">
            <a:extLst>
              <a:ext uri="{FF2B5EF4-FFF2-40B4-BE49-F238E27FC236}">
                <a16:creationId xmlns:a16="http://schemas.microsoft.com/office/drawing/2014/main" id="{0E1A3767-B7A8-CB48-FCB8-563D4BD9DA38}"/>
              </a:ext>
              <a:ext uri="{C183D7F6-B498-43B3-948B-1728B52AA6E4}">
                <adec:decorative xmlns:adec="http://schemas.microsoft.com/office/drawing/2017/decorative" val="1"/>
              </a:ext>
            </a:extLst>
          </p:cNvPr>
          <p:cNvSpPr txBox="1"/>
          <p:nvPr/>
        </p:nvSpPr>
        <p:spPr>
          <a:xfrm>
            <a:off x="9860133" y="8323608"/>
            <a:ext cx="3315658" cy="1508105"/>
          </a:xfrm>
          <a:prstGeom prst="rect">
            <a:avLst/>
          </a:prstGeom>
          <a:noFill/>
        </p:spPr>
        <p:txBody>
          <a:bodyPr wrap="square" rtlCol="0">
            <a:spAutoFit/>
          </a:bodyPr>
          <a:lstStyle/>
          <a:p>
            <a:pPr algn="ctr"/>
            <a:r>
              <a:rPr lang="da-DK" dirty="0">
                <a:solidFill>
                  <a:srgbClr val="3F1A2B"/>
                </a:solidFill>
                <a:latin typeface="Franklin Gothic Book" panose="020B0503020102020204" pitchFamily="34" charset="0"/>
                <a:ea typeface="Times New Roman" panose="02020603050405020304" pitchFamily="18" charset="0"/>
                <a:cs typeface="Times New Roman" panose="02020603050405020304" pitchFamily="18" charset="0"/>
              </a:rPr>
              <a:t>6. </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OOTS-Gateway i Digitaliseringsstyrelsen sender Antonios bachelorbevis til Ansøgningsportalen</a:t>
            </a:r>
            <a:r>
              <a:rPr kumimoji="0" lang="da-DK" sz="20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a:t>
            </a:r>
            <a:endParaRPr kumimoji="0" lang="da-DK" sz="1800" b="0" i="0" u="none" strike="noStrike" kern="0" cap="none" spc="0" normalizeH="0" baseline="0" noProof="0" dirty="0">
              <a:ln>
                <a:noFill/>
              </a:ln>
              <a:solidFill>
                <a:sysClr val="windowText" lastClr="000000"/>
              </a:solidFill>
              <a:effectLst/>
              <a:uLnTx/>
              <a:uFillTx/>
              <a:latin typeface="Franklin Gothic Book" panose="020B0503020102020204" pitchFamily="34" charset="0"/>
            </a:endParaRPr>
          </a:p>
          <a:p>
            <a:endParaRPr lang="da-DK" dirty="0"/>
          </a:p>
        </p:txBody>
      </p:sp>
      <p:sp>
        <p:nvSpPr>
          <p:cNvPr id="5" name="Tekstfelt 4">
            <a:extLst>
              <a:ext uri="{FF2B5EF4-FFF2-40B4-BE49-F238E27FC236}">
                <a16:creationId xmlns:a16="http://schemas.microsoft.com/office/drawing/2014/main" id="{FFA44939-48B3-2753-1FED-EBC8F8853757}"/>
              </a:ext>
              <a:ext uri="{C183D7F6-B498-43B3-948B-1728B52AA6E4}">
                <adec:decorative xmlns:adec="http://schemas.microsoft.com/office/drawing/2017/decorative" val="1"/>
              </a:ext>
            </a:extLst>
          </p:cNvPr>
          <p:cNvSpPr txBox="1"/>
          <p:nvPr/>
        </p:nvSpPr>
        <p:spPr>
          <a:xfrm>
            <a:off x="2758939" y="8236910"/>
            <a:ext cx="316852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solidFill>
                  <a:srgbClr val="3F1A2B"/>
                </a:solidFill>
                <a:latin typeface="Franklin Gothic Book" panose="020B0503020102020204" pitchFamily="34" charset="0"/>
                <a:ea typeface="Times New Roman" panose="02020603050405020304" pitchFamily="18" charset="0"/>
                <a:cs typeface="Times New Roman" panose="02020603050405020304" pitchFamily="18" charset="0"/>
              </a:rPr>
              <a:t>7. Antonio sendes tilbage til selvbetjeningsløsningen og kan gennemføre og indsende ansøgningen.</a:t>
            </a:r>
          </a:p>
        </p:txBody>
      </p:sp>
      <p:cxnSp>
        <p:nvCxnSpPr>
          <p:cNvPr id="20" name="Lige forbindelse 19">
            <a:extLst>
              <a:ext uri="{C183D7F6-B498-43B3-948B-1728B52AA6E4}">
                <adec:decorative xmlns:adec="http://schemas.microsoft.com/office/drawing/2017/decorative" val="1"/>
              </a:ext>
            </a:extLst>
          </p:cNvPr>
          <p:cNvCxnSpPr/>
          <p:nvPr/>
        </p:nvCxnSpPr>
        <p:spPr>
          <a:xfrm flipV="1">
            <a:off x="16136187" y="4388861"/>
            <a:ext cx="1825239" cy="5343"/>
          </a:xfrm>
          <a:prstGeom prst="line">
            <a:avLst/>
          </a:prstGeom>
        </p:spPr>
        <p:style>
          <a:lnRef idx="2">
            <a:schemeClr val="dk1"/>
          </a:lnRef>
          <a:fillRef idx="0">
            <a:schemeClr val="dk1"/>
          </a:fillRef>
          <a:effectRef idx="1">
            <a:schemeClr val="dk1"/>
          </a:effectRef>
          <a:fontRef idx="minor">
            <a:schemeClr val="tx1"/>
          </a:fontRef>
        </p:style>
      </p:cxnSp>
      <p:sp>
        <p:nvSpPr>
          <p:cNvPr id="39" name="Rektangel 38">
            <a:extLst>
              <a:ext uri="{C183D7F6-B498-43B3-948B-1728B52AA6E4}">
                <adec:decorative xmlns:adec="http://schemas.microsoft.com/office/drawing/2017/decorative" val="1"/>
              </a:ext>
            </a:extLst>
          </p:cNvPr>
          <p:cNvSpPr/>
          <p:nvPr/>
        </p:nvSpPr>
        <p:spPr>
          <a:xfrm>
            <a:off x="6121925" y="2646891"/>
            <a:ext cx="7183814" cy="32529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Central OOTS-infrastruktur</a:t>
            </a: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Billed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5681" y="3735793"/>
            <a:ext cx="1075179" cy="1075179"/>
          </a:xfrm>
          <a:prstGeom prst="rect">
            <a:avLst/>
          </a:prstGeom>
        </p:spPr>
      </p:pic>
      <p:cxnSp>
        <p:nvCxnSpPr>
          <p:cNvPr id="6" name="Lige pilforbindelse 5">
            <a:extLst>
              <a:ext uri="{C183D7F6-B498-43B3-948B-1728B52AA6E4}">
                <adec:decorative xmlns:adec="http://schemas.microsoft.com/office/drawing/2017/decorative" val="1"/>
              </a:ext>
            </a:extLst>
          </p:cNvPr>
          <p:cNvCxnSpPr/>
          <p:nvPr/>
        </p:nvCxnSpPr>
        <p:spPr bwMode="auto">
          <a:xfrm>
            <a:off x="2344085" y="4278252"/>
            <a:ext cx="362121" cy="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7" name="Pladsholder til indhold 43">
            <a:extLst>
              <a:ext uri="{C183D7F6-B498-43B3-948B-1728B52AA6E4}">
                <adec:decorative xmlns:adec="http://schemas.microsoft.com/office/drawing/2017/decorative" val="1"/>
              </a:ext>
            </a:extLst>
          </p:cNvPr>
          <p:cNvSpPr txBox="1">
            <a:spLocks/>
          </p:cNvSpPr>
          <p:nvPr/>
        </p:nvSpPr>
        <p:spPr bwMode="auto">
          <a:xfrm>
            <a:off x="2736940" y="3497885"/>
            <a:ext cx="3190525" cy="1731771"/>
          </a:xfrm>
          <a:prstGeom prst="roundRect">
            <a:avLst/>
          </a:prstGeom>
          <a:solidFill>
            <a:schemeClr val="tx2">
              <a:lumMod val="60000"/>
              <a:lumOff val="4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dk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dk1"/>
                </a:solidFill>
                <a:latin typeface="+mn-lt"/>
                <a:ea typeface="+mn-ea"/>
                <a:cs typeface="+mn-cs"/>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dk1"/>
                </a:solidFill>
                <a:latin typeface="+mn-lt"/>
                <a:ea typeface="+mn-ea"/>
                <a:cs typeface="+mn-cs"/>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9pPr>
          </a:lstStyle>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230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Ansøgningsportalen, DANS</a:t>
            </a:r>
          </a:p>
        </p:txBody>
      </p:sp>
      <p:sp>
        <p:nvSpPr>
          <p:cNvPr id="8" name="Pladsholder til indhold 43">
            <a:extLst>
              <a:ext uri="{C183D7F6-B498-43B3-948B-1728B52AA6E4}">
                <adec:decorative xmlns:adec="http://schemas.microsoft.com/office/drawing/2017/decorative" val="1"/>
              </a:ext>
            </a:extLst>
          </p:cNvPr>
          <p:cNvSpPr txBox="1">
            <a:spLocks/>
          </p:cNvSpPr>
          <p:nvPr/>
        </p:nvSpPr>
        <p:spPr bwMode="auto">
          <a:xfrm>
            <a:off x="6342373" y="3395727"/>
            <a:ext cx="3224731" cy="1825972"/>
          </a:xfrm>
          <a:prstGeom prst="roundRect">
            <a:avLst/>
          </a:prstGeom>
          <a:solidFill>
            <a:schemeClr val="accent1">
              <a:lumMod val="40000"/>
              <a:lumOff val="6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dk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dk1"/>
                </a:solidFill>
                <a:latin typeface="+mn-lt"/>
                <a:ea typeface="+mn-ea"/>
                <a:cs typeface="+mn-cs"/>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dk1"/>
                </a:solidFill>
                <a:latin typeface="+mn-lt"/>
                <a:ea typeface="+mn-ea"/>
                <a:cs typeface="+mn-cs"/>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9pPr>
          </a:lstStyle>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endParaRPr kumimoji="0" lang="en-GB" sz="263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2309"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OOTS front-end</a:t>
            </a: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Brugergrænseflade E-GEVIR i Erhvervsstyrelsen</a:t>
            </a: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endParaRPr kumimoji="0" lang="en-GB" sz="263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Pladsholder til indhold 43">
            <a:extLst>
              <a:ext uri="{C183D7F6-B498-43B3-948B-1728B52AA6E4}">
                <adec:decorative xmlns:adec="http://schemas.microsoft.com/office/drawing/2017/decorative" val="1"/>
              </a:ext>
            </a:extLst>
          </p:cNvPr>
          <p:cNvSpPr txBox="1">
            <a:spLocks/>
          </p:cNvSpPr>
          <p:nvPr/>
        </p:nvSpPr>
        <p:spPr bwMode="auto">
          <a:xfrm>
            <a:off x="10042987" y="3413299"/>
            <a:ext cx="3092978" cy="1825972"/>
          </a:xfrm>
          <a:prstGeom prst="roundRect">
            <a:avLst/>
          </a:prstGeom>
          <a:solidFill>
            <a:schemeClr val="accent1">
              <a:lumMod val="40000"/>
              <a:lumOff val="6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dk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dk1"/>
                </a:solidFill>
                <a:latin typeface="+mn-lt"/>
                <a:ea typeface="+mn-ea"/>
                <a:cs typeface="+mn-cs"/>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dk1"/>
                </a:solidFill>
                <a:latin typeface="+mn-lt"/>
                <a:ea typeface="+mn-ea"/>
                <a:cs typeface="+mn-cs"/>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9pPr>
          </a:lstStyle>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2309"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OOTS back-end system</a:t>
            </a: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OOTS-Gateway i Digitaliseringsstyrelsen</a:t>
            </a:r>
          </a:p>
        </p:txBody>
      </p:sp>
      <p:sp>
        <p:nvSpPr>
          <p:cNvPr id="10" name="Afrundet rektangel 9">
            <a:extLst>
              <a:ext uri="{C183D7F6-B498-43B3-948B-1728B52AA6E4}">
                <adec:decorative xmlns:adec="http://schemas.microsoft.com/office/drawing/2017/decorative" val="1"/>
              </a:ext>
            </a:extLst>
          </p:cNvPr>
          <p:cNvSpPr/>
          <p:nvPr/>
        </p:nvSpPr>
        <p:spPr bwMode="auto">
          <a:xfrm>
            <a:off x="13605920" y="3461632"/>
            <a:ext cx="3053297" cy="1775796"/>
          </a:xfrm>
          <a:prstGeom prst="roundRect">
            <a:avLst/>
          </a:prstGeom>
          <a:solidFill>
            <a:schemeClr val="accent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p>
            <a:pPr marL="0" marR="0" lvl="0" indent="0" algn="ctr" defTabSz="1507846" rtl="0" eaLnBrk="1" fontAlgn="base" latinLnBrk="0" hangingPunct="1">
              <a:lnSpc>
                <a:spcPct val="100000"/>
              </a:lnSpc>
              <a:spcBef>
                <a:spcPts val="1814"/>
              </a:spcBef>
              <a:spcAft>
                <a:spcPct val="0"/>
              </a:spcAft>
              <a:buClrTx/>
              <a:buSzTx/>
              <a:buFontTx/>
              <a:buNone/>
              <a:tabLst/>
              <a:defRPr/>
            </a:pPr>
            <a:endParaRPr kumimoji="0" lang="da-DK" sz="230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ctr" defTabSz="1507846" rtl="0" eaLnBrk="1" fontAlgn="base" latinLnBrk="0" hangingPunct="1">
              <a:lnSpc>
                <a:spcPct val="100000"/>
              </a:lnSpc>
              <a:spcBef>
                <a:spcPts val="1814"/>
              </a:spcBef>
              <a:spcAft>
                <a:spcPct val="0"/>
              </a:spcAft>
              <a:buClrTx/>
              <a:buSzTx/>
              <a:buFontTx/>
              <a:buNone/>
              <a:tabLst/>
              <a:defRPr/>
            </a:pPr>
            <a:r>
              <a:rPr kumimoji="0" lang="da-DK" sz="230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Preview space</a:t>
            </a:r>
          </a:p>
          <a:p>
            <a:pPr marL="0" marR="0" lvl="0" indent="0" algn="ctr" defTabSz="1507846" rtl="0" eaLnBrk="1" fontAlgn="base" latinLnBrk="0" hangingPunct="1">
              <a:lnSpc>
                <a:spcPct val="100000"/>
              </a:lnSpc>
              <a:spcBef>
                <a:spcPts val="1814"/>
              </a:spcBef>
              <a:spcAft>
                <a:spcPct val="0"/>
              </a:spcAft>
              <a:buClrTx/>
              <a:buSzTx/>
              <a:buFontTx/>
              <a:buNone/>
              <a:tabLst/>
              <a:defRPr/>
            </a:pPr>
            <a:r>
              <a:rPr kumimoji="0" lang="da-DK"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Brugergrænseflade til forhåndsvisning</a:t>
            </a:r>
          </a:p>
          <a:p>
            <a:pPr marL="0" marR="0" lvl="0" indent="0" algn="ctr" defTabSz="1507846" rtl="0" eaLnBrk="1" fontAlgn="base" latinLnBrk="0" hangingPunct="1">
              <a:lnSpc>
                <a:spcPct val="100000"/>
              </a:lnSpc>
              <a:spcBef>
                <a:spcPts val="1814"/>
              </a:spcBef>
              <a:spcAft>
                <a:spcPct val="0"/>
              </a:spcAft>
              <a:buClrTx/>
              <a:buSzTx/>
              <a:buFontTx/>
              <a:buNone/>
              <a:tabLst/>
              <a:defRPr/>
            </a:pPr>
            <a:endParaRPr kumimoji="0" lang="da-DK"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cxnSp>
        <p:nvCxnSpPr>
          <p:cNvPr id="21" name="Lige forbindelse 20">
            <a:extLst>
              <a:ext uri="{C183D7F6-B498-43B3-948B-1728B52AA6E4}">
                <adec:decorative xmlns:adec="http://schemas.microsoft.com/office/drawing/2017/decorative" val="1"/>
              </a:ext>
            </a:extLst>
          </p:cNvPr>
          <p:cNvCxnSpPr/>
          <p:nvPr/>
        </p:nvCxnSpPr>
        <p:spPr>
          <a:xfrm>
            <a:off x="17926997" y="2117407"/>
            <a:ext cx="34429" cy="2271455"/>
          </a:xfrm>
          <a:prstGeom prst="line">
            <a:avLst/>
          </a:prstGeom>
        </p:spPr>
        <p:style>
          <a:lnRef idx="2">
            <a:schemeClr val="dk1"/>
          </a:lnRef>
          <a:fillRef idx="0">
            <a:schemeClr val="dk1"/>
          </a:fillRef>
          <a:effectRef idx="1">
            <a:schemeClr val="dk1"/>
          </a:effectRef>
          <a:fontRef idx="minor">
            <a:schemeClr val="tx1"/>
          </a:fontRef>
        </p:style>
      </p:cxnSp>
      <p:cxnSp>
        <p:nvCxnSpPr>
          <p:cNvPr id="32" name="Lige forbindelse 31">
            <a:extLst>
              <a:ext uri="{C183D7F6-B498-43B3-948B-1728B52AA6E4}">
                <adec:decorative xmlns:adec="http://schemas.microsoft.com/office/drawing/2017/decorative" val="1"/>
              </a:ext>
            </a:extLst>
          </p:cNvPr>
          <p:cNvCxnSpPr/>
          <p:nvPr/>
        </p:nvCxnSpPr>
        <p:spPr>
          <a:xfrm flipV="1">
            <a:off x="4616007" y="2117406"/>
            <a:ext cx="13318965" cy="37877"/>
          </a:xfrm>
          <a:prstGeom prst="line">
            <a:avLst/>
          </a:prstGeom>
        </p:spPr>
        <p:style>
          <a:lnRef idx="2">
            <a:schemeClr val="dk1"/>
          </a:lnRef>
          <a:fillRef idx="0">
            <a:schemeClr val="dk1"/>
          </a:fillRef>
          <a:effectRef idx="1">
            <a:schemeClr val="dk1"/>
          </a:effectRef>
          <a:fontRef idx="minor">
            <a:schemeClr val="tx1"/>
          </a:fontRef>
        </p:style>
      </p:cxnSp>
      <p:cxnSp>
        <p:nvCxnSpPr>
          <p:cNvPr id="36" name="Lige pilforbindelse 35">
            <a:extLst>
              <a:ext uri="{C183D7F6-B498-43B3-948B-1728B52AA6E4}">
                <adec:decorative xmlns:adec="http://schemas.microsoft.com/office/drawing/2017/decorative" val="1"/>
              </a:ext>
            </a:extLst>
          </p:cNvPr>
          <p:cNvCxnSpPr/>
          <p:nvPr/>
        </p:nvCxnSpPr>
        <p:spPr>
          <a:xfrm flipH="1">
            <a:off x="4623836" y="2143859"/>
            <a:ext cx="3" cy="12613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Lige pilforbindelse 48">
            <a:extLst>
              <a:ext uri="{C183D7F6-B498-43B3-948B-1728B52AA6E4}">
                <adec:decorative xmlns:adec="http://schemas.microsoft.com/office/drawing/2017/decorative" val="1"/>
              </a:ext>
            </a:extLst>
          </p:cNvPr>
          <p:cNvCxnSpPr>
            <a:endCxn id="8" idx="1"/>
          </p:cNvCxnSpPr>
          <p:nvPr/>
        </p:nvCxnSpPr>
        <p:spPr bwMode="auto">
          <a:xfrm flipV="1">
            <a:off x="5938720" y="4308713"/>
            <a:ext cx="403652" cy="743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50" name="Lige pilforbindelse 49">
            <a:extLst>
              <a:ext uri="{C183D7F6-B498-43B3-948B-1728B52AA6E4}">
                <adec:decorative xmlns:adec="http://schemas.microsoft.com/office/drawing/2017/decorative" val="1"/>
              </a:ext>
            </a:extLst>
          </p:cNvPr>
          <p:cNvCxnSpPr>
            <a:stCxn id="8" idx="3"/>
            <a:endCxn id="9" idx="1"/>
          </p:cNvCxnSpPr>
          <p:nvPr/>
        </p:nvCxnSpPr>
        <p:spPr bwMode="auto">
          <a:xfrm>
            <a:off x="9567104" y="4308713"/>
            <a:ext cx="475884" cy="17571"/>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59" name="Lige pilforbindelse 58">
            <a:extLst>
              <a:ext uri="{C183D7F6-B498-43B3-948B-1728B52AA6E4}">
                <adec:decorative xmlns:adec="http://schemas.microsoft.com/office/drawing/2017/decorative" val="1"/>
              </a:ext>
            </a:extLst>
          </p:cNvPr>
          <p:cNvCxnSpPr/>
          <p:nvPr/>
        </p:nvCxnSpPr>
        <p:spPr bwMode="auto">
          <a:xfrm>
            <a:off x="13119531" y="4308712"/>
            <a:ext cx="475884" cy="17571"/>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2" name="Ellipse 1">
            <a:extLst>
              <a:ext uri="{C183D7F6-B498-43B3-948B-1728B52AA6E4}">
                <adec:decorative xmlns:adec="http://schemas.microsoft.com/office/drawing/2017/decorative" val="1"/>
              </a:ext>
            </a:extLst>
          </p:cNvPr>
          <p:cNvSpPr/>
          <p:nvPr/>
        </p:nvSpPr>
        <p:spPr>
          <a:xfrm>
            <a:off x="1117602" y="4559670"/>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3" name="Ellipse 22">
            <a:extLst>
              <a:ext uri="{C183D7F6-B498-43B3-948B-1728B52AA6E4}">
                <adec:decorative xmlns:adec="http://schemas.microsoft.com/office/drawing/2017/decorative" val="1"/>
              </a:ext>
            </a:extLst>
          </p:cNvPr>
          <p:cNvSpPr/>
          <p:nvPr/>
        </p:nvSpPr>
        <p:spPr>
          <a:xfrm>
            <a:off x="2542480" y="4943430"/>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4" name="Ellipse 23">
            <a:extLst>
              <a:ext uri="{C183D7F6-B498-43B3-948B-1728B52AA6E4}">
                <adec:decorative xmlns:adec="http://schemas.microsoft.com/office/drawing/2017/decorative" val="1"/>
              </a:ext>
            </a:extLst>
          </p:cNvPr>
          <p:cNvSpPr/>
          <p:nvPr/>
        </p:nvSpPr>
        <p:spPr>
          <a:xfrm>
            <a:off x="6196488" y="4920453"/>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25" name="Ellipse 24">
            <a:extLst>
              <a:ext uri="{C183D7F6-B498-43B3-948B-1728B52AA6E4}">
                <adec:decorative xmlns:adec="http://schemas.microsoft.com/office/drawing/2017/decorative" val="1"/>
              </a:ext>
            </a:extLst>
          </p:cNvPr>
          <p:cNvSpPr/>
          <p:nvPr/>
        </p:nvSpPr>
        <p:spPr>
          <a:xfrm>
            <a:off x="9860133" y="4943430"/>
            <a:ext cx="529057" cy="50260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26" name="Ellipse 25">
            <a:extLst>
              <a:ext uri="{C183D7F6-B498-43B3-948B-1728B52AA6E4}">
                <adec:decorative xmlns:adec="http://schemas.microsoft.com/office/drawing/2017/decorative" val="1"/>
              </a:ext>
            </a:extLst>
          </p:cNvPr>
          <p:cNvSpPr/>
          <p:nvPr/>
        </p:nvSpPr>
        <p:spPr>
          <a:xfrm>
            <a:off x="13442009" y="4951923"/>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27" name="Ellipse 26">
            <a:extLst>
              <a:ext uri="{C183D7F6-B498-43B3-948B-1728B52AA6E4}">
                <adec:decorative xmlns:adec="http://schemas.microsoft.com/office/drawing/2017/decorative" val="1"/>
              </a:ext>
            </a:extLst>
          </p:cNvPr>
          <p:cNvSpPr/>
          <p:nvPr/>
        </p:nvSpPr>
        <p:spPr>
          <a:xfrm>
            <a:off x="12730380" y="3129309"/>
            <a:ext cx="529057" cy="50260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28" name="Ellipse 27">
            <a:extLst>
              <a:ext uri="{C183D7F6-B498-43B3-948B-1728B52AA6E4}">
                <adec:decorative xmlns:adec="http://schemas.microsoft.com/office/drawing/2017/decorative" val="1"/>
              </a:ext>
            </a:extLst>
          </p:cNvPr>
          <p:cNvSpPr/>
          <p:nvPr/>
        </p:nvSpPr>
        <p:spPr>
          <a:xfrm>
            <a:off x="5543535" y="3321231"/>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3" name="Ellipse 2">
            <a:extLst>
              <a:ext uri="{C183D7F6-B498-43B3-948B-1728B52AA6E4}">
                <adec:decorative xmlns:adec="http://schemas.microsoft.com/office/drawing/2017/decorative" val="1"/>
              </a:ext>
            </a:extLst>
          </p:cNvPr>
          <p:cNvSpPr/>
          <p:nvPr/>
        </p:nvSpPr>
        <p:spPr>
          <a:xfrm>
            <a:off x="18548779" y="7291982"/>
            <a:ext cx="286990" cy="269631"/>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C183D7F6-B498-43B3-948B-1728B52AA6E4}">
                <adec:decorative xmlns:adec="http://schemas.microsoft.com/office/drawing/2017/decorative" val="1"/>
              </a:ext>
            </a:extLst>
          </p:cNvPr>
          <p:cNvSpPr/>
          <p:nvPr/>
        </p:nvSpPr>
        <p:spPr>
          <a:xfrm>
            <a:off x="18546270" y="6370017"/>
            <a:ext cx="289499" cy="24953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kstfelt 15">
            <a:extLst>
              <a:ext uri="{C183D7F6-B498-43B3-948B-1728B52AA6E4}">
                <adec:decorative xmlns:adec="http://schemas.microsoft.com/office/drawing/2017/decorative" val="1"/>
              </a:ext>
            </a:extLst>
          </p:cNvPr>
          <p:cNvSpPr txBox="1"/>
          <p:nvPr/>
        </p:nvSpPr>
        <p:spPr>
          <a:xfrm>
            <a:off x="17938377" y="6619555"/>
            <a:ext cx="1794784" cy="396904"/>
          </a:xfrm>
          <a:prstGeom prst="rect">
            <a:avLst/>
          </a:prstGeom>
          <a:noFill/>
        </p:spPr>
        <p:txBody>
          <a:bodyPr wrap="squar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da-DK" sz="197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Brugerrejsen</a:t>
            </a:r>
          </a:p>
        </p:txBody>
      </p:sp>
      <p:sp>
        <p:nvSpPr>
          <p:cNvPr id="34" name="Tekstfelt 33">
            <a:extLst>
              <a:ext uri="{C183D7F6-B498-43B3-948B-1728B52AA6E4}">
                <adec:decorative xmlns:adec="http://schemas.microsoft.com/office/drawing/2017/decorative" val="1"/>
              </a:ext>
            </a:extLst>
          </p:cNvPr>
          <p:cNvSpPr txBox="1"/>
          <p:nvPr/>
        </p:nvSpPr>
        <p:spPr>
          <a:xfrm>
            <a:off x="17793627" y="7717615"/>
            <a:ext cx="1794784" cy="701474"/>
          </a:xfrm>
          <a:prstGeom prst="rect">
            <a:avLst/>
          </a:prstGeom>
          <a:noFill/>
        </p:spPr>
        <p:txBody>
          <a:bodyPr wrap="square" rtlCol="0">
            <a:sp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197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Back-end system</a:t>
            </a:r>
          </a:p>
        </p:txBody>
      </p:sp>
    </p:spTree>
    <p:extLst>
      <p:ext uri="{BB962C8B-B14F-4D97-AF65-F5344CB8AC3E}">
        <p14:creationId xmlns:p14="http://schemas.microsoft.com/office/powerpoint/2010/main" val="2518874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9" name="Tekstfelt 8"/>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
        <p:nvSpPr>
          <p:cNvPr id="40" name="Titel 39"/>
          <p:cNvSpPr>
            <a:spLocks noGrp="1"/>
          </p:cNvSpPr>
          <p:nvPr>
            <p:ph type="title" idx="4294967295"/>
          </p:nvPr>
        </p:nvSpPr>
        <p:spPr>
          <a:xfrm>
            <a:off x="798555" y="1437903"/>
            <a:ext cx="11085086"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Omfattede myndigheder af OOTS-forpligtelsen</a:t>
            </a:r>
          </a:p>
        </p:txBody>
      </p:sp>
      <p:sp>
        <p:nvSpPr>
          <p:cNvPr id="42" name="Rektangel 41">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95908" y="2530711"/>
            <a:ext cx="16096902" cy="818039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a-DK" sz="2400" i="1" dirty="0">
                <a:solidFill>
                  <a:srgbClr val="3F1A2B"/>
                </a:solidFill>
                <a:latin typeface="Franklin Gothic Book" panose="020B0503020102020204" pitchFamily="34" charset="0"/>
              </a:rPr>
              <a:t>Digitaliseringsstyrelsen er ansvarlig for udviklingen, implementeringen og driften af OOTS-Gateway til udveksling af dokumentation og vil ligeledes bistå myndighederne med vejledning. Myndighederne har dertil en række opgaver og handlingspunkter, som de skal træffe beslutninger om.</a:t>
            </a:r>
          </a:p>
          <a:p>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b="1" dirty="0">
                <a:solidFill>
                  <a:srgbClr val="3F1A2B"/>
                </a:solidFill>
                <a:latin typeface="Franklin Gothic Book" panose="020B0503020102020204" pitchFamily="34" charset="0"/>
              </a:rPr>
              <a:t>Vurdering i forhold til OOTS: </a:t>
            </a:r>
            <a:r>
              <a:rPr lang="da-DK" sz="2400" dirty="0">
                <a:solidFill>
                  <a:srgbClr val="3F1A2B"/>
                </a:solidFill>
                <a:latin typeface="Franklin Gothic Book" panose="020B0503020102020204" pitchFamily="34" charset="0"/>
              </a:rPr>
              <a:t>myndighederne skal indledningsvis vurdere, om de er omfattet af OOTS-forpligtelsen som dokumentationsanmoder (selvbetjeningsløsning), dokumentationsudsteder (register) eller begge.</a:t>
            </a:r>
          </a:p>
          <a:p>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En myndighed er </a:t>
            </a:r>
            <a:r>
              <a:rPr lang="da-DK" sz="2400" i="1" dirty="0">
                <a:solidFill>
                  <a:srgbClr val="3F1A2B"/>
                </a:solidFill>
                <a:latin typeface="Franklin Gothic Book" panose="020B0503020102020204" pitchFamily="34" charset="0"/>
              </a:rPr>
              <a:t>dokumentationsanmoder</a:t>
            </a:r>
            <a:r>
              <a:rPr lang="da-DK" sz="2400" dirty="0">
                <a:solidFill>
                  <a:srgbClr val="3F1A2B"/>
                </a:solidFill>
                <a:latin typeface="Franklin Gothic Book" panose="020B0503020102020204" pitchFamily="34" charset="0"/>
              </a:rPr>
              <a:t>, når myndigheden har selvbetjeningsløsninger, som er omfattet af SDG-forordningens Bilag II, hvorunder der anmodes om dokumentation fra slutbrugeren som led i selvbetjeningsforløbet, som udstedes digitalt af andre myndigheder</a:t>
            </a:r>
          </a:p>
          <a:p>
            <a:pPr marL="742950" lvl="1"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En myndighed er </a:t>
            </a:r>
            <a:r>
              <a:rPr lang="da-DK" sz="2400" i="1" dirty="0">
                <a:solidFill>
                  <a:srgbClr val="3F1A2B"/>
                </a:solidFill>
                <a:latin typeface="Franklin Gothic Book" panose="020B0503020102020204" pitchFamily="34" charset="0"/>
              </a:rPr>
              <a:t>dokumentationsudsteder</a:t>
            </a:r>
            <a:r>
              <a:rPr lang="da-DK" sz="2400" dirty="0">
                <a:solidFill>
                  <a:srgbClr val="3F1A2B"/>
                </a:solidFill>
                <a:latin typeface="Franklin Gothic Book" panose="020B0503020102020204" pitchFamily="34" charset="0"/>
              </a:rPr>
              <a:t>, når myndigheden digitalt og automatisk udsteder dokumentation, som lever op til dokumentationskravene i OOTS.</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Opgaver for ovenstående myndigheder er beskrevet i Bilag 4. </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endParaRPr lang="da-DK" sz="2400" i="1" dirty="0">
              <a:solidFill>
                <a:srgbClr val="3F1A2B"/>
              </a:solidFill>
              <a:latin typeface="Franklin Gothic Book" panose="020B0503020102020204" pitchFamily="34" charset="0"/>
            </a:endParaRPr>
          </a:p>
        </p:txBody>
      </p:sp>
      <p:pic>
        <p:nvPicPr>
          <p:cNvPr id="43" name="Graphic 90">
            <a:extLst>
              <a:ext uri="{FF2B5EF4-FFF2-40B4-BE49-F238E27FC236}">
                <a16:creationId xmlns:a16="http://schemas.microsoft.com/office/drawing/2014/main" id="{DD4DEEF2-94A1-3AB3-583C-60DF904B976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18956" y="7828292"/>
            <a:ext cx="2829182" cy="2829182"/>
          </a:xfrm>
          <a:prstGeom prst="rect">
            <a:avLst/>
          </a:prstGeom>
        </p:spPr>
      </p:pic>
      <p:pic>
        <p:nvPicPr>
          <p:cNvPr id="46" name="Graphic 84">
            <a:extLst>
              <a:ext uri="{FF2B5EF4-FFF2-40B4-BE49-F238E27FC236}">
                <a16:creationId xmlns:a16="http://schemas.microsoft.com/office/drawing/2014/main" id="{AA6BD85C-C25A-8457-83C1-C17055B6E2C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95311" y="5166494"/>
            <a:ext cx="4108789" cy="4108789"/>
          </a:xfrm>
          <a:prstGeom prst="rect">
            <a:avLst/>
          </a:prstGeom>
        </p:spPr>
      </p:pic>
      <p:sp>
        <p:nvSpPr>
          <p:cNvPr id="2" name="Pladsholder til slidenummer 1">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24</a:t>
            </a:fld>
            <a:endParaRPr lang="da-DK"/>
          </a:p>
        </p:txBody>
      </p:sp>
    </p:spTree>
    <p:extLst>
      <p:ext uri="{BB962C8B-B14F-4D97-AF65-F5344CB8AC3E}">
        <p14:creationId xmlns:p14="http://schemas.microsoft.com/office/powerpoint/2010/main" val="225544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485974"/>
            <a:ext cx="10399001"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Yderligere materiale om OOTS-forpligtelsen</a:t>
            </a:r>
          </a:p>
        </p:txBody>
      </p:sp>
      <p:sp>
        <p:nvSpPr>
          <p:cNvPr id="210" name="Tekstfelt 209"/>
          <p:cNvSpPr txBox="1"/>
          <p:nvPr/>
        </p:nvSpPr>
        <p:spPr>
          <a:xfrm>
            <a:off x="778234" y="1525433"/>
            <a:ext cx="11434056" cy="7478970"/>
          </a:xfrm>
          <a:prstGeom prst="rect">
            <a:avLst/>
          </a:prstGeom>
          <a:noFill/>
        </p:spPr>
        <p:txBody>
          <a:bodyPr wrap="square" rtlCol="0">
            <a:spAutoFit/>
          </a:bodyPr>
          <a:lstStyle/>
          <a:p>
            <a:endParaRPr lang="da-DK" sz="2400" b="1" dirty="0">
              <a:solidFill>
                <a:srgbClr val="3F1A2B"/>
              </a:solidFill>
              <a:latin typeface="Franklin Gothic Book" panose="020B0503020102020204" pitchFamily="34" charset="0"/>
            </a:endParaRPr>
          </a:p>
          <a:p>
            <a:endParaRPr lang="da-DK" sz="2400" b="1" dirty="0">
              <a:solidFill>
                <a:srgbClr val="3F1A2B"/>
              </a:solidFill>
              <a:latin typeface="Franklin Gothic Book" panose="020B0503020102020204" pitchFamily="34" charset="0"/>
            </a:endParaRPr>
          </a:p>
          <a:p>
            <a:r>
              <a:rPr lang="da-DK" sz="2400" b="1" dirty="0">
                <a:solidFill>
                  <a:srgbClr val="3F1A2B"/>
                </a:solidFill>
                <a:latin typeface="Franklin Gothic Book" panose="020B0503020102020204" pitchFamily="34" charset="0"/>
              </a:rPr>
              <a:t>Materiale for opgavepakken:</a:t>
            </a: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Se ”</a:t>
            </a:r>
            <a:r>
              <a:rPr lang="da-DK" sz="2400" i="1" dirty="0">
                <a:solidFill>
                  <a:srgbClr val="3F1A2B"/>
                </a:solidFill>
                <a:latin typeface="Franklin Gothic Book" panose="020B0503020102020204" pitchFamily="34" charset="0"/>
              </a:rPr>
              <a:t>Bilag 4 – Myndighedsforpligtelser for OOTS-forpligtelsen</a:t>
            </a:r>
            <a:r>
              <a:rPr lang="da-DK" sz="2400" dirty="0">
                <a:solidFill>
                  <a:srgbClr val="3F1A2B"/>
                </a:solidFill>
                <a:latin typeface="Franklin Gothic Book" panose="020B0503020102020204" pitchFamily="34" charset="0"/>
              </a:rPr>
              <a:t>” i opgavepakken for en yderligere beskrivelse af OOTS-forpligtelsen, samt myndighedernes opgaver i forbindelse med implementering.</a:t>
            </a: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r>
              <a:rPr lang="da-DK" sz="2400" b="1" dirty="0">
                <a:solidFill>
                  <a:srgbClr val="3F1A2B"/>
                </a:solidFill>
                <a:latin typeface="Franklin Gothic Book" panose="020B0503020102020204" pitchFamily="34" charset="0"/>
              </a:rPr>
              <a:t>Øvrig relevant materiale om OOTS-forpligtelsen:</a:t>
            </a: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Link til SDG-forordningen samt andre relevant informationer om forordningen:</a:t>
            </a:r>
            <a:br>
              <a:rPr lang="da-DK" sz="2400" dirty="0">
                <a:solidFill>
                  <a:srgbClr val="3F1A2B"/>
                </a:solidFill>
                <a:latin typeface="Franklin Gothic Book" panose="020B0503020102020204" pitchFamily="34" charset="0"/>
              </a:rPr>
            </a:br>
            <a:r>
              <a:rPr lang="en-US" sz="2400" dirty="0">
                <a:solidFill>
                  <a:srgbClr val="3F1A2B"/>
                </a:solidFill>
                <a:latin typeface="Franklin Gothic Book" panose="020B0503020102020204" pitchFamily="34" charset="0"/>
                <a:hlinkClick r:id="rId2" tooltip="#AutoGenerate"/>
              </a:rPr>
              <a:t>SDG (Single Digital Gateway) library (europa.eu)</a:t>
            </a: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Link til gennemførelsesretsakten for OOTS:</a:t>
            </a:r>
            <a:br>
              <a:rPr lang="da-DK" sz="2400" dirty="0">
                <a:solidFill>
                  <a:srgbClr val="3F1A2B"/>
                </a:solidFill>
                <a:latin typeface="Franklin Gothic Book" panose="020B0503020102020204" pitchFamily="34" charset="0"/>
              </a:rPr>
            </a:br>
            <a:r>
              <a:rPr lang="da-DK" sz="2400" dirty="0">
                <a:solidFill>
                  <a:srgbClr val="3F1A2B"/>
                </a:solidFill>
                <a:latin typeface="Franklin Gothic Book" panose="020B0503020102020204" pitchFamily="34" charset="0"/>
                <a:hlinkClick r:id="rId3" tooltip="#AutoGenerate"/>
              </a:rPr>
              <a:t>Publications Office (europa.eu)</a:t>
            </a: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Link til EU-Kommissionens side om OOTS:</a:t>
            </a:r>
            <a:br>
              <a:rPr lang="da-DK" sz="2400" dirty="0">
                <a:solidFill>
                  <a:srgbClr val="3F1A2B"/>
                </a:solidFill>
                <a:latin typeface="Franklin Gothic Book" panose="020B0503020102020204" pitchFamily="34" charset="0"/>
              </a:rPr>
            </a:br>
            <a:r>
              <a:rPr lang="da-DK" sz="2400" dirty="0" err="1">
                <a:solidFill>
                  <a:srgbClr val="3F1A2B"/>
                </a:solidFill>
                <a:latin typeface="Franklin Gothic Book" panose="020B0503020102020204" pitchFamily="34" charset="0"/>
                <a:hlinkClick r:id="rId4" tooltip="#AutoGenerate"/>
              </a:rPr>
              <a:t>About</a:t>
            </a:r>
            <a:r>
              <a:rPr lang="da-DK" sz="2400" dirty="0">
                <a:solidFill>
                  <a:srgbClr val="3F1A2B"/>
                </a:solidFill>
                <a:latin typeface="Franklin Gothic Book" panose="020B0503020102020204" pitchFamily="34" charset="0"/>
                <a:hlinkClick r:id="rId4" tooltip="#AutoGenerate"/>
              </a:rPr>
              <a:t> OOTS - OOTSHUB - (europa.eu)</a:t>
            </a: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endParaRPr lang="da-DK" sz="2400" dirty="0"/>
          </a:p>
          <a:p>
            <a:pPr marL="342900" indent="-342900">
              <a:buFont typeface="Arial" panose="020B0604020202020204" pitchFamily="34" charset="0"/>
              <a:buChar char="•"/>
            </a:pPr>
            <a:endParaRPr lang="da-DK" sz="2400" dirty="0"/>
          </a:p>
          <a:p>
            <a:pPr marL="342900" indent="-342900">
              <a:buFont typeface="Arial" panose="020B0604020202020204" pitchFamily="34" charset="0"/>
              <a:buChar char="•"/>
            </a:pPr>
            <a:endParaRPr lang="da-DK" sz="2400" dirty="0"/>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25</a:t>
            </a:fld>
            <a:endParaRPr lang="da-DK"/>
          </a:p>
        </p:txBody>
      </p:sp>
    </p:spTree>
    <p:extLst>
      <p:ext uri="{BB962C8B-B14F-4D97-AF65-F5344CB8AC3E}">
        <p14:creationId xmlns:p14="http://schemas.microsoft.com/office/powerpoint/2010/main" val="2344223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22" name="Billede 21">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1903"/>
          <a:stretch/>
        </p:blipFill>
        <p:spPr>
          <a:xfrm>
            <a:off x="-5794" y="1489794"/>
            <a:ext cx="18428774" cy="8366222"/>
          </a:xfrm>
          <a:prstGeom prst="rect">
            <a:avLst/>
          </a:prstGeom>
        </p:spPr>
      </p:pic>
      <p:grpSp>
        <p:nvGrpSpPr>
          <p:cNvPr id="2" name="object 2">
            <a:extLst>
              <a:ext uri="{C183D7F6-B498-43B3-948B-1728B52AA6E4}">
                <adec:decorative xmlns:adec="http://schemas.microsoft.com/office/drawing/2017/decorative" val="1"/>
              </a:ext>
            </a:extLst>
          </p:cNvPr>
          <p:cNvGrpSpPr/>
          <p:nvPr/>
        </p:nvGrpSpPr>
        <p:grpSpPr>
          <a:xfrm>
            <a:off x="1441679" y="656914"/>
            <a:ext cx="3335654" cy="295275"/>
            <a:chOff x="1441679" y="641038"/>
            <a:chExt cx="3335654" cy="295275"/>
          </a:xfrm>
        </p:grpSpPr>
        <p:pic>
          <p:nvPicPr>
            <p:cNvPr id="3" name="object 3"/>
            <p:cNvPicPr/>
            <p:nvPr/>
          </p:nvPicPr>
          <p:blipFill>
            <a:blip r:embed="rId4" cstate="print"/>
            <a:stretch>
              <a:fillRect/>
            </a:stretch>
          </p:blipFill>
          <p:spPr>
            <a:xfrm>
              <a:off x="1441679" y="666293"/>
              <a:ext cx="168946" cy="202213"/>
            </a:xfrm>
            <a:prstGeom prst="rect">
              <a:avLst/>
            </a:prstGeom>
          </p:spPr>
        </p:pic>
        <p:sp>
          <p:nvSpPr>
            <p:cNvPr id="4" name="object 4"/>
            <p:cNvSpPr/>
            <p:nvPr/>
          </p:nvSpPr>
          <p:spPr>
            <a:xfrm>
              <a:off x="1638465" y="641038"/>
              <a:ext cx="725805" cy="295275"/>
            </a:xfrm>
            <a:custGeom>
              <a:avLst/>
              <a:gdLst/>
              <a:ahLst/>
              <a:cxnLst/>
              <a:rect l="l" t="t" r="r" b="b"/>
              <a:pathLst>
                <a:path w="725805" h="295275">
                  <a:moveTo>
                    <a:pt x="41097" y="65697"/>
                  </a:moveTo>
                  <a:lnTo>
                    <a:pt x="7759" y="65697"/>
                  </a:lnTo>
                  <a:lnTo>
                    <a:pt x="7759" y="227469"/>
                  </a:lnTo>
                  <a:lnTo>
                    <a:pt x="41097" y="227469"/>
                  </a:lnTo>
                  <a:lnTo>
                    <a:pt x="41097" y="65697"/>
                  </a:lnTo>
                  <a:close/>
                </a:path>
                <a:path w="725805" h="295275">
                  <a:moveTo>
                    <a:pt x="48679" y="20510"/>
                  </a:moveTo>
                  <a:lnTo>
                    <a:pt x="46990" y="10414"/>
                  </a:lnTo>
                  <a:lnTo>
                    <a:pt x="42214" y="4140"/>
                  </a:lnTo>
                  <a:lnTo>
                    <a:pt x="34696" y="914"/>
                  </a:lnTo>
                  <a:lnTo>
                    <a:pt x="24803" y="0"/>
                  </a:lnTo>
                  <a:lnTo>
                    <a:pt x="14617" y="965"/>
                  </a:lnTo>
                  <a:lnTo>
                    <a:pt x="6794" y="4279"/>
                  </a:lnTo>
                  <a:lnTo>
                    <a:pt x="1765" y="10579"/>
                  </a:lnTo>
                  <a:lnTo>
                    <a:pt x="0" y="20510"/>
                  </a:lnTo>
                  <a:lnTo>
                    <a:pt x="1854" y="30378"/>
                  </a:lnTo>
                  <a:lnTo>
                    <a:pt x="7010" y="36550"/>
                  </a:lnTo>
                  <a:lnTo>
                    <a:pt x="14859" y="39725"/>
                  </a:lnTo>
                  <a:lnTo>
                    <a:pt x="24803" y="40627"/>
                  </a:lnTo>
                  <a:lnTo>
                    <a:pt x="34607" y="39789"/>
                  </a:lnTo>
                  <a:lnTo>
                    <a:pt x="42138" y="36690"/>
                  </a:lnTo>
                  <a:lnTo>
                    <a:pt x="46964" y="30543"/>
                  </a:lnTo>
                  <a:lnTo>
                    <a:pt x="48679" y="20510"/>
                  </a:lnTo>
                  <a:close/>
                </a:path>
                <a:path w="725805" h="295275">
                  <a:moveTo>
                    <a:pt x="228993" y="246837"/>
                  </a:moveTo>
                  <a:lnTo>
                    <a:pt x="222059" y="225374"/>
                  </a:lnTo>
                  <a:lnTo>
                    <a:pt x="204216" y="212979"/>
                  </a:lnTo>
                  <a:lnTo>
                    <a:pt x="179857" y="206438"/>
                  </a:lnTo>
                  <a:lnTo>
                    <a:pt x="131787" y="199580"/>
                  </a:lnTo>
                  <a:lnTo>
                    <a:pt x="116687" y="196837"/>
                  </a:lnTo>
                  <a:lnTo>
                    <a:pt x="107823" y="193548"/>
                  </a:lnTo>
                  <a:lnTo>
                    <a:pt x="104940" y="188925"/>
                  </a:lnTo>
                  <a:lnTo>
                    <a:pt x="107086" y="184581"/>
                  </a:lnTo>
                  <a:lnTo>
                    <a:pt x="114312" y="182143"/>
                  </a:lnTo>
                  <a:lnTo>
                    <a:pt x="127787" y="180924"/>
                  </a:lnTo>
                  <a:lnTo>
                    <a:pt x="148691" y="180200"/>
                  </a:lnTo>
                  <a:lnTo>
                    <a:pt x="183946" y="175361"/>
                  </a:lnTo>
                  <a:lnTo>
                    <a:pt x="205536" y="163982"/>
                  </a:lnTo>
                  <a:lnTo>
                    <a:pt x="210566" y="156273"/>
                  </a:lnTo>
                  <a:lnTo>
                    <a:pt x="216369" y="147383"/>
                  </a:lnTo>
                  <a:lnTo>
                    <a:pt x="219341" y="126834"/>
                  </a:lnTo>
                  <a:lnTo>
                    <a:pt x="217906" y="111874"/>
                  </a:lnTo>
                  <a:lnTo>
                    <a:pt x="214033" y="100952"/>
                  </a:lnTo>
                  <a:lnTo>
                    <a:pt x="208381" y="93421"/>
                  </a:lnTo>
                  <a:lnTo>
                    <a:pt x="201345" y="88290"/>
                  </a:lnTo>
                  <a:lnTo>
                    <a:pt x="224078" y="81648"/>
                  </a:lnTo>
                  <a:lnTo>
                    <a:pt x="224078" y="65506"/>
                  </a:lnTo>
                  <a:lnTo>
                    <a:pt x="184378" y="65506"/>
                  </a:lnTo>
                  <a:lnTo>
                    <a:pt x="184378" y="124371"/>
                  </a:lnTo>
                  <a:lnTo>
                    <a:pt x="182854" y="136804"/>
                  </a:lnTo>
                  <a:lnTo>
                    <a:pt x="176987" y="147180"/>
                  </a:lnTo>
                  <a:lnTo>
                    <a:pt x="165392" y="153885"/>
                  </a:lnTo>
                  <a:lnTo>
                    <a:pt x="146608" y="156273"/>
                  </a:lnTo>
                  <a:lnTo>
                    <a:pt x="127368" y="153885"/>
                  </a:lnTo>
                  <a:lnTo>
                    <a:pt x="115785" y="147307"/>
                  </a:lnTo>
                  <a:lnTo>
                    <a:pt x="110070" y="137210"/>
                  </a:lnTo>
                  <a:lnTo>
                    <a:pt x="108534" y="124371"/>
                  </a:lnTo>
                  <a:lnTo>
                    <a:pt x="110032" y="111683"/>
                  </a:lnTo>
                  <a:lnTo>
                    <a:pt x="115709" y="101917"/>
                  </a:lnTo>
                  <a:lnTo>
                    <a:pt x="127317" y="95643"/>
                  </a:lnTo>
                  <a:lnTo>
                    <a:pt x="146608" y="93421"/>
                  </a:lnTo>
                  <a:lnTo>
                    <a:pt x="165874" y="95656"/>
                  </a:lnTo>
                  <a:lnTo>
                    <a:pt x="177406" y="101866"/>
                  </a:lnTo>
                  <a:lnTo>
                    <a:pt x="183019" y="111366"/>
                  </a:lnTo>
                  <a:lnTo>
                    <a:pt x="184327" y="122097"/>
                  </a:lnTo>
                  <a:lnTo>
                    <a:pt x="184378" y="124371"/>
                  </a:lnTo>
                  <a:lnTo>
                    <a:pt x="184378" y="65506"/>
                  </a:lnTo>
                  <a:lnTo>
                    <a:pt x="153238" y="65506"/>
                  </a:lnTo>
                  <a:lnTo>
                    <a:pt x="132029" y="66395"/>
                  </a:lnTo>
                  <a:lnTo>
                    <a:pt x="105867" y="72580"/>
                  </a:lnTo>
                  <a:lnTo>
                    <a:pt x="83642" y="89382"/>
                  </a:lnTo>
                  <a:lnTo>
                    <a:pt x="74256" y="122097"/>
                  </a:lnTo>
                  <a:lnTo>
                    <a:pt x="75488" y="135153"/>
                  </a:lnTo>
                  <a:lnTo>
                    <a:pt x="79565" y="146824"/>
                  </a:lnTo>
                  <a:lnTo>
                    <a:pt x="87045" y="156857"/>
                  </a:lnTo>
                  <a:lnTo>
                    <a:pt x="98501" y="165011"/>
                  </a:lnTo>
                  <a:lnTo>
                    <a:pt x="86614" y="168643"/>
                  </a:lnTo>
                  <a:lnTo>
                    <a:pt x="78016" y="173863"/>
                  </a:lnTo>
                  <a:lnTo>
                    <a:pt x="72796" y="181102"/>
                  </a:lnTo>
                  <a:lnTo>
                    <a:pt x="71031" y="190830"/>
                  </a:lnTo>
                  <a:lnTo>
                    <a:pt x="75476" y="206349"/>
                  </a:lnTo>
                  <a:lnTo>
                    <a:pt x="89598" y="216065"/>
                  </a:lnTo>
                  <a:lnTo>
                    <a:pt x="114668" y="222313"/>
                  </a:lnTo>
                  <a:lnTo>
                    <a:pt x="151917" y="227469"/>
                  </a:lnTo>
                  <a:lnTo>
                    <a:pt x="170980" y="230339"/>
                  </a:lnTo>
                  <a:lnTo>
                    <a:pt x="184111" y="233997"/>
                  </a:lnTo>
                  <a:lnTo>
                    <a:pt x="191706" y="239623"/>
                  </a:lnTo>
                  <a:lnTo>
                    <a:pt x="194144" y="248361"/>
                  </a:lnTo>
                  <a:lnTo>
                    <a:pt x="192570" y="255079"/>
                  </a:lnTo>
                  <a:lnTo>
                    <a:pt x="186220" y="261531"/>
                  </a:lnTo>
                  <a:lnTo>
                    <a:pt x="172656" y="266382"/>
                  </a:lnTo>
                  <a:lnTo>
                    <a:pt x="149453" y="268300"/>
                  </a:lnTo>
                  <a:lnTo>
                    <a:pt x="126314" y="266230"/>
                  </a:lnTo>
                  <a:lnTo>
                    <a:pt x="112776" y="260273"/>
                  </a:lnTo>
                  <a:lnTo>
                    <a:pt x="106172" y="250837"/>
                  </a:lnTo>
                  <a:lnTo>
                    <a:pt x="103797" y="238302"/>
                  </a:lnTo>
                  <a:lnTo>
                    <a:pt x="68389" y="238302"/>
                  </a:lnTo>
                  <a:lnTo>
                    <a:pt x="71970" y="261912"/>
                  </a:lnTo>
                  <a:lnTo>
                    <a:pt x="84455" y="279781"/>
                  </a:lnTo>
                  <a:lnTo>
                    <a:pt x="108419" y="291109"/>
                  </a:lnTo>
                  <a:lnTo>
                    <a:pt x="146418" y="295071"/>
                  </a:lnTo>
                  <a:lnTo>
                    <a:pt x="187363" y="290741"/>
                  </a:lnTo>
                  <a:lnTo>
                    <a:pt x="212636" y="279501"/>
                  </a:lnTo>
                  <a:lnTo>
                    <a:pt x="221881" y="268300"/>
                  </a:lnTo>
                  <a:lnTo>
                    <a:pt x="225450" y="263994"/>
                  </a:lnTo>
                  <a:lnTo>
                    <a:pt x="228993" y="246837"/>
                  </a:lnTo>
                  <a:close/>
                </a:path>
                <a:path w="725805" h="295275">
                  <a:moveTo>
                    <a:pt x="286753" y="65697"/>
                  </a:moveTo>
                  <a:lnTo>
                    <a:pt x="253415" y="65697"/>
                  </a:lnTo>
                  <a:lnTo>
                    <a:pt x="253415" y="227469"/>
                  </a:lnTo>
                  <a:lnTo>
                    <a:pt x="286753" y="227469"/>
                  </a:lnTo>
                  <a:lnTo>
                    <a:pt x="286753" y="65697"/>
                  </a:lnTo>
                  <a:close/>
                </a:path>
                <a:path w="725805" h="295275">
                  <a:moveTo>
                    <a:pt x="294335" y="20510"/>
                  </a:moveTo>
                  <a:lnTo>
                    <a:pt x="292658" y="10414"/>
                  </a:lnTo>
                  <a:lnTo>
                    <a:pt x="287870" y="4140"/>
                  </a:lnTo>
                  <a:lnTo>
                    <a:pt x="280352" y="914"/>
                  </a:lnTo>
                  <a:lnTo>
                    <a:pt x="270459" y="0"/>
                  </a:lnTo>
                  <a:lnTo>
                    <a:pt x="260273" y="965"/>
                  </a:lnTo>
                  <a:lnTo>
                    <a:pt x="252450" y="4279"/>
                  </a:lnTo>
                  <a:lnTo>
                    <a:pt x="247421" y="10579"/>
                  </a:lnTo>
                  <a:lnTo>
                    <a:pt x="245656" y="20510"/>
                  </a:lnTo>
                  <a:lnTo>
                    <a:pt x="247510" y="30378"/>
                  </a:lnTo>
                  <a:lnTo>
                    <a:pt x="252666" y="36550"/>
                  </a:lnTo>
                  <a:lnTo>
                    <a:pt x="260515" y="39725"/>
                  </a:lnTo>
                  <a:lnTo>
                    <a:pt x="270459" y="40627"/>
                  </a:lnTo>
                  <a:lnTo>
                    <a:pt x="280263" y="39789"/>
                  </a:lnTo>
                  <a:lnTo>
                    <a:pt x="287794" y="36690"/>
                  </a:lnTo>
                  <a:lnTo>
                    <a:pt x="292620" y="30543"/>
                  </a:lnTo>
                  <a:lnTo>
                    <a:pt x="294335" y="20510"/>
                  </a:lnTo>
                  <a:close/>
                </a:path>
                <a:path w="725805" h="295275">
                  <a:moveTo>
                    <a:pt x="409676" y="65697"/>
                  </a:moveTo>
                  <a:lnTo>
                    <a:pt x="366877" y="65697"/>
                  </a:lnTo>
                  <a:lnTo>
                    <a:pt x="366877" y="25260"/>
                  </a:lnTo>
                  <a:lnTo>
                    <a:pt x="334111" y="25260"/>
                  </a:lnTo>
                  <a:lnTo>
                    <a:pt x="334111" y="65697"/>
                  </a:lnTo>
                  <a:lnTo>
                    <a:pt x="311188" y="72720"/>
                  </a:lnTo>
                  <a:lnTo>
                    <a:pt x="311188" y="92849"/>
                  </a:lnTo>
                  <a:lnTo>
                    <a:pt x="334111" y="92849"/>
                  </a:lnTo>
                  <a:lnTo>
                    <a:pt x="334111" y="180949"/>
                  </a:lnTo>
                  <a:lnTo>
                    <a:pt x="338429" y="204952"/>
                  </a:lnTo>
                  <a:lnTo>
                    <a:pt x="351929" y="220306"/>
                  </a:lnTo>
                  <a:lnTo>
                    <a:pt x="375412" y="227901"/>
                  </a:lnTo>
                  <a:lnTo>
                    <a:pt x="409676" y="228612"/>
                  </a:lnTo>
                  <a:lnTo>
                    <a:pt x="409676" y="201460"/>
                  </a:lnTo>
                  <a:lnTo>
                    <a:pt x="388442" y="201041"/>
                  </a:lnTo>
                  <a:lnTo>
                    <a:pt x="375678" y="197472"/>
                  </a:lnTo>
                  <a:lnTo>
                    <a:pt x="369455" y="190779"/>
                  </a:lnTo>
                  <a:lnTo>
                    <a:pt x="367817" y="180949"/>
                  </a:lnTo>
                  <a:lnTo>
                    <a:pt x="367817" y="92849"/>
                  </a:lnTo>
                  <a:lnTo>
                    <a:pt x="409676" y="92849"/>
                  </a:lnTo>
                  <a:lnTo>
                    <a:pt x="409676" y="65697"/>
                  </a:lnTo>
                  <a:close/>
                </a:path>
                <a:path w="725805" h="295275">
                  <a:moveTo>
                    <a:pt x="578065" y="135382"/>
                  </a:moveTo>
                  <a:lnTo>
                    <a:pt x="568363" y="90195"/>
                  </a:lnTo>
                  <a:lnTo>
                    <a:pt x="502678" y="63411"/>
                  </a:lnTo>
                  <a:lnTo>
                    <a:pt x="467677" y="68008"/>
                  </a:lnTo>
                  <a:lnTo>
                    <a:pt x="446049" y="80606"/>
                  </a:lnTo>
                  <a:lnTo>
                    <a:pt x="435089" y="99466"/>
                  </a:lnTo>
                  <a:lnTo>
                    <a:pt x="432041" y="122847"/>
                  </a:lnTo>
                  <a:lnTo>
                    <a:pt x="464807" y="122478"/>
                  </a:lnTo>
                  <a:lnTo>
                    <a:pt x="466547" y="108864"/>
                  </a:lnTo>
                  <a:lnTo>
                    <a:pt x="472617" y="98717"/>
                  </a:lnTo>
                  <a:lnTo>
                    <a:pt x="484301" y="92379"/>
                  </a:lnTo>
                  <a:lnTo>
                    <a:pt x="502869" y="90195"/>
                  </a:lnTo>
                  <a:lnTo>
                    <a:pt x="522947" y="92240"/>
                  </a:lnTo>
                  <a:lnTo>
                    <a:pt x="535597" y="98742"/>
                  </a:lnTo>
                  <a:lnTo>
                    <a:pt x="542340" y="110223"/>
                  </a:lnTo>
                  <a:lnTo>
                    <a:pt x="544728" y="127215"/>
                  </a:lnTo>
                  <a:lnTo>
                    <a:pt x="544728" y="152666"/>
                  </a:lnTo>
                  <a:lnTo>
                    <a:pt x="544728" y="157784"/>
                  </a:lnTo>
                  <a:lnTo>
                    <a:pt x="541947" y="176707"/>
                  </a:lnTo>
                  <a:lnTo>
                    <a:pt x="533387" y="190919"/>
                  </a:lnTo>
                  <a:lnTo>
                    <a:pt x="518756" y="199872"/>
                  </a:lnTo>
                  <a:lnTo>
                    <a:pt x="497763" y="202984"/>
                  </a:lnTo>
                  <a:lnTo>
                    <a:pt x="482193" y="201409"/>
                  </a:lnTo>
                  <a:lnTo>
                    <a:pt x="470865" y="196862"/>
                  </a:lnTo>
                  <a:lnTo>
                    <a:pt x="463931" y="189522"/>
                  </a:lnTo>
                  <a:lnTo>
                    <a:pt x="461581" y="179628"/>
                  </a:lnTo>
                  <a:lnTo>
                    <a:pt x="463499" y="171297"/>
                  </a:lnTo>
                  <a:lnTo>
                    <a:pt x="469823" y="165150"/>
                  </a:lnTo>
                  <a:lnTo>
                    <a:pt x="481393" y="160769"/>
                  </a:lnTo>
                  <a:lnTo>
                    <a:pt x="499084" y="157784"/>
                  </a:lnTo>
                  <a:lnTo>
                    <a:pt x="544728" y="152666"/>
                  </a:lnTo>
                  <a:lnTo>
                    <a:pt x="544728" y="127215"/>
                  </a:lnTo>
                  <a:lnTo>
                    <a:pt x="493966" y="132346"/>
                  </a:lnTo>
                  <a:lnTo>
                    <a:pt x="443191" y="146850"/>
                  </a:lnTo>
                  <a:lnTo>
                    <a:pt x="426923" y="180009"/>
                  </a:lnTo>
                  <a:lnTo>
                    <a:pt x="427304" y="180009"/>
                  </a:lnTo>
                  <a:lnTo>
                    <a:pt x="432346" y="202171"/>
                  </a:lnTo>
                  <a:lnTo>
                    <a:pt x="445960" y="217601"/>
                  </a:lnTo>
                  <a:lnTo>
                    <a:pt x="465810" y="226631"/>
                  </a:lnTo>
                  <a:lnTo>
                    <a:pt x="489610" y="229565"/>
                  </a:lnTo>
                  <a:lnTo>
                    <a:pt x="512495" y="227203"/>
                  </a:lnTo>
                  <a:lnTo>
                    <a:pt x="530898" y="221043"/>
                  </a:lnTo>
                  <a:lnTo>
                    <a:pt x="544474" y="212496"/>
                  </a:lnTo>
                  <a:lnTo>
                    <a:pt x="552869" y="202984"/>
                  </a:lnTo>
                  <a:lnTo>
                    <a:pt x="559879" y="227279"/>
                  </a:lnTo>
                  <a:lnTo>
                    <a:pt x="578065" y="227279"/>
                  </a:lnTo>
                  <a:lnTo>
                    <a:pt x="578065" y="152666"/>
                  </a:lnTo>
                  <a:lnTo>
                    <a:pt x="578065" y="135382"/>
                  </a:lnTo>
                  <a:close/>
                </a:path>
                <a:path w="725805" h="295275">
                  <a:moveTo>
                    <a:pt x="646430" y="3987"/>
                  </a:moveTo>
                  <a:lnTo>
                    <a:pt x="612711" y="3987"/>
                  </a:lnTo>
                  <a:lnTo>
                    <a:pt x="612711" y="227279"/>
                  </a:lnTo>
                  <a:lnTo>
                    <a:pt x="646430" y="227279"/>
                  </a:lnTo>
                  <a:lnTo>
                    <a:pt x="646430" y="3987"/>
                  </a:lnTo>
                  <a:close/>
                </a:path>
                <a:path w="725805" h="295275">
                  <a:moveTo>
                    <a:pt x="718223" y="65697"/>
                  </a:moveTo>
                  <a:lnTo>
                    <a:pt x="684885" y="65697"/>
                  </a:lnTo>
                  <a:lnTo>
                    <a:pt x="684885" y="227469"/>
                  </a:lnTo>
                  <a:lnTo>
                    <a:pt x="718223" y="227469"/>
                  </a:lnTo>
                  <a:lnTo>
                    <a:pt x="718223" y="65697"/>
                  </a:lnTo>
                  <a:close/>
                </a:path>
                <a:path w="725805" h="295275">
                  <a:moveTo>
                    <a:pt x="725792" y="20510"/>
                  </a:moveTo>
                  <a:lnTo>
                    <a:pt x="724090" y="10414"/>
                  </a:lnTo>
                  <a:lnTo>
                    <a:pt x="719264" y="4140"/>
                  </a:lnTo>
                  <a:lnTo>
                    <a:pt x="711733" y="914"/>
                  </a:lnTo>
                  <a:lnTo>
                    <a:pt x="701929" y="0"/>
                  </a:lnTo>
                  <a:lnTo>
                    <a:pt x="691743" y="965"/>
                  </a:lnTo>
                  <a:lnTo>
                    <a:pt x="683907" y="4279"/>
                  </a:lnTo>
                  <a:lnTo>
                    <a:pt x="678891" y="10579"/>
                  </a:lnTo>
                  <a:lnTo>
                    <a:pt x="677113" y="20510"/>
                  </a:lnTo>
                  <a:lnTo>
                    <a:pt x="678967" y="30378"/>
                  </a:lnTo>
                  <a:lnTo>
                    <a:pt x="684123" y="36550"/>
                  </a:lnTo>
                  <a:lnTo>
                    <a:pt x="691984" y="39725"/>
                  </a:lnTo>
                  <a:lnTo>
                    <a:pt x="701929" y="40627"/>
                  </a:lnTo>
                  <a:lnTo>
                    <a:pt x="711733" y="39789"/>
                  </a:lnTo>
                  <a:lnTo>
                    <a:pt x="719264" y="36690"/>
                  </a:lnTo>
                  <a:lnTo>
                    <a:pt x="724090" y="30543"/>
                  </a:lnTo>
                  <a:lnTo>
                    <a:pt x="725792" y="20510"/>
                  </a:lnTo>
                  <a:close/>
                </a:path>
              </a:pathLst>
            </a:custGeom>
            <a:solidFill>
              <a:srgbClr val="3F1A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5" cstate="print"/>
            <a:stretch>
              <a:fillRect/>
            </a:stretch>
          </p:blipFill>
          <p:spPr>
            <a:xfrm>
              <a:off x="2386615" y="704449"/>
              <a:ext cx="149060" cy="166146"/>
            </a:xfrm>
            <a:prstGeom prst="rect">
              <a:avLst/>
            </a:prstGeom>
          </p:spPr>
        </p:pic>
        <p:pic>
          <p:nvPicPr>
            <p:cNvPr id="6" name="object 6"/>
            <p:cNvPicPr/>
            <p:nvPr/>
          </p:nvPicPr>
          <p:blipFill>
            <a:blip r:embed="rId6" cstate="print"/>
            <a:stretch>
              <a:fillRect/>
            </a:stretch>
          </p:blipFill>
          <p:spPr>
            <a:xfrm>
              <a:off x="2560683" y="704449"/>
              <a:ext cx="153416" cy="166146"/>
            </a:xfrm>
            <a:prstGeom prst="rect">
              <a:avLst/>
            </a:prstGeom>
          </p:spPr>
        </p:pic>
        <p:pic>
          <p:nvPicPr>
            <p:cNvPr id="7" name="object 7"/>
            <p:cNvPicPr/>
            <p:nvPr/>
          </p:nvPicPr>
          <p:blipFill>
            <a:blip r:embed="rId7" cstate="print"/>
            <a:stretch>
              <a:fillRect/>
            </a:stretch>
          </p:blipFill>
          <p:spPr>
            <a:xfrm>
              <a:off x="2747421" y="641038"/>
              <a:ext cx="147720" cy="227469"/>
            </a:xfrm>
            <a:prstGeom prst="rect">
              <a:avLst/>
            </a:prstGeom>
          </p:spPr>
        </p:pic>
        <p:pic>
          <p:nvPicPr>
            <p:cNvPr id="8" name="object 8"/>
            <p:cNvPicPr/>
            <p:nvPr/>
          </p:nvPicPr>
          <p:blipFill>
            <a:blip r:embed="rId8" cstate="print"/>
            <a:stretch>
              <a:fillRect/>
            </a:stretch>
          </p:blipFill>
          <p:spPr>
            <a:xfrm>
              <a:off x="2925845" y="704449"/>
              <a:ext cx="148112" cy="163868"/>
            </a:xfrm>
            <a:prstGeom prst="rect">
              <a:avLst/>
            </a:prstGeom>
          </p:spPr>
        </p:pic>
        <p:pic>
          <p:nvPicPr>
            <p:cNvPr id="9" name="object 9"/>
            <p:cNvPicPr/>
            <p:nvPr/>
          </p:nvPicPr>
          <p:blipFill>
            <a:blip r:embed="rId9" cstate="print"/>
            <a:stretch>
              <a:fillRect/>
            </a:stretch>
          </p:blipFill>
          <p:spPr>
            <a:xfrm>
              <a:off x="3099330" y="704449"/>
              <a:ext cx="322167" cy="231654"/>
            </a:xfrm>
            <a:prstGeom prst="rect">
              <a:avLst/>
            </a:prstGeom>
          </p:spPr>
        </p:pic>
        <p:pic>
          <p:nvPicPr>
            <p:cNvPr id="10" name="object 10"/>
            <p:cNvPicPr/>
            <p:nvPr/>
          </p:nvPicPr>
          <p:blipFill>
            <a:blip r:embed="rId10" cstate="print"/>
            <a:stretch>
              <a:fillRect/>
            </a:stretch>
          </p:blipFill>
          <p:spPr>
            <a:xfrm>
              <a:off x="3443653" y="666293"/>
              <a:ext cx="260982" cy="204302"/>
            </a:xfrm>
            <a:prstGeom prst="rect">
              <a:avLst/>
            </a:prstGeom>
          </p:spPr>
        </p:pic>
        <p:pic>
          <p:nvPicPr>
            <p:cNvPr id="11" name="object 11"/>
            <p:cNvPicPr/>
            <p:nvPr/>
          </p:nvPicPr>
          <p:blipFill>
            <a:blip r:embed="rId11" cstate="print"/>
            <a:stretch>
              <a:fillRect/>
            </a:stretch>
          </p:blipFill>
          <p:spPr>
            <a:xfrm>
              <a:off x="3730621" y="706544"/>
              <a:ext cx="149817" cy="227282"/>
            </a:xfrm>
            <a:prstGeom prst="rect">
              <a:avLst/>
            </a:prstGeom>
          </p:spPr>
        </p:pic>
        <p:pic>
          <p:nvPicPr>
            <p:cNvPr id="12" name="object 12"/>
            <p:cNvPicPr/>
            <p:nvPr/>
          </p:nvPicPr>
          <p:blipFill>
            <a:blip r:embed="rId12" cstate="print"/>
            <a:stretch>
              <a:fillRect/>
            </a:stretch>
          </p:blipFill>
          <p:spPr>
            <a:xfrm>
              <a:off x="3919280" y="704261"/>
              <a:ext cx="251509" cy="166335"/>
            </a:xfrm>
            <a:prstGeom prst="rect">
              <a:avLst/>
            </a:prstGeom>
          </p:spPr>
        </p:pic>
        <p:sp>
          <p:nvSpPr>
            <p:cNvPr id="13" name="object 13"/>
            <p:cNvSpPr/>
            <p:nvPr/>
          </p:nvSpPr>
          <p:spPr>
            <a:xfrm>
              <a:off x="4204122" y="645022"/>
              <a:ext cx="34290" cy="223520"/>
            </a:xfrm>
            <a:custGeom>
              <a:avLst/>
              <a:gdLst/>
              <a:ahLst/>
              <a:cxnLst/>
              <a:rect l="l" t="t" r="r" b="b"/>
              <a:pathLst>
                <a:path w="34289" h="223519">
                  <a:moveTo>
                    <a:pt x="33713" y="0"/>
                  </a:moveTo>
                  <a:lnTo>
                    <a:pt x="0" y="0"/>
                  </a:lnTo>
                  <a:lnTo>
                    <a:pt x="0" y="223294"/>
                  </a:lnTo>
                  <a:lnTo>
                    <a:pt x="33713" y="223294"/>
                  </a:lnTo>
                  <a:lnTo>
                    <a:pt x="33713" y="0"/>
                  </a:lnTo>
                  <a:close/>
                </a:path>
              </a:pathLst>
            </a:custGeom>
            <a:solidFill>
              <a:srgbClr val="3F1A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13" cstate="print"/>
            <a:stretch>
              <a:fillRect/>
            </a:stretch>
          </p:blipFill>
          <p:spPr>
            <a:xfrm>
              <a:off x="4268327" y="704449"/>
              <a:ext cx="148870" cy="166146"/>
            </a:xfrm>
            <a:prstGeom prst="rect">
              <a:avLst/>
            </a:prstGeom>
          </p:spPr>
        </p:pic>
        <p:pic>
          <p:nvPicPr>
            <p:cNvPr id="15" name="object 15"/>
            <p:cNvPicPr/>
            <p:nvPr/>
          </p:nvPicPr>
          <p:blipFill>
            <a:blip r:embed="rId6" cstate="print"/>
            <a:stretch>
              <a:fillRect/>
            </a:stretch>
          </p:blipFill>
          <p:spPr>
            <a:xfrm>
              <a:off x="4442579" y="704449"/>
              <a:ext cx="153416" cy="166146"/>
            </a:xfrm>
            <a:prstGeom prst="rect">
              <a:avLst/>
            </a:prstGeom>
          </p:spPr>
        </p:pic>
        <p:pic>
          <p:nvPicPr>
            <p:cNvPr id="16" name="object 16"/>
            <p:cNvPicPr/>
            <p:nvPr/>
          </p:nvPicPr>
          <p:blipFill>
            <a:blip r:embed="rId8" cstate="print"/>
            <a:stretch>
              <a:fillRect/>
            </a:stretch>
          </p:blipFill>
          <p:spPr>
            <a:xfrm>
              <a:off x="4629133" y="704449"/>
              <a:ext cx="148112" cy="163868"/>
            </a:xfrm>
            <a:prstGeom prst="rect">
              <a:avLst/>
            </a:prstGeom>
          </p:spPr>
        </p:pic>
      </p:grpSp>
      <p:pic>
        <p:nvPicPr>
          <p:cNvPr id="17" name="object 17">
            <a:extLst>
              <a:ext uri="{C183D7F6-B498-43B3-948B-1728B52AA6E4}">
                <adec:decorative xmlns:adec="http://schemas.microsoft.com/office/drawing/2017/decorative" val="1"/>
              </a:ext>
            </a:extLst>
          </p:cNvPr>
          <p:cNvPicPr/>
          <p:nvPr/>
        </p:nvPicPr>
        <p:blipFill>
          <a:blip r:embed="rId14" cstate="print"/>
          <a:stretch>
            <a:fillRect/>
          </a:stretch>
        </p:blipFill>
        <p:spPr>
          <a:xfrm>
            <a:off x="1048295" y="366399"/>
            <a:ext cx="81443" cy="144875"/>
          </a:xfrm>
          <a:prstGeom prst="rect">
            <a:avLst/>
          </a:prstGeom>
        </p:spPr>
      </p:pic>
      <p:grpSp>
        <p:nvGrpSpPr>
          <p:cNvPr id="18" name="object 18">
            <a:extLst>
              <a:ext uri="{C183D7F6-B498-43B3-948B-1728B52AA6E4}">
                <adec:decorative xmlns:adec="http://schemas.microsoft.com/office/drawing/2017/decorative" val="1"/>
              </a:ext>
            </a:extLst>
          </p:cNvPr>
          <p:cNvGrpSpPr/>
          <p:nvPr/>
        </p:nvGrpSpPr>
        <p:grpSpPr>
          <a:xfrm>
            <a:off x="842784" y="532917"/>
            <a:ext cx="492759" cy="352425"/>
            <a:chOff x="842783" y="517041"/>
            <a:chExt cx="492759" cy="352425"/>
          </a:xfrm>
        </p:grpSpPr>
        <p:sp>
          <p:nvSpPr>
            <p:cNvPr id="19" name="object 19"/>
            <p:cNvSpPr/>
            <p:nvPr/>
          </p:nvSpPr>
          <p:spPr>
            <a:xfrm>
              <a:off x="929716" y="517060"/>
              <a:ext cx="318770" cy="352425"/>
            </a:xfrm>
            <a:custGeom>
              <a:avLst/>
              <a:gdLst/>
              <a:ahLst/>
              <a:cxnLst/>
              <a:rect l="l" t="t" r="r" b="b"/>
              <a:pathLst>
                <a:path w="318769" h="352425">
                  <a:moveTo>
                    <a:pt x="173672" y="0"/>
                  </a:moveTo>
                  <a:lnTo>
                    <a:pt x="144703" y="0"/>
                  </a:lnTo>
                  <a:lnTo>
                    <a:pt x="144703" y="238480"/>
                  </a:lnTo>
                  <a:lnTo>
                    <a:pt x="173672" y="238480"/>
                  </a:lnTo>
                  <a:lnTo>
                    <a:pt x="173672" y="0"/>
                  </a:lnTo>
                  <a:close/>
                </a:path>
                <a:path w="318769" h="352425">
                  <a:moveTo>
                    <a:pt x="318579" y="322783"/>
                  </a:moveTo>
                  <a:lnTo>
                    <a:pt x="0" y="322783"/>
                  </a:lnTo>
                  <a:lnTo>
                    <a:pt x="0" y="351828"/>
                  </a:lnTo>
                  <a:lnTo>
                    <a:pt x="318579" y="351828"/>
                  </a:lnTo>
                  <a:lnTo>
                    <a:pt x="318579" y="322783"/>
                  </a:lnTo>
                  <a:close/>
                </a:path>
                <a:path w="318769" h="352425">
                  <a:moveTo>
                    <a:pt x="318579" y="267538"/>
                  </a:moveTo>
                  <a:lnTo>
                    <a:pt x="0" y="267538"/>
                  </a:lnTo>
                  <a:lnTo>
                    <a:pt x="0" y="296583"/>
                  </a:lnTo>
                  <a:lnTo>
                    <a:pt x="318579" y="296583"/>
                  </a:lnTo>
                  <a:lnTo>
                    <a:pt x="318579" y="267538"/>
                  </a:lnTo>
                  <a:close/>
                </a:path>
              </a:pathLst>
            </a:custGeom>
            <a:solidFill>
              <a:srgbClr val="3F1A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15" cstate="print"/>
            <a:stretch>
              <a:fillRect/>
            </a:stretch>
          </p:blipFill>
          <p:spPr>
            <a:xfrm>
              <a:off x="842783" y="517041"/>
              <a:ext cx="201340" cy="238296"/>
            </a:xfrm>
            <a:prstGeom prst="rect">
              <a:avLst/>
            </a:prstGeom>
          </p:spPr>
        </p:pic>
        <p:pic>
          <p:nvPicPr>
            <p:cNvPr id="21" name="object 21"/>
            <p:cNvPicPr/>
            <p:nvPr/>
          </p:nvPicPr>
          <p:blipFill>
            <a:blip r:embed="rId16" cstate="print"/>
            <a:stretch>
              <a:fillRect/>
            </a:stretch>
          </p:blipFill>
          <p:spPr>
            <a:xfrm>
              <a:off x="1133514" y="517041"/>
              <a:ext cx="201510" cy="238495"/>
            </a:xfrm>
            <a:prstGeom prst="rect">
              <a:avLst/>
            </a:prstGeom>
          </p:spPr>
        </p:pic>
      </p:grpSp>
      <p:sp>
        <p:nvSpPr>
          <p:cNvPr id="29" name="Rektangel 28">
            <a:extLst>
              <a:ext uri="{C183D7F6-B498-43B3-948B-1728B52AA6E4}">
                <adec:decorative xmlns:adec="http://schemas.microsoft.com/office/drawing/2017/decorative" val="1"/>
              </a:ext>
            </a:extLst>
          </p:cNvPr>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3F1A2B"/>
              </a:solidFill>
              <a:effectLst/>
              <a:uLnTx/>
              <a:uFillTx/>
              <a:latin typeface="Calibri"/>
              <a:ea typeface="+mn-ea"/>
              <a:cs typeface="+mn-cs"/>
            </a:endParaRPr>
          </a:p>
        </p:txBody>
      </p:sp>
      <p:sp>
        <p:nvSpPr>
          <p:cNvPr id="30" name="Titel 29"/>
          <p:cNvSpPr>
            <a:spLocks noGrp="1"/>
          </p:cNvSpPr>
          <p:nvPr>
            <p:ph type="title" idx="4294967295"/>
          </p:nvPr>
        </p:nvSpPr>
        <p:spPr>
          <a:xfrm>
            <a:off x="667223" y="8778572"/>
            <a:ext cx="5945858"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Informationsmateriale</a:t>
            </a:r>
          </a:p>
        </p:txBody>
      </p:sp>
      <p:pic>
        <p:nvPicPr>
          <p:cNvPr id="32" name="Graphic 76">
            <a:extLst>
              <a:ext uri="{FF2B5EF4-FFF2-40B4-BE49-F238E27FC236}">
                <a16:creationId xmlns:a16="http://schemas.microsoft.com/office/drawing/2014/main" id="{A64BAB52-287F-7258-24A2-65ED7FB546EB}"/>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 uri="{C183D7F6-B498-43B3-948B-1728B52AA6E4}">
                <adec:decorative xmlns:adec="http://schemas.microsoft.com/office/drawing/2017/decorative" val="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flipV="1">
            <a:off x="15807982" y="7231844"/>
            <a:ext cx="4375340" cy="4375340"/>
          </a:xfrm>
          <a:prstGeom prst="rect">
            <a:avLst/>
          </a:prstGeom>
        </p:spPr>
      </p:pic>
      <p:pic>
        <p:nvPicPr>
          <p:cNvPr id="34" name="Billede 33">
            <a:extLst>
              <a:ext uri="{C183D7F6-B498-43B3-948B-1728B52AA6E4}">
                <adec:decorative xmlns:adec="http://schemas.microsoft.com/office/drawing/2017/decorative" val="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2431" y="-66765"/>
            <a:ext cx="4659079" cy="1520721"/>
          </a:xfrm>
          <a:prstGeom prst="rect">
            <a:avLst/>
          </a:prstGeom>
        </p:spPr>
      </p:pic>
    </p:spTree>
    <p:extLst>
      <p:ext uri="{BB962C8B-B14F-4D97-AF65-F5344CB8AC3E}">
        <p14:creationId xmlns:p14="http://schemas.microsoft.com/office/powerpoint/2010/main" val="192522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a:extLst>
              <a:ext uri="{C183D7F6-B498-43B3-948B-1728B52AA6E4}">
                <adec:decorative xmlns:adec="http://schemas.microsoft.com/office/drawing/2017/decorative" val="1"/>
              </a:ext>
            </a:extLst>
          </p:cNvPr>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Titel 39"/>
          <p:cNvSpPr>
            <a:spLocks noGrp="1"/>
          </p:cNvSpPr>
          <p:nvPr>
            <p:ph type="title" idx="4294967295"/>
          </p:nvPr>
        </p:nvSpPr>
        <p:spPr>
          <a:xfrm>
            <a:off x="420209" y="1147605"/>
            <a:ext cx="9555821"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Kommunikationsplan og opgavepakker</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Content Placeholder 6">
            <a:extLst>
              <a:ext uri="{FF2B5EF4-FFF2-40B4-BE49-F238E27FC236}">
                <a16:creationId xmlns:a16="http://schemas.microsoft.com/office/drawing/2014/main" id="{BFF5C6C4-684D-4D2B-B0B1-09FA27FF2E01}"/>
              </a:ext>
              <a:ext uri="{C183D7F6-B498-43B3-948B-1728B52AA6E4}">
                <adec:decorative xmlns:adec="http://schemas.microsoft.com/office/drawing/2017/decorative" val="1"/>
              </a:ext>
            </a:extLst>
          </p:cNvPr>
          <p:cNvSpPr txBox="1">
            <a:spLocks/>
          </p:cNvSpPr>
          <p:nvPr/>
        </p:nvSpPr>
        <p:spPr>
          <a:xfrm>
            <a:off x="778235" y="1710110"/>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32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32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da-DK" sz="1800" b="0" i="0" u="none" strike="noStrike" kern="0" cap="none" spc="0" normalizeH="0" baseline="0" noProof="0" dirty="0">
              <a:ln>
                <a:noFill/>
              </a:ln>
              <a:solidFill>
                <a:prstClr val="black">
                  <a:tint val="75000"/>
                </a:prstClr>
              </a:solidFill>
              <a:effectLst/>
              <a:uLnTx/>
              <a:uFillTx/>
            </a:endParaRPr>
          </a:p>
        </p:txBody>
      </p:sp>
      <p:sp>
        <p:nvSpPr>
          <p:cNvPr id="2" name="Rektangel 1"/>
          <p:cNvSpPr/>
          <p:nvPr/>
        </p:nvSpPr>
        <p:spPr>
          <a:xfrm>
            <a:off x="714548" y="2360915"/>
            <a:ext cx="13286900" cy="7033272"/>
          </a:xfrm>
          <a:prstGeom prst="rect">
            <a:avLst/>
          </a:prstGeom>
        </p:spPr>
        <p:txBody>
          <a:bodyPr wrap="square">
            <a:spAutoFit/>
          </a:bodyPr>
          <a:lstStyle/>
          <a:p>
            <a:pPr algn="l">
              <a:lnSpc>
                <a:spcPct val="107000"/>
              </a:lnSpc>
              <a:spcBef>
                <a:spcPts val="600"/>
              </a:spcBef>
              <a:spcAft>
                <a:spcPts val="0"/>
              </a:spcAft>
            </a:pPr>
            <a:r>
              <a:rPr lang="da-DK" sz="2400" dirty="0">
                <a:solidFill>
                  <a:srgbClr val="3F1A2B"/>
                </a:solidFill>
                <a:effectLst/>
                <a:latin typeface="Franklin Gothic Book" panose="020B0503020102020204" pitchFamily="34" charset="0"/>
                <a:ea typeface="Calibri" panose="020F0502020204030204" pitchFamily="34" charset="0"/>
                <a:cs typeface="Times New Roman" panose="02020603050405020304" pitchFamily="18" charset="0"/>
              </a:rPr>
              <a:t>Digitaliseringsstyrelsen gennemfører en central implementerings- og kommunikations-indsats, der forbereder de omfattede myndigheder på implementeringsopgaven, og understøtter deres opgaveløsning løbende. </a:t>
            </a:r>
            <a:r>
              <a:rPr lang="da-DK" sz="2400" dirty="0">
                <a:solidFill>
                  <a:srgbClr val="3F1A2B"/>
                </a:solidFill>
                <a:latin typeface="Franklin Gothic Book" panose="020B0503020102020204" pitchFamily="34" charset="0"/>
              </a:rPr>
              <a:t>Kommunikationsindsatsen kan opdeles i fire tiltag:</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Opgavepakker</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Informationsmøder </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Pilotforløb</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Løbende bilaterale statusmøder og vejledning efter myndighedernes behov</a:t>
            </a:r>
          </a:p>
          <a:p>
            <a:pPr algn="l"/>
            <a:r>
              <a:rPr lang="da-DK" sz="2400" dirty="0">
                <a:solidFill>
                  <a:srgbClr val="3F1A2B"/>
                </a:solidFill>
                <a:latin typeface="Franklin Gothic Book" panose="020B0503020102020204" pitchFamily="34" charset="0"/>
              </a:rPr>
              <a:t> </a:t>
            </a:r>
          </a:p>
          <a:p>
            <a:pPr algn="l"/>
            <a:r>
              <a:rPr lang="da-DK" sz="2400" dirty="0">
                <a:solidFill>
                  <a:srgbClr val="3F1A2B"/>
                </a:solidFill>
                <a:latin typeface="Franklin Gothic Book" panose="020B0503020102020204" pitchFamily="34" charset="0"/>
              </a:rPr>
              <a:t>Konkret planlægger Digitaliseringsstyrelsen at udarbejde følgende opgavepakker: </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1: Implementeringsopstart</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2: Integrationsprojektet og Blanketmotoren</a:t>
            </a:r>
          </a:p>
          <a:p>
            <a:pPr marL="285750" lvl="0" indent="-285750" algn="l">
              <a:buFont typeface="Arial" panose="020B0604020202020204" pitchFamily="34" charset="0"/>
              <a:buChar char="•"/>
            </a:pPr>
            <a:r>
              <a:rPr lang="en-US" sz="2400" dirty="0" err="1">
                <a:solidFill>
                  <a:srgbClr val="3F1A2B"/>
                </a:solidFill>
                <a:latin typeface="Franklin Gothic Book" panose="020B0503020102020204" pitchFamily="34" charset="0"/>
              </a:rPr>
              <a:t>Opgavepakke</a:t>
            </a:r>
            <a:r>
              <a:rPr lang="en-US" sz="2400" dirty="0">
                <a:solidFill>
                  <a:srgbClr val="3F1A2B"/>
                </a:solidFill>
                <a:latin typeface="Franklin Gothic Book" panose="020B0503020102020204" pitchFamily="34" charset="0"/>
              </a:rPr>
              <a:t> 3: Once Only Technical System (OOTS)</a:t>
            </a:r>
            <a:endParaRPr lang="da-DK" sz="2400" dirty="0">
              <a:solidFill>
                <a:srgbClr val="3F1A2B"/>
              </a:solidFill>
              <a:latin typeface="Franklin Gothic Book" panose="020B0503020102020204" pitchFamily="34" charset="0"/>
            </a:endParaRP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4: Opsætning og tilslutning af selvbetjeningsløsninger</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5: Opsætning og tilslutning til OOTS</a:t>
            </a:r>
          </a:p>
          <a:p>
            <a:pPr marL="285750" lvl="0" indent="-285750" algn="l">
              <a:buFont typeface="Arial" panose="020B0604020202020204" pitchFamily="34" charset="0"/>
              <a:buChar char="•"/>
            </a:pPr>
            <a:r>
              <a:rPr lang="en-US" sz="2400" dirty="0" err="1">
                <a:solidFill>
                  <a:srgbClr val="3F1A2B"/>
                </a:solidFill>
                <a:latin typeface="Franklin Gothic Book" panose="020B0503020102020204" pitchFamily="34" charset="0"/>
              </a:rPr>
              <a:t>Opgavepakke</a:t>
            </a:r>
            <a:r>
              <a:rPr lang="en-US" sz="2400" dirty="0">
                <a:solidFill>
                  <a:srgbClr val="3F1A2B"/>
                </a:solidFill>
                <a:latin typeface="Franklin Gothic Book" panose="020B0503020102020204" pitchFamily="34" charset="0"/>
              </a:rPr>
              <a:t> 6: </a:t>
            </a:r>
            <a:r>
              <a:rPr lang="en-US" sz="2400" dirty="0" err="1">
                <a:solidFill>
                  <a:srgbClr val="3F1A2B"/>
                </a:solidFill>
                <a:latin typeface="Franklin Gothic Book" panose="020B0503020102020204" pitchFamily="34" charset="0"/>
              </a:rPr>
              <a:t>Fremadrettet</a:t>
            </a:r>
            <a:r>
              <a:rPr lang="en-US" sz="2400" dirty="0">
                <a:solidFill>
                  <a:srgbClr val="3F1A2B"/>
                </a:solidFill>
                <a:latin typeface="Franklin Gothic Book" panose="020B0503020102020204" pitchFamily="34" charset="0"/>
              </a:rPr>
              <a:t> </a:t>
            </a:r>
            <a:r>
              <a:rPr lang="en-US" sz="2400" dirty="0" err="1">
                <a:solidFill>
                  <a:srgbClr val="3F1A2B"/>
                </a:solidFill>
                <a:latin typeface="Franklin Gothic Book" panose="020B0503020102020204" pitchFamily="34" charset="0"/>
              </a:rPr>
              <a:t>implementering</a:t>
            </a:r>
            <a:r>
              <a:rPr lang="en-US" sz="2400" dirty="0">
                <a:solidFill>
                  <a:srgbClr val="3F1A2B"/>
                </a:solidFill>
                <a:latin typeface="Franklin Gothic Book" panose="020B0503020102020204" pitchFamily="34" charset="0"/>
              </a:rPr>
              <a:t> </a:t>
            </a:r>
            <a:r>
              <a:rPr lang="en-US" sz="2400" dirty="0" err="1">
                <a:solidFill>
                  <a:srgbClr val="3F1A2B"/>
                </a:solidFill>
                <a:latin typeface="Franklin Gothic Book" panose="020B0503020102020204" pitchFamily="34" charset="0"/>
              </a:rPr>
              <a:t>af</a:t>
            </a:r>
            <a:r>
              <a:rPr lang="en-US" sz="2400" dirty="0">
                <a:solidFill>
                  <a:srgbClr val="3F1A2B"/>
                </a:solidFill>
                <a:latin typeface="Franklin Gothic Book" panose="020B0503020102020204" pitchFamily="34" charset="0"/>
              </a:rPr>
              <a:t> SDG-</a:t>
            </a:r>
            <a:r>
              <a:rPr lang="en-US" sz="2400" dirty="0" err="1">
                <a:solidFill>
                  <a:srgbClr val="3F1A2B"/>
                </a:solidFill>
                <a:latin typeface="Franklin Gothic Book" panose="020B0503020102020204" pitchFamily="34" charset="0"/>
              </a:rPr>
              <a:t>forordningen</a:t>
            </a:r>
            <a:endParaRPr lang="da-DK" sz="2400" dirty="0">
              <a:solidFill>
                <a:srgbClr val="3F1A2B"/>
              </a:solidFill>
              <a:latin typeface="Franklin Gothic Book" panose="020B0503020102020204" pitchFamily="34" charset="0"/>
            </a:endParaRPr>
          </a:p>
          <a:p>
            <a:pPr algn="l"/>
            <a:endParaRPr lang="da-DK" sz="2400" dirty="0">
              <a:solidFill>
                <a:srgbClr val="3F1A2B"/>
              </a:solidFill>
              <a:latin typeface="Franklin Gothic Book" panose="020B0503020102020204" pitchFamily="34" charset="0"/>
            </a:endParaRPr>
          </a:p>
          <a:p>
            <a:pPr algn="l"/>
            <a:r>
              <a:rPr lang="da-DK" sz="2400" dirty="0">
                <a:solidFill>
                  <a:srgbClr val="3F1A2B"/>
                </a:solidFill>
                <a:latin typeface="Franklin Gothic Book" panose="020B0503020102020204" pitchFamily="34" charset="0"/>
              </a:rPr>
              <a:t>Digitaliseringsstyrelsen vil ligeledes afholde informationsmøder, der vil afholdes kort tid efter publiceringen af en ny opgavepakke. </a:t>
            </a:r>
          </a:p>
          <a:p>
            <a:pPr algn="l"/>
            <a:endParaRPr lang="da-DK" sz="1400" dirty="0">
              <a:solidFill>
                <a:srgbClr val="3F1A2B"/>
              </a:solidFill>
              <a:latin typeface="Franklin Gothic Book" panose="020B0503020102020204" pitchFamily="34" charset="0"/>
            </a:endParaRPr>
          </a:p>
        </p:txBody>
      </p:sp>
    </p:spTree>
    <p:extLst>
      <p:ext uri="{BB962C8B-B14F-4D97-AF65-F5344CB8AC3E}">
        <p14:creationId xmlns:p14="http://schemas.microsoft.com/office/powerpoint/2010/main" val="1543269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descr="Tidsplan for kommunikationsaktiviteter&#10;&#10;Q4 2024: Opgavepakke 1 og informationsmøde&#10;Q1 2025: Opgavepakke 2 og informationsmøde&#10;Q3 2025: Opgavepakke 3 og informationsmøde&#10;Q1 2026: Opgavepakke 4 og informationsmøde&#10;Q2 2026: Opgavepakke 5 og informationsmøde&#10;Q4 2026: Opgavepakke 6 og informationsmøde"/>
          <p:cNvSpPr>
            <a:spLocks noGrp="1"/>
          </p:cNvSpPr>
          <p:nvPr>
            <p:ph type="title" idx="4294967295"/>
          </p:nvPr>
        </p:nvSpPr>
        <p:spPr>
          <a:xfrm>
            <a:off x="597523" y="557982"/>
            <a:ext cx="958627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Tidsplan for kommunikationsaktiviteter</a:t>
            </a:r>
          </a:p>
        </p:txBody>
      </p:sp>
      <p:sp>
        <p:nvSpPr>
          <p:cNvPr id="11" name="Tekstfelt 10">
            <a:extLst>
              <a:ext uri="{C183D7F6-B498-43B3-948B-1728B52AA6E4}">
                <adec:decorative xmlns:adec="http://schemas.microsoft.com/office/drawing/2017/decorative" val="1"/>
              </a:ext>
            </a:extLst>
          </p:cNvPr>
          <p:cNvSpPr txBox="1"/>
          <p:nvPr/>
        </p:nvSpPr>
        <p:spPr>
          <a:xfrm>
            <a:off x="1026908" y="3726334"/>
            <a:ext cx="199609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dirty="0">
                <a:solidFill>
                  <a:srgbClr val="3F1A2B"/>
                </a:solidFill>
                <a:latin typeface="Franklin Gothic Book" panose="020B0503020102020204" pitchFamily="34" charset="0"/>
              </a:rPr>
              <a:t>Q4</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 2024</a:t>
            </a:r>
          </a:p>
        </p:txBody>
      </p:sp>
      <p:sp>
        <p:nvSpPr>
          <p:cNvPr id="10" name="Tekstfelt 9">
            <a:extLst>
              <a:ext uri="{C183D7F6-B498-43B3-948B-1728B52AA6E4}">
                <adec:decorative xmlns:adec="http://schemas.microsoft.com/office/drawing/2017/decorative" val="1"/>
              </a:ext>
            </a:extLst>
          </p:cNvPr>
          <p:cNvSpPr txBox="1"/>
          <p:nvPr/>
        </p:nvSpPr>
        <p:spPr>
          <a:xfrm>
            <a:off x="991382" y="5354509"/>
            <a:ext cx="2259026"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1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34" name="Tekstfelt 33">
            <a:extLst>
              <a:ext uri="{C183D7F6-B498-43B3-948B-1728B52AA6E4}">
                <adec:decorative xmlns:adec="http://schemas.microsoft.com/office/drawing/2017/decorative" val="1"/>
              </a:ext>
            </a:extLst>
          </p:cNvPr>
          <p:cNvSpPr txBox="1"/>
          <p:nvPr/>
        </p:nvSpPr>
        <p:spPr>
          <a:xfrm>
            <a:off x="3443134" y="6257201"/>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dirty="0">
                <a:solidFill>
                  <a:srgbClr val="3F1A2B"/>
                </a:solidFill>
                <a:latin typeface="Franklin Gothic Book" panose="020B0503020102020204" pitchFamily="34" charset="0"/>
              </a:rPr>
              <a:t>Q1</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 2025</a:t>
            </a:r>
          </a:p>
        </p:txBody>
      </p:sp>
      <p:sp>
        <p:nvSpPr>
          <p:cNvPr id="33" name="Tekstfelt 32">
            <a:extLst>
              <a:ext uri="{C183D7F6-B498-43B3-948B-1728B52AA6E4}">
                <adec:decorative xmlns:adec="http://schemas.microsoft.com/office/drawing/2017/decorative" val="1"/>
              </a:ext>
            </a:extLst>
          </p:cNvPr>
          <p:cNvSpPr txBox="1"/>
          <p:nvPr/>
        </p:nvSpPr>
        <p:spPr>
          <a:xfrm>
            <a:off x="3250408" y="4328988"/>
            <a:ext cx="2268943"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2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2" name="Tekstfelt 11">
            <a:extLst>
              <a:ext uri="{C183D7F6-B498-43B3-948B-1728B52AA6E4}">
                <adec:decorative xmlns:adec="http://schemas.microsoft.com/office/drawing/2017/decorative" val="1"/>
              </a:ext>
            </a:extLst>
          </p:cNvPr>
          <p:cNvSpPr txBox="1"/>
          <p:nvPr/>
        </p:nvSpPr>
        <p:spPr>
          <a:xfrm>
            <a:off x="6195315" y="3785487"/>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Q3</a:t>
            </a:r>
            <a:r>
              <a:rPr kumimoji="0" lang="da-DK" sz="2000" b="1" i="0" u="none" strike="noStrike" kern="0" cap="none" spc="0" normalizeH="0" noProof="0" dirty="0">
                <a:ln>
                  <a:noFill/>
                </a:ln>
                <a:solidFill>
                  <a:srgbClr val="3F1A2B"/>
                </a:solidFill>
                <a:effectLst/>
                <a:uLnTx/>
                <a:uFillTx/>
                <a:latin typeface="Franklin Gothic Book" panose="020B0503020102020204" pitchFamily="34" charset="0"/>
              </a:rPr>
              <a:t> 2</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025</a:t>
            </a:r>
          </a:p>
        </p:txBody>
      </p:sp>
      <p:sp>
        <p:nvSpPr>
          <p:cNvPr id="19" name="Tekstfelt 18">
            <a:extLst>
              <a:ext uri="{C183D7F6-B498-43B3-948B-1728B52AA6E4}">
                <adec:decorative xmlns:adec="http://schemas.microsoft.com/office/drawing/2017/decorative" val="1"/>
              </a:ext>
            </a:extLst>
          </p:cNvPr>
          <p:cNvSpPr txBox="1"/>
          <p:nvPr/>
        </p:nvSpPr>
        <p:spPr>
          <a:xfrm>
            <a:off x="6007909" y="5359507"/>
            <a:ext cx="223224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3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3" name="Tekstfelt 12">
            <a:extLst>
              <a:ext uri="{C183D7F6-B498-43B3-948B-1728B52AA6E4}">
                <adec:decorative xmlns:adec="http://schemas.microsoft.com/office/drawing/2017/decorative" val="1"/>
              </a:ext>
            </a:extLst>
          </p:cNvPr>
          <p:cNvSpPr txBox="1"/>
          <p:nvPr/>
        </p:nvSpPr>
        <p:spPr>
          <a:xfrm>
            <a:off x="9232327" y="6149684"/>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dirty="0">
                <a:solidFill>
                  <a:srgbClr val="3F1A2B"/>
                </a:solidFill>
                <a:latin typeface="Franklin Gothic Book" panose="020B0503020102020204" pitchFamily="34" charset="0"/>
              </a:rPr>
              <a:t>Q1 </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2026</a:t>
            </a:r>
          </a:p>
        </p:txBody>
      </p:sp>
      <p:sp>
        <p:nvSpPr>
          <p:cNvPr id="22" name="Tekstfelt 21">
            <a:extLst>
              <a:ext uri="{C183D7F6-B498-43B3-948B-1728B52AA6E4}">
                <adec:decorative xmlns:adec="http://schemas.microsoft.com/office/drawing/2017/decorative" val="1"/>
              </a:ext>
            </a:extLst>
          </p:cNvPr>
          <p:cNvSpPr txBox="1"/>
          <p:nvPr/>
        </p:nvSpPr>
        <p:spPr>
          <a:xfrm>
            <a:off x="9047136" y="4247122"/>
            <a:ext cx="2325477"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dirty="0">
                <a:solidFill>
                  <a:srgbClr val="3F1A2B"/>
                </a:solidFill>
                <a:latin typeface="Franklin Gothic Book" panose="020B0503020102020204" pitchFamily="34" charset="0"/>
              </a:rPr>
              <a:t>Opgavepakke 4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38" name="Tekstfelt 37">
            <a:extLst>
              <a:ext uri="{C183D7F6-B498-43B3-948B-1728B52AA6E4}">
                <adec:decorative xmlns:adec="http://schemas.microsoft.com/office/drawing/2017/decorative" val="1"/>
              </a:ext>
            </a:extLst>
          </p:cNvPr>
          <p:cNvSpPr txBox="1"/>
          <p:nvPr/>
        </p:nvSpPr>
        <p:spPr>
          <a:xfrm>
            <a:off x="12356306" y="3762625"/>
            <a:ext cx="204269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noProof="0" dirty="0">
                <a:solidFill>
                  <a:srgbClr val="3F1A2B"/>
                </a:solidFill>
                <a:latin typeface="Franklin Gothic Book" panose="020B0503020102020204" pitchFamily="34" charset="0"/>
              </a:rPr>
              <a:t>Q2</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 2026</a:t>
            </a:r>
          </a:p>
        </p:txBody>
      </p:sp>
      <p:sp>
        <p:nvSpPr>
          <p:cNvPr id="37" name="Tekstfelt 36">
            <a:extLst>
              <a:ext uri="{C183D7F6-B498-43B3-948B-1728B52AA6E4}">
                <adec:decorative xmlns:adec="http://schemas.microsoft.com/office/drawing/2017/decorative" val="1"/>
              </a:ext>
            </a:extLst>
          </p:cNvPr>
          <p:cNvSpPr txBox="1"/>
          <p:nvPr/>
        </p:nvSpPr>
        <p:spPr>
          <a:xfrm>
            <a:off x="12390265" y="5281177"/>
            <a:ext cx="221533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5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5" name="Tekstfelt 14">
            <a:extLst>
              <a:ext uri="{C183D7F6-B498-43B3-948B-1728B52AA6E4}">
                <adec:decorative xmlns:adec="http://schemas.microsoft.com/office/drawing/2017/decorative" val="1"/>
              </a:ext>
            </a:extLst>
          </p:cNvPr>
          <p:cNvSpPr txBox="1"/>
          <p:nvPr/>
        </p:nvSpPr>
        <p:spPr>
          <a:xfrm>
            <a:off x="15722775" y="6199790"/>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Q4</a:t>
            </a:r>
            <a:r>
              <a:rPr kumimoji="0" lang="da-DK" sz="2000" b="1" i="0" u="none" strike="noStrike" kern="0" cap="none" spc="0" normalizeH="0" noProof="0" dirty="0">
                <a:ln>
                  <a:noFill/>
                </a:ln>
                <a:solidFill>
                  <a:srgbClr val="3F1A2B"/>
                </a:solidFill>
                <a:effectLst/>
                <a:uLnTx/>
                <a:uFillTx/>
                <a:latin typeface="Franklin Gothic Book" panose="020B0503020102020204" pitchFamily="34" charset="0"/>
              </a:rPr>
              <a:t> 2026</a:t>
            </a: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25" name="Tekstfelt 24">
            <a:extLst>
              <a:ext uri="{C183D7F6-B498-43B3-948B-1728B52AA6E4}">
                <adec:decorative xmlns:adec="http://schemas.microsoft.com/office/drawing/2017/decorative" val="1"/>
              </a:ext>
            </a:extLst>
          </p:cNvPr>
          <p:cNvSpPr txBox="1"/>
          <p:nvPr/>
        </p:nvSpPr>
        <p:spPr>
          <a:xfrm>
            <a:off x="15466670" y="4222327"/>
            <a:ext cx="236224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6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da-DK" sz="1800" b="0" i="0" u="none" strike="noStrike" kern="0" cap="none" spc="0" normalizeH="0" baseline="0" noProof="0">
              <a:ln>
                <a:noFill/>
              </a:ln>
              <a:solidFill>
                <a:prstClr val="black">
                  <a:tint val="75000"/>
                </a:prstClr>
              </a:solidFill>
              <a:effectLst/>
              <a:uLnTx/>
              <a:uFillTx/>
            </a:endParaRPr>
          </a:p>
        </p:txBody>
      </p:sp>
      <p:cxnSp>
        <p:nvCxnSpPr>
          <p:cNvPr id="6" name="Lige forbindelse 5">
            <a:extLst>
              <a:ext uri="{C183D7F6-B498-43B3-948B-1728B52AA6E4}">
                <adec:decorative xmlns:adec="http://schemas.microsoft.com/office/drawing/2017/decorative" val="1"/>
              </a:ext>
            </a:extLst>
          </p:cNvPr>
          <p:cNvCxnSpPr/>
          <p:nvPr/>
        </p:nvCxnSpPr>
        <p:spPr>
          <a:xfrm flipV="1">
            <a:off x="1319213" y="5132714"/>
            <a:ext cx="17482728" cy="72008"/>
          </a:xfrm>
          <a:prstGeom prst="line">
            <a:avLst/>
          </a:prstGeom>
          <a:ln>
            <a:solidFill>
              <a:srgbClr val="3F1A2B"/>
            </a:solidFill>
          </a:ln>
        </p:spPr>
        <p:style>
          <a:lnRef idx="3">
            <a:schemeClr val="dk1"/>
          </a:lnRef>
          <a:fillRef idx="0">
            <a:schemeClr val="dk1"/>
          </a:fillRef>
          <a:effectRef idx="2">
            <a:schemeClr val="dk1"/>
          </a:effectRef>
          <a:fontRef idx="minor">
            <a:schemeClr val="tx1"/>
          </a:fontRef>
        </p:style>
      </p:cxnSp>
      <p:cxnSp>
        <p:nvCxnSpPr>
          <p:cNvPr id="8" name="Lige forbindelse 7">
            <a:extLst>
              <a:ext uri="{C183D7F6-B498-43B3-948B-1728B52AA6E4}">
                <adec:decorative xmlns:adec="http://schemas.microsoft.com/office/drawing/2017/decorative" val="1"/>
              </a:ext>
            </a:extLst>
          </p:cNvPr>
          <p:cNvCxnSpPr/>
          <p:nvPr/>
        </p:nvCxnSpPr>
        <p:spPr>
          <a:xfrm flipV="1">
            <a:off x="2007452" y="4517780"/>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9" name="Ellipse 8">
            <a:extLst>
              <a:ext uri="{C183D7F6-B498-43B3-948B-1728B52AA6E4}">
                <adec:decorative xmlns:adec="http://schemas.microsoft.com/office/drawing/2017/decorative" val="1"/>
              </a:ext>
            </a:extLst>
          </p:cNvPr>
          <p:cNvSpPr/>
          <p:nvPr/>
        </p:nvSpPr>
        <p:spPr>
          <a:xfrm>
            <a:off x="1934948" y="4291981"/>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cxnSp>
        <p:nvCxnSpPr>
          <p:cNvPr id="17" name="Lige forbindelse 16">
            <a:extLst>
              <a:ext uri="{C183D7F6-B498-43B3-948B-1728B52AA6E4}">
                <adec:decorative xmlns:adec="http://schemas.microsoft.com/office/drawing/2017/decorative" val="1"/>
              </a:ext>
            </a:extLst>
          </p:cNvPr>
          <p:cNvCxnSpPr/>
          <p:nvPr/>
        </p:nvCxnSpPr>
        <p:spPr>
          <a:xfrm flipV="1">
            <a:off x="7095415" y="4481776"/>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18" name="Ellipse 17">
            <a:extLst>
              <a:ext uri="{C183D7F6-B498-43B3-948B-1728B52AA6E4}">
                <adec:decorative xmlns:adec="http://schemas.microsoft.com/office/drawing/2017/decorative" val="1"/>
              </a:ext>
            </a:extLst>
          </p:cNvPr>
          <p:cNvSpPr/>
          <p:nvPr/>
        </p:nvSpPr>
        <p:spPr>
          <a:xfrm>
            <a:off x="7023090" y="4303683"/>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cxnSp>
        <p:nvCxnSpPr>
          <p:cNvPr id="20" name="Lige forbindelse 19">
            <a:extLst>
              <a:ext uri="{C183D7F6-B498-43B3-948B-1728B52AA6E4}">
                <adec:decorative xmlns:adec="http://schemas.microsoft.com/office/drawing/2017/decorative" val="1"/>
              </a:ext>
            </a:extLst>
          </p:cNvPr>
          <p:cNvCxnSpPr/>
          <p:nvPr/>
        </p:nvCxnSpPr>
        <p:spPr>
          <a:xfrm flipV="1">
            <a:off x="10108414" y="5181414"/>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21" name="Ellipse 20">
            <a:extLst>
              <a:ext uri="{C183D7F6-B498-43B3-948B-1728B52AA6E4}">
                <adec:decorative xmlns:adec="http://schemas.microsoft.com/office/drawing/2017/decorative" val="1"/>
              </a:ext>
            </a:extLst>
          </p:cNvPr>
          <p:cNvSpPr/>
          <p:nvPr/>
        </p:nvSpPr>
        <p:spPr>
          <a:xfrm>
            <a:off x="10018404" y="5881452"/>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cxnSp>
        <p:nvCxnSpPr>
          <p:cNvPr id="23" name="Lige forbindelse 22">
            <a:extLst>
              <a:ext uri="{C183D7F6-B498-43B3-948B-1728B52AA6E4}">
                <adec:decorative xmlns:adec="http://schemas.microsoft.com/office/drawing/2017/decorative" val="1"/>
              </a:ext>
            </a:extLst>
          </p:cNvPr>
          <p:cNvCxnSpPr/>
          <p:nvPr/>
        </p:nvCxnSpPr>
        <p:spPr>
          <a:xfrm flipV="1">
            <a:off x="16647792" y="5188175"/>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24" name="Ellipse 23">
            <a:extLst>
              <a:ext uri="{C183D7F6-B498-43B3-948B-1728B52AA6E4}">
                <adec:decorative xmlns:adec="http://schemas.microsoft.com/office/drawing/2017/decorative" val="1"/>
              </a:ext>
            </a:extLst>
          </p:cNvPr>
          <p:cNvSpPr/>
          <p:nvPr/>
        </p:nvSpPr>
        <p:spPr>
          <a:xfrm>
            <a:off x="16563862" y="5887813"/>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cxnSp>
        <p:nvCxnSpPr>
          <p:cNvPr id="31" name="Lige forbindelse 30">
            <a:extLst>
              <a:ext uri="{C183D7F6-B498-43B3-948B-1728B52AA6E4}">
                <adec:decorative xmlns:adec="http://schemas.microsoft.com/office/drawing/2017/decorative" val="1"/>
              </a:ext>
            </a:extLst>
          </p:cNvPr>
          <p:cNvCxnSpPr/>
          <p:nvPr/>
        </p:nvCxnSpPr>
        <p:spPr>
          <a:xfrm flipV="1">
            <a:off x="4343234" y="5217418"/>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32" name="Ellipse 31">
            <a:extLst>
              <a:ext uri="{C183D7F6-B498-43B3-948B-1728B52AA6E4}">
                <adec:decorative xmlns:adec="http://schemas.microsoft.com/office/drawing/2017/decorative" val="1"/>
              </a:ext>
            </a:extLst>
          </p:cNvPr>
          <p:cNvSpPr/>
          <p:nvPr/>
        </p:nvSpPr>
        <p:spPr>
          <a:xfrm>
            <a:off x="4276668" y="5917056"/>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cxnSp>
        <p:nvCxnSpPr>
          <p:cNvPr id="35" name="Lige forbindelse 34">
            <a:extLst>
              <a:ext uri="{C183D7F6-B498-43B3-948B-1728B52AA6E4}">
                <adec:decorative xmlns:adec="http://schemas.microsoft.com/office/drawing/2017/decorative" val="1"/>
              </a:ext>
            </a:extLst>
          </p:cNvPr>
          <p:cNvCxnSpPr/>
          <p:nvPr/>
        </p:nvCxnSpPr>
        <p:spPr>
          <a:xfrm flipV="1">
            <a:off x="13409956" y="4454850"/>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36" name="Ellipse 35">
            <a:extLst>
              <a:ext uri="{C183D7F6-B498-43B3-948B-1728B52AA6E4}">
                <adec:decorative xmlns:adec="http://schemas.microsoft.com/office/drawing/2017/decorative" val="1"/>
              </a:ext>
            </a:extLst>
          </p:cNvPr>
          <p:cNvSpPr/>
          <p:nvPr/>
        </p:nvSpPr>
        <p:spPr>
          <a:xfrm>
            <a:off x="13319946" y="4315278"/>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spTree>
    <p:extLst>
      <p:ext uri="{BB962C8B-B14F-4D97-AF65-F5344CB8AC3E}">
        <p14:creationId xmlns:p14="http://schemas.microsoft.com/office/powerpoint/2010/main" val="825891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597523" y="557982"/>
            <a:ext cx="13470354"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Yderligere relevante sider knyttet til SDG-forordningen</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da-DK" sz="1800" b="0" i="0" u="none" strike="noStrike" kern="0" cap="none" spc="0" normalizeH="0" baseline="0" noProof="0">
              <a:ln>
                <a:noFill/>
              </a:ln>
              <a:solidFill>
                <a:prstClr val="black">
                  <a:tint val="75000"/>
                </a:prstClr>
              </a:solidFill>
              <a:effectLst/>
              <a:uLnTx/>
              <a:uFillTx/>
            </a:endParaRPr>
          </a:p>
        </p:txBody>
      </p:sp>
      <p:sp>
        <p:nvSpPr>
          <p:cNvPr id="7" name="Tekstfelt 6">
            <a:extLst>
              <a:ext uri="{C183D7F6-B498-43B3-948B-1728B52AA6E4}">
                <adec:decorative xmlns:adec="http://schemas.microsoft.com/office/drawing/2017/decorative" val="1"/>
              </a:ext>
            </a:extLst>
          </p:cNvPr>
          <p:cNvSpPr txBox="1"/>
          <p:nvPr/>
        </p:nvSpPr>
        <p:spPr>
          <a:xfrm>
            <a:off x="778234" y="1998142"/>
            <a:ext cx="1129004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ndParaRPr>
          </a:p>
        </p:txBody>
      </p:sp>
      <p:sp>
        <p:nvSpPr>
          <p:cNvPr id="2" name="Tekstfelt 1"/>
          <p:cNvSpPr txBox="1"/>
          <p:nvPr/>
        </p:nvSpPr>
        <p:spPr>
          <a:xfrm>
            <a:off x="1123058" y="2214166"/>
            <a:ext cx="11290040" cy="7109639"/>
          </a:xfrm>
          <a:prstGeom prst="rect">
            <a:avLst/>
          </a:prstGeom>
          <a:noFill/>
        </p:spPr>
        <p:txBody>
          <a:bodyPr wrap="square" rtlCol="0">
            <a:spAutoFit/>
          </a:bodyPr>
          <a:lstStyle/>
          <a:p>
            <a:r>
              <a:rPr lang="da-DK" sz="2400" dirty="0">
                <a:solidFill>
                  <a:srgbClr val="3F1A2B"/>
                </a:solidFill>
                <a:latin typeface="Franklin Gothic Book" panose="020B0503020102020204" pitchFamily="34" charset="0"/>
              </a:rPr>
              <a:t>Link til SDG forordningen samt andre relevante informationer om forordningen</a:t>
            </a:r>
            <a:br>
              <a:rPr lang="da-DK" sz="2400" dirty="0">
                <a:solidFill>
                  <a:srgbClr val="3F1A2B"/>
                </a:solidFill>
                <a:latin typeface="Franklin Gothic Book" panose="020B0503020102020204" pitchFamily="34" charset="0"/>
              </a:rPr>
            </a:br>
            <a:r>
              <a:rPr lang="en-US" sz="2400" dirty="0">
                <a:solidFill>
                  <a:srgbClr val="3F1A2B"/>
                </a:solidFill>
                <a:latin typeface="Franklin Gothic Book" panose="020B0503020102020204" pitchFamily="34" charset="0"/>
                <a:hlinkClick r:id="rId2" tooltip="#AutoGenerate"/>
              </a:rPr>
              <a:t>SDG (Single Digital Gateway) library (europa.eu)</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a:t>
            </a:r>
            <a:r>
              <a:rPr lang="da-DK" sz="2400" dirty="0" err="1">
                <a:solidFill>
                  <a:srgbClr val="3F1A2B"/>
                </a:solidFill>
                <a:latin typeface="Franklin Gothic Book" panose="020B0503020102020204" pitchFamily="34" charset="0"/>
              </a:rPr>
              <a:t>YourEurope</a:t>
            </a:r>
            <a:r>
              <a:rPr lang="da-DK" sz="2400" dirty="0">
                <a:solidFill>
                  <a:srgbClr val="3F1A2B"/>
                </a:solidFill>
                <a:latin typeface="Franklin Gothic Book" panose="020B0503020102020204" pitchFamily="34" charset="0"/>
              </a:rPr>
              <a:t> (Der er den såkaldte ”Single Digital Gateway”</a:t>
            </a:r>
          </a:p>
          <a:p>
            <a:r>
              <a:rPr lang="da-DK" sz="2400" dirty="0" err="1">
                <a:solidFill>
                  <a:srgbClr val="3F1A2B"/>
                </a:solidFill>
                <a:latin typeface="Franklin Gothic Book" panose="020B0503020102020204" pitchFamily="34" charset="0"/>
                <a:hlinkClick r:id="rId3" tooltip="#AutoGenerate"/>
              </a:rPr>
              <a:t>Your</a:t>
            </a:r>
            <a:r>
              <a:rPr lang="da-DK" sz="2400" dirty="0">
                <a:solidFill>
                  <a:srgbClr val="3F1A2B"/>
                </a:solidFill>
                <a:latin typeface="Franklin Gothic Book" panose="020B0503020102020204" pitchFamily="34" charset="0"/>
                <a:hlinkClick r:id="rId3" tooltip="#AutoGenerate"/>
              </a:rPr>
              <a:t> Europe | Language </a:t>
            </a:r>
            <a:r>
              <a:rPr lang="da-DK" sz="2400" dirty="0" err="1">
                <a:solidFill>
                  <a:srgbClr val="3F1A2B"/>
                </a:solidFill>
                <a:latin typeface="Franklin Gothic Book" panose="020B0503020102020204" pitchFamily="34" charset="0"/>
                <a:hlinkClick r:id="rId3" tooltip="#AutoGenerate"/>
              </a:rPr>
              <a:t>selection</a:t>
            </a:r>
            <a:r>
              <a:rPr lang="da-DK" sz="2400" dirty="0">
                <a:solidFill>
                  <a:srgbClr val="3F1A2B"/>
                </a:solidFill>
                <a:latin typeface="Franklin Gothic Book" panose="020B0503020102020204" pitchFamily="34" charset="0"/>
                <a:hlinkClick r:id="rId3" tooltip="#AutoGenerate"/>
              </a:rPr>
              <a:t> (europa.eu)</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LifeInDenmark.dk</a:t>
            </a:r>
            <a:br>
              <a:rPr lang="da-DK" sz="2400" dirty="0">
                <a:solidFill>
                  <a:srgbClr val="3F1A2B"/>
                </a:solidFill>
                <a:latin typeface="Franklin Gothic Book" panose="020B0503020102020204" pitchFamily="34" charset="0"/>
              </a:rPr>
            </a:br>
            <a:r>
              <a:rPr lang="en-US" sz="2400" dirty="0">
                <a:solidFill>
                  <a:srgbClr val="3F1A2B"/>
                </a:solidFill>
                <a:latin typeface="Franklin Gothic Book" panose="020B0503020102020204" pitchFamily="34" charset="0"/>
                <a:hlinkClick r:id="rId4" tooltip="#AutoGenerate"/>
              </a:rPr>
              <a:t>lifeindenmark.dk - the official guide (borger.dk)</a:t>
            </a:r>
            <a:endParaRPr lang="en-US" sz="2400" dirty="0">
              <a:solidFill>
                <a:srgbClr val="3F1A2B"/>
              </a:solidFill>
              <a:latin typeface="Franklin Gothic Book" panose="020B0503020102020204" pitchFamily="34" charset="0"/>
            </a:endParaRPr>
          </a:p>
          <a:p>
            <a:endParaRPr lang="en-US" sz="2400" dirty="0">
              <a:solidFill>
                <a:srgbClr val="3F1A2B"/>
              </a:solidFill>
              <a:latin typeface="Franklin Gothic Book" panose="020B0503020102020204" pitchFamily="34" charset="0"/>
            </a:endParaRPr>
          </a:p>
          <a:p>
            <a:r>
              <a:rPr lang="en-US" sz="2400" dirty="0">
                <a:solidFill>
                  <a:srgbClr val="3F1A2B"/>
                </a:solidFill>
                <a:latin typeface="Franklin Gothic Book" panose="020B0503020102020204" pitchFamily="34" charset="0"/>
              </a:rPr>
              <a:t>Link </a:t>
            </a:r>
            <a:r>
              <a:rPr lang="en-US" sz="2400" dirty="0" err="1">
                <a:solidFill>
                  <a:srgbClr val="3F1A2B"/>
                </a:solidFill>
                <a:latin typeface="Franklin Gothic Book" panose="020B0503020102020204" pitchFamily="34" charset="0"/>
              </a:rPr>
              <a:t>til</a:t>
            </a:r>
            <a:r>
              <a:rPr lang="en-US" sz="2400" dirty="0">
                <a:solidFill>
                  <a:srgbClr val="3F1A2B"/>
                </a:solidFill>
                <a:latin typeface="Franklin Gothic Book" panose="020B0503020102020204" pitchFamily="34" charset="0"/>
              </a:rPr>
              <a:t> BusinessInDenmark.dk </a:t>
            </a:r>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hlinkClick r:id="rId5" tooltip="#AutoGenerate"/>
              </a:rPr>
              <a:t>Business in Denmark (virk.dk)</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information om Blanketmotoren: </a:t>
            </a:r>
          </a:p>
          <a:p>
            <a:r>
              <a:rPr lang="da-DK" sz="2400" dirty="0">
                <a:solidFill>
                  <a:srgbClr val="3F1A2B"/>
                </a:solidFill>
                <a:latin typeface="Franklin Gothic Book" panose="020B0503020102020204" pitchFamily="34" charset="0"/>
                <a:hlinkClick r:id="rId6" tooltip="#AutoGenerate"/>
              </a:rPr>
              <a:t>Om Blanketmotoren - Blanketmotor Wiki - </a:t>
            </a:r>
            <a:r>
              <a:rPr lang="da-DK" sz="2400" dirty="0" err="1">
                <a:solidFill>
                  <a:srgbClr val="3F1A2B"/>
                </a:solidFill>
                <a:latin typeface="Franklin Gothic Book" panose="020B0503020102020204" pitchFamily="34" charset="0"/>
                <a:hlinkClick r:id="rId6" tooltip="#AutoGenerate"/>
              </a:rPr>
              <a:t>Confluence</a:t>
            </a:r>
            <a:r>
              <a:rPr lang="da-DK" sz="2400" dirty="0">
                <a:solidFill>
                  <a:srgbClr val="3F1A2B"/>
                </a:solidFill>
                <a:latin typeface="Franklin Gothic Book" panose="020B0503020102020204" pitchFamily="34" charset="0"/>
                <a:hlinkClick r:id="rId6" tooltip="#AutoGenerate"/>
              </a:rPr>
              <a:t> (atlassian.net)</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EU-Kommissionens side om OOTS</a:t>
            </a:r>
            <a:br>
              <a:rPr lang="da-DK" sz="2400" dirty="0">
                <a:solidFill>
                  <a:srgbClr val="3F1A2B"/>
                </a:solidFill>
                <a:latin typeface="Franklin Gothic Book" panose="020B0503020102020204" pitchFamily="34" charset="0"/>
              </a:rPr>
            </a:br>
            <a:r>
              <a:rPr lang="da-DK" sz="2400" dirty="0" err="1">
                <a:solidFill>
                  <a:srgbClr val="3F1A2B"/>
                </a:solidFill>
                <a:latin typeface="Franklin Gothic Book" panose="020B0503020102020204" pitchFamily="34" charset="0"/>
                <a:hlinkClick r:id="rId7" tooltip="#AutoGenerate"/>
              </a:rPr>
              <a:t>About</a:t>
            </a:r>
            <a:r>
              <a:rPr lang="da-DK" sz="2400" dirty="0">
                <a:solidFill>
                  <a:srgbClr val="3F1A2B"/>
                </a:solidFill>
                <a:latin typeface="Franklin Gothic Book" panose="020B0503020102020204" pitchFamily="34" charset="0"/>
                <a:hlinkClick r:id="rId7" tooltip="#AutoGenerate"/>
              </a:rPr>
              <a:t> OOTS - OOTSHUB - (europa.eu)</a:t>
            </a:r>
            <a:endParaRPr lang="da-DK" sz="2400" dirty="0">
              <a:solidFill>
                <a:srgbClr val="3F1A2B"/>
              </a:solidFill>
              <a:latin typeface="Franklin Gothic Book" panose="020B0503020102020204" pitchFamily="34" charset="0"/>
            </a:endParaRPr>
          </a:p>
          <a:p>
            <a:endParaRPr lang="da-DK" sz="2400" dirty="0"/>
          </a:p>
          <a:p>
            <a:endParaRPr lang="da-DK" sz="2400" dirty="0"/>
          </a:p>
        </p:txBody>
      </p:sp>
    </p:spTree>
    <p:extLst>
      <p:ext uri="{BB962C8B-B14F-4D97-AF65-F5344CB8AC3E}">
        <p14:creationId xmlns:p14="http://schemas.microsoft.com/office/powerpoint/2010/main" val="83319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7" name="object 3">
            <a:extLst>
              <a:ext uri="{C183D7F6-B498-43B3-948B-1728B52AA6E4}">
                <adec:decorative xmlns:adec="http://schemas.microsoft.com/office/drawing/2017/decorative" val="1"/>
              </a:ext>
            </a:extLst>
          </p:cNvPr>
          <p:cNvSpPr/>
          <p:nvPr/>
        </p:nvSpPr>
        <p:spPr>
          <a:xfrm>
            <a:off x="6955705" y="0"/>
            <a:ext cx="13224671" cy="11341100"/>
          </a:xfrm>
          <a:custGeom>
            <a:avLst/>
            <a:gdLst/>
            <a:ahLst/>
            <a:cxnLst/>
            <a:rect l="l" t="t" r="r" b="b"/>
            <a:pathLst>
              <a:path w="8324850" h="9853295">
                <a:moveTo>
                  <a:pt x="8324353" y="0"/>
                </a:moveTo>
                <a:lnTo>
                  <a:pt x="0" y="0"/>
                </a:lnTo>
                <a:lnTo>
                  <a:pt x="0" y="9853103"/>
                </a:lnTo>
                <a:lnTo>
                  <a:pt x="8324353" y="9853103"/>
                </a:lnTo>
                <a:lnTo>
                  <a:pt x="8324353" y="0"/>
                </a:lnTo>
                <a:close/>
              </a:path>
            </a:pathLst>
          </a:custGeom>
          <a:solidFill>
            <a:srgbClr val="3F1A2B"/>
          </a:solidFill>
        </p:spPr>
        <p:txBody>
          <a:bodyPr wrap="square" lIns="0" tIns="0" rIns="0" bIns="0" rtlCol="0"/>
          <a:lstStyle/>
          <a:p>
            <a:endParaRPr/>
          </a:p>
        </p:txBody>
      </p:sp>
      <p:sp>
        <p:nvSpPr>
          <p:cNvPr id="40" name="Titel 39"/>
          <p:cNvSpPr>
            <a:spLocks noGrp="1"/>
          </p:cNvSpPr>
          <p:nvPr>
            <p:ph type="title" idx="4294967295"/>
          </p:nvPr>
        </p:nvSpPr>
        <p:spPr>
          <a:xfrm>
            <a:off x="186954" y="1350070"/>
            <a:ext cx="196880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Indhold</a:t>
            </a:r>
          </a:p>
        </p:txBody>
      </p:sp>
      <p:sp>
        <p:nvSpPr>
          <p:cNvPr id="38" name="Rektangel 37">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Content Placeholder 6">
            <a:extLst>
              <a:ext uri="{FF2B5EF4-FFF2-40B4-BE49-F238E27FC236}">
                <a16:creationId xmlns:a16="http://schemas.microsoft.com/office/drawing/2014/main" id="{BFF5C6C4-684D-4D2B-B0B1-09FA27FF2E01}"/>
              </a:ext>
            </a:extLst>
          </p:cNvPr>
          <p:cNvSpPr txBox="1">
            <a:spLocks/>
          </p:cNvSpPr>
          <p:nvPr/>
        </p:nvSpPr>
        <p:spPr>
          <a:xfrm>
            <a:off x="276425" y="2718221"/>
            <a:ext cx="6681528" cy="4615597"/>
          </a:xfrm>
          <a:prstGeom prst="rect">
            <a:avLst/>
          </a:prstGeom>
        </p:spPr>
        <p:txBody>
          <a:bodyPr numCol="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150000"/>
              </a:lnSpc>
            </a:pPr>
            <a:r>
              <a:rPr lang="da-DK" sz="2800" dirty="0">
                <a:solidFill>
                  <a:srgbClr val="3F1A2B"/>
                </a:solidFill>
                <a:latin typeface="Franklin Gothic Book" panose="020B0503020102020204" pitchFamily="34" charset="0"/>
              </a:rPr>
              <a:t>Om SDG-forordningen</a:t>
            </a:r>
          </a:p>
          <a:p>
            <a:pPr algn="l">
              <a:lnSpc>
                <a:spcPct val="150000"/>
              </a:lnSpc>
            </a:pPr>
            <a:r>
              <a:rPr lang="da-DK" sz="2800" dirty="0">
                <a:solidFill>
                  <a:srgbClr val="3F1A2B"/>
                </a:solidFill>
                <a:latin typeface="Franklin Gothic Book" panose="020B0503020102020204" pitchFamily="34" charset="0"/>
              </a:rPr>
              <a:t>Adgang til Selvbetjeningsløsninger</a:t>
            </a:r>
          </a:p>
          <a:p>
            <a:pPr algn="l">
              <a:lnSpc>
                <a:spcPct val="150000"/>
              </a:lnSpc>
            </a:pPr>
            <a:r>
              <a:rPr lang="da-DK" sz="2800" dirty="0">
                <a:solidFill>
                  <a:srgbClr val="3F1A2B"/>
                </a:solidFill>
                <a:latin typeface="Franklin Gothic Book" panose="020B0503020102020204" pitchFamily="34" charset="0"/>
              </a:rPr>
              <a:t>Blanketmotoren</a:t>
            </a:r>
          </a:p>
          <a:p>
            <a:pPr algn="l">
              <a:lnSpc>
                <a:spcPct val="150000"/>
              </a:lnSpc>
            </a:pPr>
            <a:r>
              <a:rPr lang="da-DK" sz="2800" dirty="0" err="1">
                <a:solidFill>
                  <a:srgbClr val="3F1A2B"/>
                </a:solidFill>
                <a:latin typeface="Franklin Gothic Book" panose="020B0503020102020204" pitchFamily="34" charset="0"/>
              </a:rPr>
              <a:t>Once</a:t>
            </a:r>
            <a:r>
              <a:rPr lang="da-DK" sz="2800" dirty="0">
                <a:solidFill>
                  <a:srgbClr val="3F1A2B"/>
                </a:solidFill>
                <a:latin typeface="Franklin Gothic Book" panose="020B0503020102020204" pitchFamily="34" charset="0"/>
              </a:rPr>
              <a:t> </a:t>
            </a:r>
            <a:r>
              <a:rPr lang="da-DK" sz="2800" dirty="0" err="1">
                <a:solidFill>
                  <a:srgbClr val="3F1A2B"/>
                </a:solidFill>
                <a:latin typeface="Franklin Gothic Book" panose="020B0503020102020204" pitchFamily="34" charset="0"/>
              </a:rPr>
              <a:t>Only</a:t>
            </a:r>
            <a:r>
              <a:rPr lang="da-DK" sz="2800" dirty="0">
                <a:solidFill>
                  <a:srgbClr val="3F1A2B"/>
                </a:solidFill>
                <a:latin typeface="Franklin Gothic Book" panose="020B0503020102020204" pitchFamily="34" charset="0"/>
              </a:rPr>
              <a:t> Technical System (OOTS) </a:t>
            </a:r>
          </a:p>
          <a:p>
            <a:pPr algn="l">
              <a:lnSpc>
                <a:spcPct val="150000"/>
              </a:lnSpc>
            </a:pPr>
            <a:r>
              <a:rPr lang="da-DK" sz="2800" dirty="0">
                <a:solidFill>
                  <a:srgbClr val="3F1A2B"/>
                </a:solidFill>
                <a:latin typeface="Franklin Gothic Book" panose="020B0503020102020204" pitchFamily="34" charset="0"/>
              </a:rPr>
              <a:t>Informationsmateriale</a:t>
            </a:r>
          </a:p>
          <a:p>
            <a:pPr>
              <a:lnSpc>
                <a:spcPct val="150000"/>
              </a:lnSpc>
            </a:pPr>
            <a:br>
              <a:rPr lang="da-DK" sz="2800" dirty="0">
                <a:solidFill>
                  <a:srgbClr val="3F1A2B"/>
                </a:solidFill>
                <a:latin typeface="Franklin Gothic Book" panose="020B0503020102020204" pitchFamily="34" charset="0"/>
              </a:rPr>
            </a:br>
            <a:endParaRPr lang="da-DK" dirty="0"/>
          </a:p>
        </p:txBody>
      </p:sp>
      <p:sp>
        <p:nvSpPr>
          <p:cNvPr id="50" name="Content Placeholder 6">
            <a:extLst>
              <a:ext uri="{FF2B5EF4-FFF2-40B4-BE49-F238E27FC236}">
                <a16:creationId xmlns:a16="http://schemas.microsoft.com/office/drawing/2014/main" id="{BFF5C6C4-684D-4D2B-B0B1-09FA27FF2E01}"/>
              </a:ext>
            </a:extLst>
          </p:cNvPr>
          <p:cNvSpPr txBox="1">
            <a:spLocks/>
          </p:cNvSpPr>
          <p:nvPr/>
        </p:nvSpPr>
        <p:spPr>
          <a:xfrm>
            <a:off x="7243738" y="2718222"/>
            <a:ext cx="5601408" cy="4615597"/>
          </a:xfrm>
          <a:prstGeom prst="rect">
            <a:avLst/>
          </a:prstGeom>
        </p:spPr>
        <p:txBody>
          <a:bodyPr numCol="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150000"/>
              </a:lnSpc>
            </a:pPr>
            <a:r>
              <a:rPr lang="da-DK" sz="2800" dirty="0">
                <a:solidFill>
                  <a:srgbClr val="F5F1E6"/>
                </a:solidFill>
                <a:latin typeface="Franklin Gothic Book" panose="020B0503020102020204" pitchFamily="34" charset="0"/>
              </a:rPr>
              <a:t>4</a:t>
            </a:r>
          </a:p>
          <a:p>
            <a:pPr algn="l">
              <a:lnSpc>
                <a:spcPct val="150000"/>
              </a:lnSpc>
            </a:pPr>
            <a:r>
              <a:rPr lang="da-DK" sz="2800" dirty="0">
                <a:solidFill>
                  <a:srgbClr val="F5F1E6"/>
                </a:solidFill>
                <a:latin typeface="Franklin Gothic Book" panose="020B0503020102020204" pitchFamily="34" charset="0"/>
              </a:rPr>
              <a:t>11</a:t>
            </a:r>
          </a:p>
          <a:p>
            <a:pPr algn="l">
              <a:lnSpc>
                <a:spcPct val="150000"/>
              </a:lnSpc>
            </a:pPr>
            <a:r>
              <a:rPr lang="da-DK" sz="2800" dirty="0">
                <a:solidFill>
                  <a:srgbClr val="F5F1E6"/>
                </a:solidFill>
                <a:latin typeface="Franklin Gothic Book" panose="020B0503020102020204" pitchFamily="34" charset="0"/>
              </a:rPr>
              <a:t>15</a:t>
            </a:r>
          </a:p>
          <a:p>
            <a:pPr algn="l">
              <a:lnSpc>
                <a:spcPct val="150000"/>
              </a:lnSpc>
            </a:pPr>
            <a:r>
              <a:rPr lang="da-DK" sz="2800" dirty="0">
                <a:solidFill>
                  <a:srgbClr val="F5F1E6"/>
                </a:solidFill>
                <a:latin typeface="Franklin Gothic Book" panose="020B0503020102020204" pitchFamily="34" charset="0"/>
              </a:rPr>
              <a:t>18</a:t>
            </a:r>
          </a:p>
          <a:p>
            <a:pPr algn="l">
              <a:lnSpc>
                <a:spcPct val="150000"/>
              </a:lnSpc>
            </a:pPr>
            <a:r>
              <a:rPr lang="da-DK" sz="2800" dirty="0">
                <a:solidFill>
                  <a:srgbClr val="F5F1E6"/>
                </a:solidFill>
                <a:latin typeface="Franklin Gothic Book" panose="020B0503020102020204" pitchFamily="34" charset="0"/>
              </a:rPr>
              <a:t>26</a:t>
            </a:r>
          </a:p>
          <a:p>
            <a:pPr algn="l">
              <a:lnSpc>
                <a:spcPct val="150000"/>
              </a:lnSpc>
            </a:pPr>
            <a:br>
              <a:rPr lang="da-DK" sz="2800" dirty="0">
                <a:solidFill>
                  <a:srgbClr val="3F1A2B"/>
                </a:solidFill>
                <a:latin typeface="Franklin Gothic Book" panose="020B0503020102020204" pitchFamily="34" charset="0"/>
              </a:rPr>
            </a:br>
            <a:endParaRPr lang="da-DK" dirty="0"/>
          </a:p>
        </p:txBody>
      </p:sp>
      <p:sp>
        <p:nvSpPr>
          <p:cNvPr id="52" name="object 4">
            <a:extLst>
              <a:ext uri="{C183D7F6-B498-43B3-948B-1728B52AA6E4}">
                <adec:decorative xmlns:adec="http://schemas.microsoft.com/office/drawing/2017/decorative" val="1"/>
              </a:ext>
            </a:extLst>
          </p:cNvPr>
          <p:cNvSpPr/>
          <p:nvPr/>
        </p:nvSpPr>
        <p:spPr>
          <a:xfrm>
            <a:off x="15750617" y="1042176"/>
            <a:ext cx="4429760" cy="5795010"/>
          </a:xfrm>
          <a:custGeom>
            <a:avLst/>
            <a:gdLst/>
            <a:ahLst/>
            <a:cxnLst/>
            <a:rect l="l" t="t" r="r" b="b"/>
            <a:pathLst>
              <a:path w="4429759" h="5795009">
                <a:moveTo>
                  <a:pt x="4429184" y="3316385"/>
                </a:moveTo>
                <a:lnTo>
                  <a:pt x="0" y="5250844"/>
                </a:lnTo>
                <a:lnTo>
                  <a:pt x="0" y="5794800"/>
                </a:lnTo>
                <a:lnTo>
                  <a:pt x="4429184" y="3786910"/>
                </a:lnTo>
                <a:lnTo>
                  <a:pt x="4429184" y="3316385"/>
                </a:lnTo>
                <a:close/>
              </a:path>
              <a:path w="4429759" h="5795009">
                <a:moveTo>
                  <a:pt x="0" y="0"/>
                </a:moveTo>
                <a:lnTo>
                  <a:pt x="0" y="555057"/>
                </a:lnTo>
                <a:lnTo>
                  <a:pt x="4429184" y="2554617"/>
                </a:lnTo>
                <a:lnTo>
                  <a:pt x="4429184" y="2076536"/>
                </a:lnTo>
                <a:lnTo>
                  <a:pt x="0" y="0"/>
                </a:lnTo>
                <a:close/>
              </a:path>
            </a:pathLst>
          </a:custGeom>
          <a:solidFill>
            <a:srgbClr val="FB7A5C"/>
          </a:solidFill>
        </p:spPr>
        <p:txBody>
          <a:bodyPr wrap="square" lIns="0" tIns="0" rIns="0" bIns="0" rtlCol="0"/>
          <a:lstStyle/>
          <a:p>
            <a:endParaRPr/>
          </a:p>
        </p:txBody>
      </p:sp>
      <p:sp>
        <p:nvSpPr>
          <p:cNvPr id="53" name="object 6">
            <a:extLst>
              <a:ext uri="{C183D7F6-B498-43B3-948B-1728B52AA6E4}">
                <adec:decorative xmlns:adec="http://schemas.microsoft.com/office/drawing/2017/decorative" val="1"/>
              </a:ext>
            </a:extLst>
          </p:cNvPr>
          <p:cNvSpPr/>
          <p:nvPr/>
        </p:nvSpPr>
        <p:spPr>
          <a:xfrm>
            <a:off x="11164369" y="3222278"/>
            <a:ext cx="5737860" cy="5793740"/>
          </a:xfrm>
          <a:custGeom>
            <a:avLst/>
            <a:gdLst/>
            <a:ahLst/>
            <a:cxnLst/>
            <a:rect l="l" t="t" r="r" b="b"/>
            <a:pathLst>
              <a:path w="5737859" h="5793740">
                <a:moveTo>
                  <a:pt x="5737793" y="0"/>
                </a:moveTo>
                <a:lnTo>
                  <a:pt x="0" y="2685774"/>
                </a:lnTo>
                <a:lnTo>
                  <a:pt x="0" y="3196294"/>
                </a:lnTo>
                <a:lnTo>
                  <a:pt x="5737793" y="5793284"/>
                </a:lnTo>
                <a:lnTo>
                  <a:pt x="5737793" y="5249470"/>
                </a:lnTo>
                <a:lnTo>
                  <a:pt x="443923" y="2941035"/>
                </a:lnTo>
                <a:lnTo>
                  <a:pt x="5737793" y="554911"/>
                </a:lnTo>
                <a:lnTo>
                  <a:pt x="5737793" y="0"/>
                </a:lnTo>
                <a:close/>
              </a:path>
            </a:pathLst>
          </a:custGeom>
          <a:solidFill>
            <a:srgbClr val="FB7A5C"/>
          </a:solidFill>
        </p:spPr>
        <p:txBody>
          <a:bodyPr wrap="square" lIns="0" tIns="0" rIns="0" bIns="0" rtlCol="0"/>
          <a:lstStyle/>
          <a:p>
            <a:endParaRPr/>
          </a:p>
        </p:txBody>
      </p:sp>
      <p:sp>
        <p:nvSpPr>
          <p:cNvPr id="3" name="Pladsholder til slidenummer 2"/>
          <p:cNvSpPr>
            <a:spLocks noGrp="1"/>
          </p:cNvSpPr>
          <p:nvPr>
            <p:ph type="sldNum" sz="quarter" idx="7"/>
          </p:nvPr>
        </p:nvSpPr>
        <p:spPr/>
        <p:txBody>
          <a:bodyPr/>
          <a:lstStyle/>
          <a:p>
            <a:fld id="{B6F15528-21DE-4FAA-801E-634DDDAF4B2B}" type="slidenum">
              <a:rPr lang="da-DK" smtClean="0"/>
              <a:t>3</a:t>
            </a:fld>
            <a:endParaRPr lang="da-DK"/>
          </a:p>
        </p:txBody>
      </p:sp>
    </p:spTree>
    <p:extLst>
      <p:ext uri="{BB962C8B-B14F-4D97-AF65-F5344CB8AC3E}">
        <p14:creationId xmlns:p14="http://schemas.microsoft.com/office/powerpoint/2010/main" val="341547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597523" y="557982"/>
            <a:ext cx="13310054"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Kontakt til Digitaliseringsstyrelsen og Erhvervsstyrelsen</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da-DK" sz="1800" b="0" i="0" u="none" strike="noStrike" kern="0" cap="none" spc="0" normalizeH="0" baseline="0" noProof="0">
              <a:ln>
                <a:noFill/>
              </a:ln>
              <a:solidFill>
                <a:prstClr val="black">
                  <a:tint val="75000"/>
                </a:prstClr>
              </a:solidFill>
              <a:effectLst/>
              <a:uLnTx/>
              <a:uFillTx/>
            </a:endParaRPr>
          </a:p>
        </p:txBody>
      </p:sp>
      <p:sp>
        <p:nvSpPr>
          <p:cNvPr id="7" name="Tekstfelt 6">
            <a:extLst>
              <a:ext uri="{C183D7F6-B498-43B3-948B-1728B52AA6E4}">
                <adec:decorative xmlns:adec="http://schemas.microsoft.com/office/drawing/2017/decorative" val="1"/>
              </a:ext>
            </a:extLst>
          </p:cNvPr>
          <p:cNvSpPr txBox="1"/>
          <p:nvPr/>
        </p:nvSpPr>
        <p:spPr>
          <a:xfrm>
            <a:off x="778234" y="1998142"/>
            <a:ext cx="1129004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ndParaRPr>
          </a:p>
        </p:txBody>
      </p:sp>
      <p:sp>
        <p:nvSpPr>
          <p:cNvPr id="2" name="Tekstfelt 1"/>
          <p:cNvSpPr txBox="1"/>
          <p:nvPr/>
        </p:nvSpPr>
        <p:spPr>
          <a:xfrm>
            <a:off x="907034" y="2290529"/>
            <a:ext cx="11290040"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2800" b="1" i="0" u="none" strike="noStrike" kern="0" cap="none" spc="0" normalizeH="0" baseline="0" noProof="0" dirty="0">
                <a:ln>
                  <a:noFill/>
                </a:ln>
                <a:solidFill>
                  <a:sysClr val="windowText" lastClr="000000"/>
                </a:solidFill>
                <a:effectLst/>
                <a:uLnTx/>
                <a:uFillTx/>
                <a:latin typeface="Franklin Gothic Book" panose="020B0503020102020204" pitchFamily="34" charset="0"/>
              </a:rPr>
              <a:t>Digitaliseringsstyrelsen</a:t>
            </a:r>
          </a:p>
          <a:p>
            <a:pPr marL="457200" indent="-457200" algn="just">
              <a:buFont typeface="Arial" panose="020B0604020202020204" pitchFamily="34" charset="0"/>
              <a:buChar char="•"/>
            </a:pPr>
            <a:r>
              <a:rPr lang="da-DK" sz="2800" dirty="0">
                <a:latin typeface="Franklin Gothic Book" panose="020B0503020102020204" pitchFamily="34" charset="0"/>
              </a:rPr>
              <a:t>SDG-hovedpostkasse, </a:t>
            </a:r>
            <a:r>
              <a:rPr lang="da-DK" sz="2800" u="sng" dirty="0">
                <a:solidFill>
                  <a:srgbClr val="3F1A2B"/>
                </a:solidFill>
                <a:latin typeface="Franklin Gothic Book" panose="020B0503020102020204" pitchFamily="34" charset="0"/>
                <a:hlinkClick r:id="rId2" tooltip="#AutoGenerate"/>
              </a:rPr>
              <a:t>SDG@digst.dk</a:t>
            </a:r>
            <a:r>
              <a:rPr lang="da-DK" sz="2800" dirty="0">
                <a:solidFill>
                  <a:srgbClr val="3F1A2B"/>
                </a:solidFill>
                <a:latin typeface="Franklin Gothic Book" panose="020B0503020102020204" pitchFamily="34" charset="0"/>
              </a:rPr>
              <a:t>.</a:t>
            </a:r>
            <a:endParaRPr lang="da-DK" sz="2800" dirty="0">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Tx/>
              <a:buChar char="-"/>
              <a:tabLst/>
              <a:defRPr/>
            </a:pPr>
            <a:endParaRPr lang="da-DK" sz="2800" dirty="0">
              <a:latin typeface="Franklin Gothic Book" panose="020B0503020102020204" pitchFamily="34" charset="0"/>
            </a:endParaRPr>
          </a:p>
          <a:p>
            <a:pPr marR="0" lvl="0" defTabSz="914400" eaLnBrk="1" fontAlgn="auto" latinLnBrk="0" hangingPunct="1">
              <a:lnSpc>
                <a:spcPct val="100000"/>
              </a:lnSpc>
              <a:spcBef>
                <a:spcPts val="0"/>
              </a:spcBef>
              <a:spcAft>
                <a:spcPts val="0"/>
              </a:spcAft>
              <a:buClrTx/>
              <a:buSzTx/>
              <a:tabLst/>
              <a:defRPr/>
            </a:pPr>
            <a:r>
              <a:rPr lang="da-DK" sz="2800" b="1" dirty="0">
                <a:latin typeface="Franklin Gothic Book" panose="020B0503020102020204" pitchFamily="34" charset="0"/>
              </a:rPr>
              <a:t>Erhvervsstyrelsen</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Hovedpostkasse,</a:t>
            </a:r>
            <a:r>
              <a:rPr kumimoji="0" lang="da-DK" sz="2800" b="0" i="0" u="none" strike="noStrike" kern="0" cap="none" spc="0" normalizeH="0" noProof="0" dirty="0">
                <a:ln>
                  <a:noFill/>
                </a:ln>
                <a:solidFill>
                  <a:sysClr val="windowText" lastClr="000000"/>
                </a:solidFill>
                <a:effectLst/>
                <a:uLnTx/>
                <a:uFillTx/>
                <a:latin typeface="Franklin Gothic Book" panose="020B0503020102020204" pitchFamily="34" charset="0"/>
              </a:rPr>
              <a:t> </a:t>
            </a:r>
            <a:r>
              <a:rPr lang="da-DK" sz="2800" u="sng" dirty="0">
                <a:hlinkClick r:id="rId3" tooltip="#AutoGenerate"/>
              </a:rPr>
              <a:t>blanketmotor@erst.dk</a:t>
            </a:r>
            <a:r>
              <a:rPr lang="da-DK" sz="2800" u="sng" dirty="0"/>
              <a:t>.</a:t>
            </a:r>
            <a:r>
              <a:rPr lang="da-DK" sz="2800" dirty="0"/>
              <a:t> </a:t>
            </a:r>
            <a:r>
              <a:rPr kumimoji="0" lang="da-DK" sz="2800" b="0" i="0" u="none" strike="noStrike" kern="0" cap="none" spc="0" normalizeH="0" noProof="0" dirty="0">
                <a:ln>
                  <a:noFill/>
                </a:ln>
                <a:solidFill>
                  <a:sysClr val="windowText" lastClr="000000"/>
                </a:solidFill>
                <a:effectLst/>
                <a:uLnTx/>
                <a:uFillTx/>
                <a:latin typeface="Franklin Gothic Book" panose="020B0503020102020204" pitchFamily="34" charset="0"/>
              </a:rPr>
              <a:t> </a:t>
            </a:r>
          </a:p>
        </p:txBody>
      </p:sp>
    </p:spTree>
    <p:extLst>
      <p:ext uri="{BB962C8B-B14F-4D97-AF65-F5344CB8AC3E}">
        <p14:creationId xmlns:p14="http://schemas.microsoft.com/office/powerpoint/2010/main" val="402831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5" name="Billede 4">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094" t="-146" r="23015" b="146"/>
          <a:stretch/>
        </p:blipFill>
        <p:spPr>
          <a:xfrm>
            <a:off x="-21234" y="-16668"/>
            <a:ext cx="9848259" cy="11341100"/>
          </a:xfrm>
          <a:prstGeom prst="rect">
            <a:avLst/>
          </a:prstGeom>
        </p:spPr>
      </p:pic>
      <p:pic>
        <p:nvPicPr>
          <p:cNvPr id="12" name="Graphic 70">
            <a:extLst>
              <a:ext uri="{FF2B5EF4-FFF2-40B4-BE49-F238E27FC236}">
                <a16:creationId xmlns:a16="http://schemas.microsoft.com/office/drawing/2014/main" id="{527B4C86-CFF4-BC0E-A653-86E8CBC9A73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98" y="7163724"/>
            <a:ext cx="4136496" cy="4136496"/>
          </a:xfrm>
          <a:prstGeom prst="rect">
            <a:avLst/>
          </a:prstGeom>
        </p:spPr>
      </p:pic>
      <p:sp>
        <p:nvSpPr>
          <p:cNvPr id="10" name="Titel 9"/>
          <p:cNvSpPr>
            <a:spLocks noGrp="1"/>
          </p:cNvSpPr>
          <p:nvPr>
            <p:ph type="title" idx="4294967295"/>
          </p:nvPr>
        </p:nvSpPr>
        <p:spPr>
          <a:xfrm>
            <a:off x="11672230" y="5079095"/>
            <a:ext cx="711078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F5F1E6"/>
                </a:solidFill>
                <a:effectLst/>
                <a:uLnTx/>
                <a:uFillTx/>
                <a:latin typeface="Franklin Gothic Book" panose="020B0503020102020204" pitchFamily="34" charset="0"/>
              </a:rPr>
              <a:t>Om SDG-forordningen</a:t>
            </a:r>
          </a:p>
        </p:txBody>
      </p:sp>
      <p:pic>
        <p:nvPicPr>
          <p:cNvPr id="11" name="Graphic 82">
            <a:extLst>
              <a:ext uri="{FF2B5EF4-FFF2-40B4-BE49-F238E27FC236}">
                <a16:creationId xmlns:a16="http://schemas.microsoft.com/office/drawing/2014/main" id="{2A4EF754-4222-10A0-F2D8-94ABF35B5E1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66023" y="343555"/>
            <a:ext cx="4016394" cy="4016394"/>
          </a:xfrm>
          <a:prstGeom prst="rect">
            <a:avLst/>
          </a:prstGeom>
        </p:spPr>
      </p:pic>
      <p:sp>
        <p:nvSpPr>
          <p:cNvPr id="2" name="Pladsholder til slidenummer 1"/>
          <p:cNvSpPr>
            <a:spLocks noGrp="1"/>
          </p:cNvSpPr>
          <p:nvPr>
            <p:ph type="sldNum" sz="quarter" idx="7"/>
          </p:nvPr>
        </p:nvSpPr>
        <p:spPr/>
        <p:txBody>
          <a:bodyPr/>
          <a:lstStyle/>
          <a:p>
            <a:fld id="{B6F15528-21DE-4FAA-801E-634DDDAF4B2B}" type="slidenum">
              <a:rPr lang="da-DK" smtClean="0"/>
              <a:t>4</a:t>
            </a:fld>
            <a:endParaRPr lang="da-DK"/>
          </a:p>
        </p:txBody>
      </p:sp>
    </p:spTree>
    <p:extLst>
      <p:ext uri="{BB962C8B-B14F-4D97-AF65-F5344CB8AC3E}">
        <p14:creationId xmlns:p14="http://schemas.microsoft.com/office/powerpoint/2010/main" val="219157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Titel 39"/>
          <p:cNvSpPr>
            <a:spLocks noGrp="1"/>
          </p:cNvSpPr>
          <p:nvPr>
            <p:ph type="title" idx="4294967295"/>
          </p:nvPr>
        </p:nvSpPr>
        <p:spPr>
          <a:xfrm>
            <a:off x="778234" y="1440080"/>
            <a:ext cx="10599376"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Single Digital Gateway forordningens formål</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960893"/>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a-DK" sz="3200" dirty="0">
                <a:solidFill>
                  <a:srgbClr val="3F1A2B"/>
                </a:solidFill>
                <a:latin typeface="Franklin Gothic Book" panose="020B0503020102020204" pitchFamily="34" charset="0"/>
              </a:rPr>
              <a:t>	</a:t>
            </a:r>
          </a:p>
          <a:p>
            <a:endParaRPr lang="da-DK" sz="3200" dirty="0">
              <a:solidFill>
                <a:srgbClr val="3F1A2B"/>
              </a:solidFill>
              <a:latin typeface="Franklin Gothic Book" panose="020B0503020102020204" pitchFamily="34" charset="0"/>
            </a:endParaRPr>
          </a:p>
          <a:p>
            <a:r>
              <a:rPr lang="da-DK" sz="3200" dirty="0">
                <a:solidFill>
                  <a:srgbClr val="3F1A2B"/>
                </a:solidFill>
                <a:latin typeface="Franklin Gothic Book" panose="020B0503020102020204" pitchFamily="34" charset="0"/>
              </a:rPr>
              <a:t>	Gøre det lettere for EU-borgere og –virksomheder at 	bevæge sig inden for det indre marked;</a:t>
            </a:r>
          </a:p>
          <a:p>
            <a:endParaRPr lang="da-DK" sz="3200" dirty="0">
              <a:solidFill>
                <a:srgbClr val="3F1A2B"/>
              </a:solidFill>
              <a:latin typeface="Franklin Gothic Book" panose="020B0503020102020204" pitchFamily="34" charset="0"/>
            </a:endParaRPr>
          </a:p>
          <a:p>
            <a:r>
              <a:rPr lang="da-DK" sz="3200" dirty="0">
                <a:solidFill>
                  <a:srgbClr val="3F1A2B"/>
                </a:solidFill>
                <a:latin typeface="Franklin Gothic Book" panose="020B0503020102020204" pitchFamily="34" charset="0"/>
              </a:rPr>
              <a:t>	Sikre lige adgang for grænseoverskridende EU-brugere 	til EU-landenes digitale løsninger; og</a:t>
            </a:r>
          </a:p>
          <a:p>
            <a:pPr marL="457200" indent="-457200">
              <a:buFont typeface="Arial" panose="020B0604020202020204" pitchFamily="34" charset="0"/>
              <a:buChar char="•"/>
            </a:pPr>
            <a:endParaRPr lang="da-DK" sz="3200" dirty="0">
              <a:solidFill>
                <a:srgbClr val="3F1A2B"/>
              </a:solidFill>
              <a:latin typeface="Franklin Gothic Book" panose="020B0503020102020204" pitchFamily="34" charset="0"/>
            </a:endParaRPr>
          </a:p>
          <a:p>
            <a:r>
              <a:rPr lang="da-DK" sz="3200" dirty="0">
                <a:solidFill>
                  <a:srgbClr val="3F1A2B"/>
                </a:solidFill>
                <a:latin typeface="Franklin Gothic Book" panose="020B0503020102020204" pitchFamily="34" charset="0"/>
              </a:rPr>
              <a:t>	Løfte det digitale bundniveau i EU</a:t>
            </a: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5</a:t>
            </a:fld>
            <a:endParaRPr lang="da-DK"/>
          </a:p>
        </p:txBody>
      </p:sp>
      <p:pic>
        <p:nvPicPr>
          <p:cNvPr id="45" name="Graphic 1266">
            <a:extLst>
              <a:ext uri="{FF2B5EF4-FFF2-40B4-BE49-F238E27FC236}">
                <a16:creationId xmlns:a16="http://schemas.microsoft.com/office/drawing/2014/main" id="{FD448F30-B6A9-C04A-2F63-5B27ED568D8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8234" y="6932870"/>
            <a:ext cx="753904" cy="753904"/>
          </a:xfrm>
          <a:prstGeom prst="rect">
            <a:avLst/>
          </a:prstGeom>
        </p:spPr>
      </p:pic>
      <p:pic>
        <p:nvPicPr>
          <p:cNvPr id="46" name="Graphic 1266">
            <a:extLst>
              <a:ext uri="{FF2B5EF4-FFF2-40B4-BE49-F238E27FC236}">
                <a16:creationId xmlns:a16="http://schemas.microsoft.com/office/drawing/2014/main" id="{FD448F30-B6A9-C04A-2F63-5B27ED568D8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8234" y="5420702"/>
            <a:ext cx="753904" cy="753904"/>
          </a:xfrm>
          <a:prstGeom prst="rect">
            <a:avLst/>
          </a:prstGeom>
        </p:spPr>
      </p:pic>
      <p:pic>
        <p:nvPicPr>
          <p:cNvPr id="47" name="Graphic 1266">
            <a:extLst>
              <a:ext uri="{FF2B5EF4-FFF2-40B4-BE49-F238E27FC236}">
                <a16:creationId xmlns:a16="http://schemas.microsoft.com/office/drawing/2014/main" id="{FD448F30-B6A9-C04A-2F63-5B27ED568D8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8234" y="3942358"/>
            <a:ext cx="753904" cy="753904"/>
          </a:xfrm>
          <a:prstGeom prst="rect">
            <a:avLst/>
          </a:prstGeom>
        </p:spPr>
      </p:pic>
    </p:spTree>
    <p:extLst>
      <p:ext uri="{BB962C8B-B14F-4D97-AF65-F5344CB8AC3E}">
        <p14:creationId xmlns:p14="http://schemas.microsoft.com/office/powerpoint/2010/main" val="196664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619002" y="621012"/>
            <a:ext cx="9440405"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Områder omfattet af SDG-forordningen</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6</a:t>
            </a:fld>
            <a:endParaRPr lang="da-DK"/>
          </a:p>
        </p:txBody>
      </p:sp>
      <p:grpSp>
        <p:nvGrpSpPr>
          <p:cNvPr id="2" name="Gruppe 1" descr="Overblik over områder, som er omfattet af SDG-Forordningen.&#10;Borgerrettede områder omfatter:&#10;Køretøjer;&#10;Arbejde og pension;&#10;Rejse inden for EU;&#10;Ophold i anden Medlemsstat;&#10;Borgerlige og familieretlige rettigheder;&#10;Beskyttelse af personoplysninger;&#10;Forbrugerrettigheder;&#10;Sundhedspleje; og&#10;Uddannelse.&#10;&#10;Erhvervsrettede områder omfatter:&#10;Ansatte;&#10;Skatter og afgifter;&#10;Finansiering af en virksomhed;&#10;Sundhed og sikkerhed på arbejdspladsen;&#10;Offentlige kontrakter;&#10;Tjenesteydelser; og&#10;Varer.">
            <a:extLst>
              <a:ext uri="{C183D7F6-B498-43B3-948B-1728B52AA6E4}">
                <adec:decorative xmlns:adec="http://schemas.microsoft.com/office/drawing/2017/decorative" val="0"/>
              </a:ext>
            </a:extLst>
          </p:cNvPr>
          <p:cNvGrpSpPr/>
          <p:nvPr/>
        </p:nvGrpSpPr>
        <p:grpSpPr>
          <a:xfrm>
            <a:off x="2419202" y="3382483"/>
            <a:ext cx="15190017" cy="6485243"/>
            <a:chOff x="3575001" y="3458889"/>
            <a:chExt cx="12928408" cy="5519669"/>
          </a:xfrm>
        </p:grpSpPr>
        <p:sp>
          <p:nvSpPr>
            <p:cNvPr id="158" name="Ellipse 157"/>
            <p:cNvSpPr/>
            <p:nvPr/>
          </p:nvSpPr>
          <p:spPr bwMode="auto">
            <a:xfrm>
              <a:off x="11708234" y="3582318"/>
              <a:ext cx="4795175" cy="5273455"/>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 name="Ellipse 9"/>
            <p:cNvSpPr/>
            <p:nvPr/>
          </p:nvSpPr>
          <p:spPr bwMode="auto">
            <a:xfrm>
              <a:off x="3948020" y="3555008"/>
              <a:ext cx="4680416" cy="5273455"/>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7" name="Ellipse 156"/>
            <p:cNvSpPr/>
            <p:nvPr/>
          </p:nvSpPr>
          <p:spPr bwMode="auto">
            <a:xfrm>
              <a:off x="4519863" y="7882999"/>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6" name="Ellipse 155"/>
            <p:cNvSpPr/>
            <p:nvPr/>
          </p:nvSpPr>
          <p:spPr bwMode="auto">
            <a:xfrm>
              <a:off x="12258888" y="7842001"/>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4" name="Ellipse 153"/>
            <p:cNvSpPr/>
            <p:nvPr/>
          </p:nvSpPr>
          <p:spPr bwMode="auto">
            <a:xfrm>
              <a:off x="4954593" y="3458889"/>
              <a:ext cx="668521" cy="685437"/>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3" name="Ellipse 152"/>
            <p:cNvSpPr/>
            <p:nvPr/>
          </p:nvSpPr>
          <p:spPr bwMode="auto">
            <a:xfrm>
              <a:off x="11270296" y="5844949"/>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1" name="Ellipse 10"/>
            <p:cNvSpPr/>
            <p:nvPr/>
          </p:nvSpPr>
          <p:spPr bwMode="auto">
            <a:xfrm>
              <a:off x="4421936" y="402135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2" name="Ellipse 11"/>
            <p:cNvSpPr/>
            <p:nvPr/>
          </p:nvSpPr>
          <p:spPr bwMode="auto">
            <a:xfrm>
              <a:off x="3952426" y="459246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3" name="Ellipse 12"/>
            <p:cNvSpPr/>
            <p:nvPr/>
          </p:nvSpPr>
          <p:spPr bwMode="auto">
            <a:xfrm>
              <a:off x="3712729" y="5258852"/>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4" name="Ellipse 13"/>
            <p:cNvSpPr/>
            <p:nvPr/>
          </p:nvSpPr>
          <p:spPr bwMode="auto">
            <a:xfrm>
              <a:off x="4087675" y="7284755"/>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 name="Ellipse 14"/>
            <p:cNvSpPr/>
            <p:nvPr/>
          </p:nvSpPr>
          <p:spPr bwMode="auto">
            <a:xfrm>
              <a:off x="3785269" y="664056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7" name="Ellipse 16"/>
            <p:cNvSpPr/>
            <p:nvPr/>
          </p:nvSpPr>
          <p:spPr bwMode="auto">
            <a:xfrm>
              <a:off x="5171654" y="831175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8" name="Ellipse 17"/>
            <p:cNvSpPr/>
            <p:nvPr/>
          </p:nvSpPr>
          <p:spPr bwMode="auto">
            <a:xfrm>
              <a:off x="3575001" y="5945822"/>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9" name="Tekstfelt 18"/>
            <p:cNvSpPr txBox="1"/>
            <p:nvPr/>
          </p:nvSpPr>
          <p:spPr>
            <a:xfrm>
              <a:off x="4660547" y="4911115"/>
              <a:ext cx="1638812"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Rejse inden for EU</a:t>
              </a:r>
            </a:p>
          </p:txBody>
        </p:sp>
        <p:sp>
          <p:nvSpPr>
            <p:cNvPr id="20" name="Tekstfelt 19"/>
            <p:cNvSpPr txBox="1"/>
            <p:nvPr/>
          </p:nvSpPr>
          <p:spPr>
            <a:xfrm>
              <a:off x="5149602" y="4356967"/>
              <a:ext cx="2164617" cy="214354"/>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Arbejde og pension</a:t>
              </a:r>
            </a:p>
          </p:txBody>
        </p:sp>
        <p:sp>
          <p:nvSpPr>
            <p:cNvPr id="21" name="Tekstfelt 20"/>
            <p:cNvSpPr txBox="1"/>
            <p:nvPr/>
          </p:nvSpPr>
          <p:spPr>
            <a:xfrm>
              <a:off x="5729865" y="3778635"/>
              <a:ext cx="1632391"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Køretøjer</a:t>
              </a:r>
            </a:p>
          </p:txBody>
        </p:sp>
        <p:sp>
          <p:nvSpPr>
            <p:cNvPr id="22" name="Tekstfelt 21"/>
            <p:cNvSpPr txBox="1"/>
            <p:nvPr/>
          </p:nvSpPr>
          <p:spPr>
            <a:xfrm>
              <a:off x="4456555" y="5565154"/>
              <a:ext cx="2433754"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Ophold i anden medlemsstat</a:t>
              </a:r>
            </a:p>
          </p:txBody>
        </p:sp>
        <p:sp>
          <p:nvSpPr>
            <p:cNvPr id="23" name="Tekstfelt 22"/>
            <p:cNvSpPr txBox="1"/>
            <p:nvPr/>
          </p:nvSpPr>
          <p:spPr>
            <a:xfrm>
              <a:off x="5918084" y="8434637"/>
              <a:ext cx="1350561"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Uddannelse</a:t>
              </a:r>
            </a:p>
          </p:txBody>
        </p:sp>
        <p:sp>
          <p:nvSpPr>
            <p:cNvPr id="24" name="Tekstfelt 23"/>
            <p:cNvSpPr txBox="1"/>
            <p:nvPr/>
          </p:nvSpPr>
          <p:spPr>
            <a:xfrm>
              <a:off x="5287091" y="7969664"/>
              <a:ext cx="1412996"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Sundhedspleje</a:t>
              </a:r>
            </a:p>
          </p:txBody>
        </p:sp>
        <p:sp>
          <p:nvSpPr>
            <p:cNvPr id="25" name="Tekstfelt 24"/>
            <p:cNvSpPr txBox="1"/>
            <p:nvPr/>
          </p:nvSpPr>
          <p:spPr>
            <a:xfrm>
              <a:off x="4273826" y="6153050"/>
              <a:ext cx="3473967" cy="214354"/>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Borgerlige og familieretlige rettigheder</a:t>
              </a:r>
            </a:p>
          </p:txBody>
        </p:sp>
        <p:sp>
          <p:nvSpPr>
            <p:cNvPr id="26" name="Tekstfelt 25"/>
            <p:cNvSpPr txBox="1"/>
            <p:nvPr/>
          </p:nvSpPr>
          <p:spPr>
            <a:xfrm>
              <a:off x="4793884" y="7432618"/>
              <a:ext cx="1906203"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Forbrugerrettigheder</a:t>
              </a:r>
            </a:p>
          </p:txBody>
        </p:sp>
        <p:grpSp>
          <p:nvGrpSpPr>
            <p:cNvPr id="27" name="Group 11">
              <a:extLst>
                <a:ext uri="{FF2B5EF4-FFF2-40B4-BE49-F238E27FC236}">
                  <a16:creationId xmlns:a16="http://schemas.microsoft.com/office/drawing/2014/main" id="{DE2C6C86-9A51-4DA5-BA94-52DDC8C87CE2}"/>
                </a:ext>
              </a:extLst>
            </p:cNvPr>
            <p:cNvGrpSpPr/>
            <p:nvPr/>
          </p:nvGrpSpPr>
          <p:grpSpPr>
            <a:xfrm>
              <a:off x="4071538" y="4717772"/>
              <a:ext cx="430295" cy="399981"/>
              <a:chOff x="136446" y="138589"/>
              <a:chExt cx="641509" cy="637222"/>
            </a:xfrm>
            <a:solidFill>
              <a:srgbClr val="3F1A2B"/>
            </a:solidFill>
          </p:grpSpPr>
          <p:sp>
            <p:nvSpPr>
              <p:cNvPr id="28" name="Freeform 5">
                <a:extLst>
                  <a:ext uri="{FF2B5EF4-FFF2-40B4-BE49-F238E27FC236}">
                    <a16:creationId xmlns:a16="http://schemas.microsoft.com/office/drawing/2014/main" id="{783A7FF0-5C6D-4D7B-930E-345B52542CA2}"/>
                  </a:ext>
                </a:extLst>
              </p:cNvPr>
              <p:cNvSpPr>
                <a:spLocks/>
              </p:cNvSpPr>
              <p:nvPr/>
            </p:nvSpPr>
            <p:spPr bwMode="auto">
              <a:xfrm>
                <a:off x="146448" y="165736"/>
                <a:ext cx="368617" cy="241459"/>
              </a:xfrm>
              <a:custGeom>
                <a:avLst/>
                <a:gdLst>
                  <a:gd name="T0" fmla="*/ 174 w 258"/>
                  <a:gd name="T1" fmla="*/ 169 h 169"/>
                  <a:gd name="T2" fmla="*/ 0 w 258"/>
                  <a:gd name="T3" fmla="*/ 50 h 169"/>
                  <a:gd name="T4" fmla="*/ 51 w 258"/>
                  <a:gd name="T5" fmla="*/ 0 h 169"/>
                  <a:gd name="T6" fmla="*/ 258 w 258"/>
                  <a:gd name="T7" fmla="*/ 77 h 169"/>
                  <a:gd name="T8" fmla="*/ 251 w 258"/>
                  <a:gd name="T9" fmla="*/ 94 h 169"/>
                  <a:gd name="T10" fmla="*/ 56 w 258"/>
                  <a:gd name="T11" fmla="*/ 24 h 169"/>
                  <a:gd name="T12" fmla="*/ 29 w 258"/>
                  <a:gd name="T13" fmla="*/ 48 h 169"/>
                  <a:gd name="T14" fmla="*/ 186 w 258"/>
                  <a:gd name="T15" fmla="*/ 152 h 169"/>
                  <a:gd name="T16" fmla="*/ 174 w 258"/>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169">
                    <a:moveTo>
                      <a:pt x="174" y="169"/>
                    </a:moveTo>
                    <a:lnTo>
                      <a:pt x="0" y="50"/>
                    </a:lnTo>
                    <a:lnTo>
                      <a:pt x="51" y="0"/>
                    </a:lnTo>
                    <a:lnTo>
                      <a:pt x="258" y="77"/>
                    </a:lnTo>
                    <a:lnTo>
                      <a:pt x="251" y="94"/>
                    </a:lnTo>
                    <a:lnTo>
                      <a:pt x="56" y="24"/>
                    </a:lnTo>
                    <a:lnTo>
                      <a:pt x="29" y="48"/>
                    </a:lnTo>
                    <a:lnTo>
                      <a:pt x="186" y="152"/>
                    </a:lnTo>
                    <a:lnTo>
                      <a:pt x="174" y="169"/>
                    </a:ln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29" name="Freeform 6">
                <a:extLst>
                  <a:ext uri="{FF2B5EF4-FFF2-40B4-BE49-F238E27FC236}">
                    <a16:creationId xmlns:a16="http://schemas.microsoft.com/office/drawing/2014/main" id="{F9331B94-B5FF-4487-A8F8-0DE413FF99DF}"/>
                  </a:ext>
                </a:extLst>
              </p:cNvPr>
              <p:cNvSpPr>
                <a:spLocks/>
              </p:cNvSpPr>
              <p:nvPr/>
            </p:nvSpPr>
            <p:spPr bwMode="auto">
              <a:xfrm>
                <a:off x="136446" y="541496"/>
                <a:ext cx="131445" cy="105727"/>
              </a:xfrm>
              <a:custGeom>
                <a:avLst/>
                <a:gdLst>
                  <a:gd name="T0" fmla="*/ 21 w 38"/>
                  <a:gd name="T1" fmla="*/ 31 h 31"/>
                  <a:gd name="T2" fmla="*/ 3 w 38"/>
                  <a:gd name="T3" fmla="*/ 14 h 31"/>
                  <a:gd name="T4" fmla="*/ 2 w 38"/>
                  <a:gd name="T5" fmla="*/ 5 h 31"/>
                  <a:gd name="T6" fmla="*/ 10 w 38"/>
                  <a:gd name="T7" fmla="*/ 0 h 31"/>
                  <a:gd name="T8" fmla="*/ 38 w 38"/>
                  <a:gd name="T9" fmla="*/ 2 h 31"/>
                  <a:gd name="T10" fmla="*/ 38 w 38"/>
                  <a:gd name="T11" fmla="*/ 10 h 31"/>
                  <a:gd name="T12" fmla="*/ 9 w 38"/>
                  <a:gd name="T13" fmla="*/ 8 h 31"/>
                  <a:gd name="T14" fmla="*/ 27 w 38"/>
                  <a:gd name="T15" fmla="*/ 26 h 31"/>
                  <a:gd name="T16" fmla="*/ 21 w 38"/>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1">
                    <a:moveTo>
                      <a:pt x="21" y="31"/>
                    </a:moveTo>
                    <a:cubicBezTo>
                      <a:pt x="3" y="14"/>
                      <a:pt x="3" y="14"/>
                      <a:pt x="3" y="14"/>
                    </a:cubicBezTo>
                    <a:cubicBezTo>
                      <a:pt x="1" y="11"/>
                      <a:pt x="0" y="8"/>
                      <a:pt x="2" y="5"/>
                    </a:cubicBezTo>
                    <a:cubicBezTo>
                      <a:pt x="3" y="2"/>
                      <a:pt x="6" y="0"/>
                      <a:pt x="10" y="0"/>
                    </a:cubicBezTo>
                    <a:cubicBezTo>
                      <a:pt x="38" y="2"/>
                      <a:pt x="38" y="2"/>
                      <a:pt x="38" y="2"/>
                    </a:cubicBezTo>
                    <a:cubicBezTo>
                      <a:pt x="38" y="10"/>
                      <a:pt x="38" y="10"/>
                      <a:pt x="38" y="10"/>
                    </a:cubicBezTo>
                    <a:cubicBezTo>
                      <a:pt x="9" y="8"/>
                      <a:pt x="9" y="8"/>
                      <a:pt x="9" y="8"/>
                    </a:cubicBezTo>
                    <a:cubicBezTo>
                      <a:pt x="27" y="26"/>
                      <a:pt x="27" y="26"/>
                      <a:pt x="27" y="26"/>
                    </a:cubicBezTo>
                    <a:lnTo>
                      <a:pt x="21" y="31"/>
                    </a:ln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30" name="Freeform 7">
                <a:extLst>
                  <a:ext uri="{FF2B5EF4-FFF2-40B4-BE49-F238E27FC236}">
                    <a16:creationId xmlns:a16="http://schemas.microsoft.com/office/drawing/2014/main" id="{BB2D8EF1-7073-4BBF-B823-9BB718AB5E89}"/>
                  </a:ext>
                </a:extLst>
              </p:cNvPr>
              <p:cNvSpPr>
                <a:spLocks/>
              </p:cNvSpPr>
              <p:nvPr/>
            </p:nvSpPr>
            <p:spPr bwMode="auto">
              <a:xfrm>
                <a:off x="507921" y="400050"/>
                <a:ext cx="241459" cy="368617"/>
              </a:xfrm>
              <a:custGeom>
                <a:avLst/>
                <a:gdLst>
                  <a:gd name="T0" fmla="*/ 119 w 169"/>
                  <a:gd name="T1" fmla="*/ 258 h 258"/>
                  <a:gd name="T2" fmla="*/ 0 w 169"/>
                  <a:gd name="T3" fmla="*/ 84 h 258"/>
                  <a:gd name="T4" fmla="*/ 17 w 169"/>
                  <a:gd name="T5" fmla="*/ 72 h 258"/>
                  <a:gd name="T6" fmla="*/ 121 w 169"/>
                  <a:gd name="T7" fmla="*/ 229 h 258"/>
                  <a:gd name="T8" fmla="*/ 145 w 169"/>
                  <a:gd name="T9" fmla="*/ 202 h 258"/>
                  <a:gd name="T10" fmla="*/ 75 w 169"/>
                  <a:gd name="T11" fmla="*/ 7 h 258"/>
                  <a:gd name="T12" fmla="*/ 92 w 169"/>
                  <a:gd name="T13" fmla="*/ 0 h 258"/>
                  <a:gd name="T14" fmla="*/ 169 w 169"/>
                  <a:gd name="T15" fmla="*/ 207 h 258"/>
                  <a:gd name="T16" fmla="*/ 119 w 169"/>
                  <a:gd name="T1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58">
                    <a:moveTo>
                      <a:pt x="119" y="258"/>
                    </a:moveTo>
                    <a:lnTo>
                      <a:pt x="0" y="84"/>
                    </a:lnTo>
                    <a:lnTo>
                      <a:pt x="17" y="72"/>
                    </a:lnTo>
                    <a:lnTo>
                      <a:pt x="121" y="229"/>
                    </a:lnTo>
                    <a:lnTo>
                      <a:pt x="145" y="202"/>
                    </a:lnTo>
                    <a:lnTo>
                      <a:pt x="75" y="7"/>
                    </a:lnTo>
                    <a:lnTo>
                      <a:pt x="92" y="0"/>
                    </a:lnTo>
                    <a:lnTo>
                      <a:pt x="169" y="207"/>
                    </a:lnTo>
                    <a:lnTo>
                      <a:pt x="119" y="258"/>
                    </a:ln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31" name="Freeform 8">
                <a:extLst>
                  <a:ext uri="{FF2B5EF4-FFF2-40B4-BE49-F238E27FC236}">
                    <a16:creationId xmlns:a16="http://schemas.microsoft.com/office/drawing/2014/main" id="{BBCEF922-421A-408A-ABA5-B1901B587BAB}"/>
                  </a:ext>
                </a:extLst>
              </p:cNvPr>
              <p:cNvSpPr>
                <a:spLocks/>
              </p:cNvSpPr>
              <p:nvPr/>
            </p:nvSpPr>
            <p:spPr bwMode="auto">
              <a:xfrm>
                <a:off x="267891" y="647224"/>
                <a:ext cx="105727" cy="128587"/>
              </a:xfrm>
              <a:custGeom>
                <a:avLst/>
                <a:gdLst>
                  <a:gd name="T0" fmla="*/ 23 w 31"/>
                  <a:gd name="T1" fmla="*/ 37 h 37"/>
                  <a:gd name="T2" fmla="*/ 17 w 31"/>
                  <a:gd name="T3" fmla="*/ 35 h 37"/>
                  <a:gd name="T4" fmla="*/ 0 w 31"/>
                  <a:gd name="T5" fmla="*/ 17 h 37"/>
                  <a:gd name="T6" fmla="*/ 5 w 31"/>
                  <a:gd name="T7" fmla="*/ 11 h 37"/>
                  <a:gd name="T8" fmla="*/ 23 w 31"/>
                  <a:gd name="T9" fmla="*/ 29 h 37"/>
                  <a:gd name="T10" fmla="*/ 21 w 31"/>
                  <a:gd name="T11" fmla="*/ 0 h 37"/>
                  <a:gd name="T12" fmla="*/ 29 w 31"/>
                  <a:gd name="T13" fmla="*/ 0 h 37"/>
                  <a:gd name="T14" fmla="*/ 31 w 31"/>
                  <a:gd name="T15" fmla="*/ 28 h 37"/>
                  <a:gd name="T16" fmla="*/ 26 w 31"/>
                  <a:gd name="T17" fmla="*/ 36 h 37"/>
                  <a:gd name="T18" fmla="*/ 23 w 31"/>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23" y="37"/>
                    </a:moveTo>
                    <a:cubicBezTo>
                      <a:pt x="21" y="37"/>
                      <a:pt x="19" y="36"/>
                      <a:pt x="17" y="35"/>
                    </a:cubicBezTo>
                    <a:cubicBezTo>
                      <a:pt x="0" y="17"/>
                      <a:pt x="0" y="17"/>
                      <a:pt x="0" y="17"/>
                    </a:cubicBezTo>
                    <a:cubicBezTo>
                      <a:pt x="5" y="11"/>
                      <a:pt x="5" y="11"/>
                      <a:pt x="5" y="11"/>
                    </a:cubicBezTo>
                    <a:cubicBezTo>
                      <a:pt x="23" y="29"/>
                      <a:pt x="23" y="29"/>
                      <a:pt x="23" y="29"/>
                    </a:cubicBezTo>
                    <a:cubicBezTo>
                      <a:pt x="21" y="0"/>
                      <a:pt x="21" y="0"/>
                      <a:pt x="21" y="0"/>
                    </a:cubicBezTo>
                    <a:cubicBezTo>
                      <a:pt x="29" y="0"/>
                      <a:pt x="29" y="0"/>
                      <a:pt x="29" y="0"/>
                    </a:cubicBezTo>
                    <a:cubicBezTo>
                      <a:pt x="31" y="28"/>
                      <a:pt x="31" y="28"/>
                      <a:pt x="31" y="28"/>
                    </a:cubicBezTo>
                    <a:cubicBezTo>
                      <a:pt x="31" y="32"/>
                      <a:pt x="29" y="35"/>
                      <a:pt x="26" y="36"/>
                    </a:cubicBezTo>
                    <a:cubicBezTo>
                      <a:pt x="25" y="37"/>
                      <a:pt x="24" y="37"/>
                      <a:pt x="23" y="37"/>
                    </a:cubicBez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32" name="Freeform 9">
                <a:extLst>
                  <a:ext uri="{FF2B5EF4-FFF2-40B4-BE49-F238E27FC236}">
                    <a16:creationId xmlns:a16="http://schemas.microsoft.com/office/drawing/2014/main" id="{52F0AE56-C03D-49A5-BEF1-E5530CBE12C9}"/>
                  </a:ext>
                </a:extLst>
              </p:cNvPr>
              <p:cNvSpPr>
                <a:spLocks noEditPoints="1"/>
              </p:cNvSpPr>
              <p:nvPr/>
            </p:nvSpPr>
            <p:spPr bwMode="auto">
              <a:xfrm>
                <a:off x="163593" y="138589"/>
                <a:ext cx="614362" cy="608647"/>
              </a:xfrm>
              <a:custGeom>
                <a:avLst/>
                <a:gdLst>
                  <a:gd name="T0" fmla="*/ 13 w 178"/>
                  <a:gd name="T1" fmla="*/ 177 h 177"/>
                  <a:gd name="T2" fmla="*/ 5 w 178"/>
                  <a:gd name="T3" fmla="*/ 173 h 177"/>
                  <a:gd name="T4" fmla="*/ 3 w 178"/>
                  <a:gd name="T5" fmla="*/ 159 h 177"/>
                  <a:gd name="T6" fmla="*/ 43 w 178"/>
                  <a:gd name="T7" fmla="*/ 95 h 177"/>
                  <a:gd name="T8" fmla="*/ 121 w 178"/>
                  <a:gd name="T9" fmla="*/ 17 h 177"/>
                  <a:gd name="T10" fmla="*/ 169 w 178"/>
                  <a:gd name="T11" fmla="*/ 9 h 177"/>
                  <a:gd name="T12" fmla="*/ 161 w 178"/>
                  <a:gd name="T13" fmla="*/ 57 h 177"/>
                  <a:gd name="T14" fmla="*/ 82 w 178"/>
                  <a:gd name="T15" fmla="*/ 136 h 177"/>
                  <a:gd name="T16" fmla="*/ 19 w 178"/>
                  <a:gd name="T17" fmla="*/ 175 h 177"/>
                  <a:gd name="T18" fmla="*/ 13 w 178"/>
                  <a:gd name="T19" fmla="*/ 177 h 177"/>
                  <a:gd name="T20" fmla="*/ 49 w 178"/>
                  <a:gd name="T21" fmla="*/ 101 h 177"/>
                  <a:gd name="T22" fmla="*/ 10 w 178"/>
                  <a:gd name="T23" fmla="*/ 163 h 177"/>
                  <a:gd name="T24" fmla="*/ 10 w 178"/>
                  <a:gd name="T25" fmla="*/ 168 h 177"/>
                  <a:gd name="T26" fmla="*/ 15 w 178"/>
                  <a:gd name="T27" fmla="*/ 168 h 177"/>
                  <a:gd name="T28" fmla="*/ 77 w 178"/>
                  <a:gd name="T29" fmla="*/ 129 h 177"/>
                  <a:gd name="T30" fmla="*/ 155 w 178"/>
                  <a:gd name="T31" fmla="*/ 51 h 177"/>
                  <a:gd name="T32" fmla="*/ 163 w 178"/>
                  <a:gd name="T33" fmla="*/ 15 h 177"/>
                  <a:gd name="T34" fmla="*/ 127 w 178"/>
                  <a:gd name="T35" fmla="*/ 23 h 177"/>
                  <a:gd name="T36" fmla="*/ 49 w 178"/>
                  <a:gd name="T37" fmla="*/ 101 h 177"/>
                  <a:gd name="T38" fmla="*/ 80 w 178"/>
                  <a:gd name="T39" fmla="*/ 132 h 177"/>
                  <a:gd name="T40" fmla="*/ 80 w 178"/>
                  <a:gd name="T41" fmla="*/ 13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77">
                    <a:moveTo>
                      <a:pt x="13" y="177"/>
                    </a:moveTo>
                    <a:cubicBezTo>
                      <a:pt x="10" y="177"/>
                      <a:pt x="7" y="176"/>
                      <a:pt x="5" y="173"/>
                    </a:cubicBezTo>
                    <a:cubicBezTo>
                      <a:pt x="1" y="169"/>
                      <a:pt x="0" y="164"/>
                      <a:pt x="3" y="159"/>
                    </a:cubicBezTo>
                    <a:cubicBezTo>
                      <a:pt x="43" y="95"/>
                      <a:pt x="43" y="95"/>
                      <a:pt x="43" y="95"/>
                    </a:cubicBezTo>
                    <a:cubicBezTo>
                      <a:pt x="121" y="17"/>
                      <a:pt x="121" y="17"/>
                      <a:pt x="121" y="17"/>
                    </a:cubicBezTo>
                    <a:cubicBezTo>
                      <a:pt x="132" y="7"/>
                      <a:pt x="160" y="0"/>
                      <a:pt x="169" y="9"/>
                    </a:cubicBezTo>
                    <a:cubicBezTo>
                      <a:pt x="178" y="18"/>
                      <a:pt x="171" y="46"/>
                      <a:pt x="161" y="57"/>
                    </a:cubicBezTo>
                    <a:cubicBezTo>
                      <a:pt x="82" y="136"/>
                      <a:pt x="82" y="136"/>
                      <a:pt x="82" y="136"/>
                    </a:cubicBezTo>
                    <a:cubicBezTo>
                      <a:pt x="19" y="175"/>
                      <a:pt x="19" y="175"/>
                      <a:pt x="19" y="175"/>
                    </a:cubicBezTo>
                    <a:cubicBezTo>
                      <a:pt x="17" y="176"/>
                      <a:pt x="15" y="177"/>
                      <a:pt x="13" y="177"/>
                    </a:cubicBezTo>
                    <a:close/>
                    <a:moveTo>
                      <a:pt x="49" y="101"/>
                    </a:moveTo>
                    <a:cubicBezTo>
                      <a:pt x="10" y="163"/>
                      <a:pt x="10" y="163"/>
                      <a:pt x="10" y="163"/>
                    </a:cubicBezTo>
                    <a:cubicBezTo>
                      <a:pt x="8" y="165"/>
                      <a:pt x="10" y="167"/>
                      <a:pt x="10" y="168"/>
                    </a:cubicBezTo>
                    <a:cubicBezTo>
                      <a:pt x="11" y="168"/>
                      <a:pt x="13" y="170"/>
                      <a:pt x="15" y="168"/>
                    </a:cubicBezTo>
                    <a:cubicBezTo>
                      <a:pt x="77" y="129"/>
                      <a:pt x="77" y="129"/>
                      <a:pt x="77" y="129"/>
                    </a:cubicBezTo>
                    <a:cubicBezTo>
                      <a:pt x="155" y="51"/>
                      <a:pt x="155" y="51"/>
                      <a:pt x="155" y="51"/>
                    </a:cubicBezTo>
                    <a:cubicBezTo>
                      <a:pt x="163" y="43"/>
                      <a:pt x="168" y="19"/>
                      <a:pt x="163" y="15"/>
                    </a:cubicBezTo>
                    <a:cubicBezTo>
                      <a:pt x="159" y="10"/>
                      <a:pt x="135" y="14"/>
                      <a:pt x="127" y="23"/>
                    </a:cubicBezTo>
                    <a:lnTo>
                      <a:pt x="49" y="101"/>
                    </a:lnTo>
                    <a:close/>
                    <a:moveTo>
                      <a:pt x="80" y="132"/>
                    </a:moveTo>
                    <a:cubicBezTo>
                      <a:pt x="80" y="132"/>
                      <a:pt x="80" y="132"/>
                      <a:pt x="80" y="132"/>
                    </a:cubicBez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grpSp>
        <p:grpSp>
          <p:nvGrpSpPr>
            <p:cNvPr id="33" name="Group 4">
              <a:extLst>
                <a:ext uri="{FF2B5EF4-FFF2-40B4-BE49-F238E27FC236}">
                  <a16:creationId xmlns:a16="http://schemas.microsoft.com/office/drawing/2014/main" id="{692BC4CF-0686-41F6-B0A2-34B0B60E54C8}"/>
                </a:ext>
              </a:extLst>
            </p:cNvPr>
            <p:cNvGrpSpPr>
              <a:grpSpLocks noChangeAspect="1"/>
            </p:cNvGrpSpPr>
            <p:nvPr/>
          </p:nvGrpSpPr>
          <p:grpSpPr bwMode="auto">
            <a:xfrm>
              <a:off x="3824838" y="5351600"/>
              <a:ext cx="399856" cy="458501"/>
              <a:chOff x="61" y="29"/>
              <a:chExt cx="450" cy="516"/>
            </a:xfrm>
            <a:solidFill>
              <a:srgbClr val="3F1A2B"/>
            </a:solidFill>
          </p:grpSpPr>
          <p:sp>
            <p:nvSpPr>
              <p:cNvPr id="34" name="Freeform 5">
                <a:extLst>
                  <a:ext uri="{FF2B5EF4-FFF2-40B4-BE49-F238E27FC236}">
                    <a16:creationId xmlns:a16="http://schemas.microsoft.com/office/drawing/2014/main" id="{791B5085-1B4E-4139-878A-89CCDAB1A574}"/>
                  </a:ext>
                </a:extLst>
              </p:cNvPr>
              <p:cNvSpPr>
                <a:spLocks/>
              </p:cNvSpPr>
              <p:nvPr/>
            </p:nvSpPr>
            <p:spPr bwMode="auto">
              <a:xfrm>
                <a:off x="123" y="154"/>
                <a:ext cx="96" cy="349"/>
              </a:xfrm>
              <a:custGeom>
                <a:avLst/>
                <a:gdLst>
                  <a:gd name="T0" fmla="*/ 21 w 46"/>
                  <a:gd name="T1" fmla="*/ 168 h 168"/>
                  <a:gd name="T2" fmla="*/ 16 w 46"/>
                  <a:gd name="T3" fmla="*/ 162 h 168"/>
                  <a:gd name="T4" fmla="*/ 26 w 46"/>
                  <a:gd name="T5" fmla="*/ 147 h 168"/>
                  <a:gd name="T6" fmla="*/ 27 w 46"/>
                  <a:gd name="T7" fmla="*/ 145 h 168"/>
                  <a:gd name="T8" fmla="*/ 28 w 46"/>
                  <a:gd name="T9" fmla="*/ 145 h 168"/>
                  <a:gd name="T10" fmla="*/ 34 w 46"/>
                  <a:gd name="T11" fmla="*/ 138 h 168"/>
                  <a:gd name="T12" fmla="*/ 34 w 46"/>
                  <a:gd name="T13" fmla="*/ 128 h 168"/>
                  <a:gd name="T14" fmla="*/ 33 w 46"/>
                  <a:gd name="T15" fmla="*/ 127 h 168"/>
                  <a:gd name="T16" fmla="*/ 34 w 46"/>
                  <a:gd name="T17" fmla="*/ 126 h 168"/>
                  <a:gd name="T18" fmla="*/ 37 w 46"/>
                  <a:gd name="T19" fmla="*/ 110 h 168"/>
                  <a:gd name="T20" fmla="*/ 27 w 46"/>
                  <a:gd name="T21" fmla="*/ 105 h 168"/>
                  <a:gd name="T22" fmla="*/ 25 w 46"/>
                  <a:gd name="T23" fmla="*/ 105 h 168"/>
                  <a:gd name="T24" fmla="*/ 24 w 46"/>
                  <a:gd name="T25" fmla="*/ 103 h 168"/>
                  <a:gd name="T26" fmla="*/ 14 w 46"/>
                  <a:gd name="T27" fmla="*/ 96 h 168"/>
                  <a:gd name="T28" fmla="*/ 0 w 46"/>
                  <a:gd name="T29" fmla="*/ 80 h 168"/>
                  <a:gd name="T30" fmla="*/ 8 w 46"/>
                  <a:gd name="T31" fmla="*/ 57 h 168"/>
                  <a:gd name="T32" fmla="*/ 9 w 46"/>
                  <a:gd name="T33" fmla="*/ 56 h 168"/>
                  <a:gd name="T34" fmla="*/ 10 w 46"/>
                  <a:gd name="T35" fmla="*/ 55 h 168"/>
                  <a:gd name="T36" fmla="*/ 18 w 46"/>
                  <a:gd name="T37" fmla="*/ 50 h 168"/>
                  <a:gd name="T38" fmla="*/ 19 w 46"/>
                  <a:gd name="T39" fmla="*/ 42 h 168"/>
                  <a:gd name="T40" fmla="*/ 19 w 46"/>
                  <a:gd name="T41" fmla="*/ 41 h 168"/>
                  <a:gd name="T42" fmla="*/ 19 w 46"/>
                  <a:gd name="T43" fmla="*/ 40 h 168"/>
                  <a:gd name="T44" fmla="*/ 23 w 46"/>
                  <a:gd name="T45" fmla="*/ 22 h 168"/>
                  <a:gd name="T46" fmla="*/ 17 w 46"/>
                  <a:gd name="T47" fmla="*/ 20 h 168"/>
                  <a:gd name="T48" fmla="*/ 16 w 46"/>
                  <a:gd name="T49" fmla="*/ 19 h 168"/>
                  <a:gd name="T50" fmla="*/ 6 w 46"/>
                  <a:gd name="T51" fmla="*/ 4 h 168"/>
                  <a:gd name="T52" fmla="*/ 12 w 46"/>
                  <a:gd name="T53" fmla="*/ 0 h 168"/>
                  <a:gd name="T54" fmla="*/ 21 w 46"/>
                  <a:gd name="T55" fmla="*/ 12 h 168"/>
                  <a:gd name="T56" fmla="*/ 30 w 46"/>
                  <a:gd name="T57" fmla="*/ 18 h 168"/>
                  <a:gd name="T58" fmla="*/ 27 w 46"/>
                  <a:gd name="T59" fmla="*/ 43 h 168"/>
                  <a:gd name="T60" fmla="*/ 25 w 46"/>
                  <a:gd name="T61" fmla="*/ 54 h 168"/>
                  <a:gd name="T62" fmla="*/ 15 w 46"/>
                  <a:gd name="T63" fmla="*/ 62 h 168"/>
                  <a:gd name="T64" fmla="*/ 8 w 46"/>
                  <a:gd name="T65" fmla="*/ 80 h 168"/>
                  <a:gd name="T66" fmla="*/ 15 w 46"/>
                  <a:gd name="T67" fmla="*/ 88 h 168"/>
                  <a:gd name="T68" fmla="*/ 30 w 46"/>
                  <a:gd name="T69" fmla="*/ 98 h 168"/>
                  <a:gd name="T70" fmla="*/ 44 w 46"/>
                  <a:gd name="T71" fmla="*/ 106 h 168"/>
                  <a:gd name="T72" fmla="*/ 42 w 46"/>
                  <a:gd name="T73" fmla="*/ 127 h 168"/>
                  <a:gd name="T74" fmla="*/ 41 w 46"/>
                  <a:gd name="T75" fmla="*/ 140 h 168"/>
                  <a:gd name="T76" fmla="*/ 33 w 46"/>
                  <a:gd name="T77" fmla="*/ 151 h 168"/>
                  <a:gd name="T78" fmla="*/ 21 w 46"/>
                  <a:gd name="T7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168">
                    <a:moveTo>
                      <a:pt x="21" y="168"/>
                    </a:moveTo>
                    <a:cubicBezTo>
                      <a:pt x="16" y="162"/>
                      <a:pt x="16" y="162"/>
                      <a:pt x="16" y="162"/>
                    </a:cubicBezTo>
                    <a:cubicBezTo>
                      <a:pt x="21" y="159"/>
                      <a:pt x="25" y="150"/>
                      <a:pt x="26" y="147"/>
                    </a:cubicBezTo>
                    <a:cubicBezTo>
                      <a:pt x="27" y="145"/>
                      <a:pt x="27" y="145"/>
                      <a:pt x="27" y="145"/>
                    </a:cubicBezTo>
                    <a:cubicBezTo>
                      <a:pt x="28" y="145"/>
                      <a:pt x="28" y="145"/>
                      <a:pt x="28" y="145"/>
                    </a:cubicBezTo>
                    <a:cubicBezTo>
                      <a:pt x="29" y="144"/>
                      <a:pt x="33" y="141"/>
                      <a:pt x="34" y="138"/>
                    </a:cubicBezTo>
                    <a:cubicBezTo>
                      <a:pt x="35" y="135"/>
                      <a:pt x="34" y="130"/>
                      <a:pt x="34" y="128"/>
                    </a:cubicBezTo>
                    <a:cubicBezTo>
                      <a:pt x="33" y="127"/>
                      <a:pt x="33" y="127"/>
                      <a:pt x="33" y="127"/>
                    </a:cubicBezTo>
                    <a:cubicBezTo>
                      <a:pt x="34" y="126"/>
                      <a:pt x="34" y="126"/>
                      <a:pt x="34" y="126"/>
                    </a:cubicBezTo>
                    <a:cubicBezTo>
                      <a:pt x="36" y="119"/>
                      <a:pt x="37" y="112"/>
                      <a:pt x="37" y="110"/>
                    </a:cubicBezTo>
                    <a:cubicBezTo>
                      <a:pt x="36" y="109"/>
                      <a:pt x="31" y="106"/>
                      <a:pt x="27" y="105"/>
                    </a:cubicBezTo>
                    <a:cubicBezTo>
                      <a:pt x="25" y="105"/>
                      <a:pt x="25" y="105"/>
                      <a:pt x="25" y="105"/>
                    </a:cubicBezTo>
                    <a:cubicBezTo>
                      <a:pt x="24" y="103"/>
                      <a:pt x="24" y="103"/>
                      <a:pt x="24" y="103"/>
                    </a:cubicBezTo>
                    <a:cubicBezTo>
                      <a:pt x="24" y="103"/>
                      <a:pt x="21" y="97"/>
                      <a:pt x="14" y="96"/>
                    </a:cubicBezTo>
                    <a:cubicBezTo>
                      <a:pt x="7" y="96"/>
                      <a:pt x="0" y="90"/>
                      <a:pt x="0" y="80"/>
                    </a:cubicBezTo>
                    <a:cubicBezTo>
                      <a:pt x="0" y="71"/>
                      <a:pt x="8" y="58"/>
                      <a:pt x="8" y="57"/>
                    </a:cubicBezTo>
                    <a:cubicBezTo>
                      <a:pt x="9" y="56"/>
                      <a:pt x="9" y="56"/>
                      <a:pt x="9" y="56"/>
                    </a:cubicBezTo>
                    <a:cubicBezTo>
                      <a:pt x="10" y="55"/>
                      <a:pt x="10" y="55"/>
                      <a:pt x="10" y="55"/>
                    </a:cubicBezTo>
                    <a:cubicBezTo>
                      <a:pt x="13" y="54"/>
                      <a:pt x="17" y="51"/>
                      <a:pt x="18" y="50"/>
                    </a:cubicBezTo>
                    <a:cubicBezTo>
                      <a:pt x="18" y="49"/>
                      <a:pt x="19" y="45"/>
                      <a:pt x="19" y="42"/>
                    </a:cubicBezTo>
                    <a:cubicBezTo>
                      <a:pt x="19" y="41"/>
                      <a:pt x="19" y="41"/>
                      <a:pt x="19" y="41"/>
                    </a:cubicBezTo>
                    <a:cubicBezTo>
                      <a:pt x="19" y="40"/>
                      <a:pt x="19" y="40"/>
                      <a:pt x="19" y="40"/>
                    </a:cubicBezTo>
                    <a:cubicBezTo>
                      <a:pt x="21" y="37"/>
                      <a:pt x="26" y="27"/>
                      <a:pt x="23" y="22"/>
                    </a:cubicBezTo>
                    <a:cubicBezTo>
                      <a:pt x="22" y="22"/>
                      <a:pt x="20" y="20"/>
                      <a:pt x="17" y="20"/>
                    </a:cubicBezTo>
                    <a:cubicBezTo>
                      <a:pt x="16" y="19"/>
                      <a:pt x="16" y="19"/>
                      <a:pt x="16" y="19"/>
                    </a:cubicBezTo>
                    <a:cubicBezTo>
                      <a:pt x="6" y="4"/>
                      <a:pt x="6" y="4"/>
                      <a:pt x="6" y="4"/>
                    </a:cubicBezTo>
                    <a:cubicBezTo>
                      <a:pt x="12" y="0"/>
                      <a:pt x="12" y="0"/>
                      <a:pt x="12" y="0"/>
                    </a:cubicBezTo>
                    <a:cubicBezTo>
                      <a:pt x="21" y="12"/>
                      <a:pt x="21" y="12"/>
                      <a:pt x="21" y="12"/>
                    </a:cubicBezTo>
                    <a:cubicBezTo>
                      <a:pt x="24" y="13"/>
                      <a:pt x="28" y="15"/>
                      <a:pt x="30" y="18"/>
                    </a:cubicBezTo>
                    <a:cubicBezTo>
                      <a:pt x="35" y="27"/>
                      <a:pt x="29" y="40"/>
                      <a:pt x="27" y="43"/>
                    </a:cubicBezTo>
                    <a:cubicBezTo>
                      <a:pt x="27" y="46"/>
                      <a:pt x="26" y="51"/>
                      <a:pt x="25" y="54"/>
                    </a:cubicBezTo>
                    <a:cubicBezTo>
                      <a:pt x="24" y="57"/>
                      <a:pt x="18" y="60"/>
                      <a:pt x="15" y="62"/>
                    </a:cubicBezTo>
                    <a:cubicBezTo>
                      <a:pt x="12" y="66"/>
                      <a:pt x="8" y="75"/>
                      <a:pt x="8" y="80"/>
                    </a:cubicBezTo>
                    <a:cubicBezTo>
                      <a:pt x="8" y="87"/>
                      <a:pt x="14" y="88"/>
                      <a:pt x="15" y="88"/>
                    </a:cubicBezTo>
                    <a:cubicBezTo>
                      <a:pt x="24" y="90"/>
                      <a:pt x="28" y="95"/>
                      <a:pt x="30" y="98"/>
                    </a:cubicBezTo>
                    <a:cubicBezTo>
                      <a:pt x="34" y="99"/>
                      <a:pt x="41" y="102"/>
                      <a:pt x="44" y="106"/>
                    </a:cubicBezTo>
                    <a:cubicBezTo>
                      <a:pt x="46" y="111"/>
                      <a:pt x="43" y="122"/>
                      <a:pt x="42" y="127"/>
                    </a:cubicBezTo>
                    <a:cubicBezTo>
                      <a:pt x="42" y="130"/>
                      <a:pt x="43" y="136"/>
                      <a:pt x="41" y="140"/>
                    </a:cubicBezTo>
                    <a:cubicBezTo>
                      <a:pt x="39" y="145"/>
                      <a:pt x="35" y="149"/>
                      <a:pt x="33" y="151"/>
                    </a:cubicBezTo>
                    <a:cubicBezTo>
                      <a:pt x="32" y="154"/>
                      <a:pt x="27" y="164"/>
                      <a:pt x="21" y="16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35" name="Freeform 6">
                <a:extLst>
                  <a:ext uri="{FF2B5EF4-FFF2-40B4-BE49-F238E27FC236}">
                    <a16:creationId xmlns:a16="http://schemas.microsoft.com/office/drawing/2014/main" id="{5B87CAA6-8B9A-4CCE-9057-262811A9CFE2}"/>
                  </a:ext>
                </a:extLst>
              </p:cNvPr>
              <p:cNvSpPr>
                <a:spLocks/>
              </p:cNvSpPr>
              <p:nvPr/>
            </p:nvSpPr>
            <p:spPr bwMode="auto">
              <a:xfrm>
                <a:off x="248" y="397"/>
                <a:ext cx="213" cy="142"/>
              </a:xfrm>
              <a:custGeom>
                <a:avLst/>
                <a:gdLst>
                  <a:gd name="T0" fmla="*/ 6 w 102"/>
                  <a:gd name="T1" fmla="*/ 68 h 68"/>
                  <a:gd name="T2" fmla="*/ 5 w 102"/>
                  <a:gd name="T3" fmla="*/ 65 h 68"/>
                  <a:gd name="T4" fmla="*/ 2 w 102"/>
                  <a:gd name="T5" fmla="*/ 52 h 68"/>
                  <a:gd name="T6" fmla="*/ 12 w 102"/>
                  <a:gd name="T7" fmla="*/ 45 h 68"/>
                  <a:gd name="T8" fmla="*/ 16 w 102"/>
                  <a:gd name="T9" fmla="*/ 30 h 68"/>
                  <a:gd name="T10" fmla="*/ 29 w 102"/>
                  <a:gd name="T11" fmla="*/ 29 h 68"/>
                  <a:gd name="T12" fmla="*/ 30 w 102"/>
                  <a:gd name="T13" fmla="*/ 30 h 68"/>
                  <a:gd name="T14" fmla="*/ 30 w 102"/>
                  <a:gd name="T15" fmla="*/ 16 h 68"/>
                  <a:gd name="T16" fmla="*/ 30 w 102"/>
                  <a:gd name="T17" fmla="*/ 14 h 68"/>
                  <a:gd name="T18" fmla="*/ 31 w 102"/>
                  <a:gd name="T19" fmla="*/ 13 h 68"/>
                  <a:gd name="T20" fmla="*/ 51 w 102"/>
                  <a:gd name="T21" fmla="*/ 1 h 68"/>
                  <a:gd name="T22" fmla="*/ 75 w 102"/>
                  <a:gd name="T23" fmla="*/ 14 h 68"/>
                  <a:gd name="T24" fmla="*/ 102 w 102"/>
                  <a:gd name="T25" fmla="*/ 23 h 68"/>
                  <a:gd name="T26" fmla="*/ 98 w 102"/>
                  <a:gd name="T27" fmla="*/ 30 h 68"/>
                  <a:gd name="T28" fmla="*/ 72 w 102"/>
                  <a:gd name="T29" fmla="*/ 22 h 68"/>
                  <a:gd name="T30" fmla="*/ 70 w 102"/>
                  <a:gd name="T31" fmla="*/ 22 h 68"/>
                  <a:gd name="T32" fmla="*/ 70 w 102"/>
                  <a:gd name="T33" fmla="*/ 21 h 68"/>
                  <a:gd name="T34" fmla="*/ 52 w 102"/>
                  <a:gd name="T35" fmla="*/ 9 h 68"/>
                  <a:gd name="T36" fmla="*/ 38 w 102"/>
                  <a:gd name="T37" fmla="*/ 17 h 68"/>
                  <a:gd name="T38" fmla="*/ 33 w 102"/>
                  <a:gd name="T39" fmla="*/ 38 h 68"/>
                  <a:gd name="T40" fmla="*/ 27 w 102"/>
                  <a:gd name="T41" fmla="*/ 37 h 68"/>
                  <a:gd name="T42" fmla="*/ 21 w 102"/>
                  <a:gd name="T43" fmla="*/ 37 h 68"/>
                  <a:gd name="T44" fmla="*/ 20 w 102"/>
                  <a:gd name="T45" fmla="*/ 46 h 68"/>
                  <a:gd name="T46" fmla="*/ 21 w 102"/>
                  <a:gd name="T47" fmla="*/ 50 h 68"/>
                  <a:gd name="T48" fmla="*/ 17 w 102"/>
                  <a:gd name="T49" fmla="*/ 51 h 68"/>
                  <a:gd name="T50" fmla="*/ 9 w 102"/>
                  <a:gd name="T51" fmla="*/ 55 h 68"/>
                  <a:gd name="T52" fmla="*/ 12 w 102"/>
                  <a:gd name="T53" fmla="*/ 62 h 68"/>
                  <a:gd name="T54" fmla="*/ 14 w 102"/>
                  <a:gd name="T55" fmla="*/ 65 h 68"/>
                  <a:gd name="T56" fmla="*/ 6 w 102"/>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68">
                    <a:moveTo>
                      <a:pt x="6" y="68"/>
                    </a:moveTo>
                    <a:cubicBezTo>
                      <a:pt x="6" y="67"/>
                      <a:pt x="5" y="66"/>
                      <a:pt x="5" y="65"/>
                    </a:cubicBezTo>
                    <a:cubicBezTo>
                      <a:pt x="2" y="61"/>
                      <a:pt x="0" y="56"/>
                      <a:pt x="2" y="52"/>
                    </a:cubicBezTo>
                    <a:cubicBezTo>
                      <a:pt x="3" y="49"/>
                      <a:pt x="8" y="46"/>
                      <a:pt x="12" y="45"/>
                    </a:cubicBezTo>
                    <a:cubicBezTo>
                      <a:pt x="11" y="40"/>
                      <a:pt x="11" y="34"/>
                      <a:pt x="16" y="30"/>
                    </a:cubicBezTo>
                    <a:cubicBezTo>
                      <a:pt x="20" y="27"/>
                      <a:pt x="25" y="28"/>
                      <a:pt x="29" y="29"/>
                    </a:cubicBezTo>
                    <a:cubicBezTo>
                      <a:pt x="29" y="30"/>
                      <a:pt x="29" y="30"/>
                      <a:pt x="30" y="30"/>
                    </a:cubicBezTo>
                    <a:cubicBezTo>
                      <a:pt x="30" y="27"/>
                      <a:pt x="30" y="21"/>
                      <a:pt x="30" y="16"/>
                    </a:cubicBezTo>
                    <a:cubicBezTo>
                      <a:pt x="30" y="14"/>
                      <a:pt x="30" y="14"/>
                      <a:pt x="30" y="14"/>
                    </a:cubicBezTo>
                    <a:cubicBezTo>
                      <a:pt x="31" y="13"/>
                      <a:pt x="31" y="13"/>
                      <a:pt x="31" y="13"/>
                    </a:cubicBezTo>
                    <a:cubicBezTo>
                      <a:pt x="32" y="12"/>
                      <a:pt x="41" y="2"/>
                      <a:pt x="51" y="1"/>
                    </a:cubicBezTo>
                    <a:cubicBezTo>
                      <a:pt x="60" y="0"/>
                      <a:pt x="71" y="11"/>
                      <a:pt x="75" y="14"/>
                    </a:cubicBezTo>
                    <a:cubicBezTo>
                      <a:pt x="79" y="15"/>
                      <a:pt x="93" y="19"/>
                      <a:pt x="102" y="23"/>
                    </a:cubicBezTo>
                    <a:cubicBezTo>
                      <a:pt x="98" y="30"/>
                      <a:pt x="98" y="30"/>
                      <a:pt x="98" y="30"/>
                    </a:cubicBezTo>
                    <a:cubicBezTo>
                      <a:pt x="89" y="26"/>
                      <a:pt x="72" y="22"/>
                      <a:pt x="72" y="22"/>
                    </a:cubicBezTo>
                    <a:cubicBezTo>
                      <a:pt x="70" y="22"/>
                      <a:pt x="70" y="22"/>
                      <a:pt x="70" y="22"/>
                    </a:cubicBezTo>
                    <a:cubicBezTo>
                      <a:pt x="70" y="21"/>
                      <a:pt x="70" y="21"/>
                      <a:pt x="70" y="21"/>
                    </a:cubicBezTo>
                    <a:cubicBezTo>
                      <a:pt x="65" y="16"/>
                      <a:pt x="56" y="8"/>
                      <a:pt x="52" y="9"/>
                    </a:cubicBezTo>
                    <a:cubicBezTo>
                      <a:pt x="47" y="10"/>
                      <a:pt x="41" y="14"/>
                      <a:pt x="38" y="17"/>
                    </a:cubicBezTo>
                    <a:cubicBezTo>
                      <a:pt x="39" y="36"/>
                      <a:pt x="35" y="37"/>
                      <a:pt x="33" y="38"/>
                    </a:cubicBezTo>
                    <a:cubicBezTo>
                      <a:pt x="31" y="38"/>
                      <a:pt x="29" y="38"/>
                      <a:pt x="27" y="37"/>
                    </a:cubicBezTo>
                    <a:cubicBezTo>
                      <a:pt x="24" y="37"/>
                      <a:pt x="22" y="36"/>
                      <a:pt x="21" y="37"/>
                    </a:cubicBezTo>
                    <a:cubicBezTo>
                      <a:pt x="19" y="38"/>
                      <a:pt x="19" y="43"/>
                      <a:pt x="20" y="46"/>
                    </a:cubicBezTo>
                    <a:cubicBezTo>
                      <a:pt x="21" y="50"/>
                      <a:pt x="21" y="50"/>
                      <a:pt x="21" y="50"/>
                    </a:cubicBezTo>
                    <a:cubicBezTo>
                      <a:pt x="17" y="51"/>
                      <a:pt x="17" y="51"/>
                      <a:pt x="17" y="51"/>
                    </a:cubicBezTo>
                    <a:cubicBezTo>
                      <a:pt x="14" y="52"/>
                      <a:pt x="10" y="54"/>
                      <a:pt x="9" y="55"/>
                    </a:cubicBezTo>
                    <a:cubicBezTo>
                      <a:pt x="9" y="56"/>
                      <a:pt x="11" y="60"/>
                      <a:pt x="12" y="62"/>
                    </a:cubicBezTo>
                    <a:cubicBezTo>
                      <a:pt x="13" y="63"/>
                      <a:pt x="13" y="64"/>
                      <a:pt x="14" y="65"/>
                    </a:cubicBezTo>
                    <a:lnTo>
                      <a:pt x="6" y="68"/>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36" name="Freeform 7">
                <a:extLst>
                  <a:ext uri="{FF2B5EF4-FFF2-40B4-BE49-F238E27FC236}">
                    <a16:creationId xmlns:a16="http://schemas.microsoft.com/office/drawing/2014/main" id="{8E444EBE-3C8E-4C04-8D43-D3485C63AC9E}"/>
                  </a:ext>
                </a:extLst>
              </p:cNvPr>
              <p:cNvSpPr>
                <a:spLocks/>
              </p:cNvSpPr>
              <p:nvPr/>
            </p:nvSpPr>
            <p:spPr bwMode="auto">
              <a:xfrm>
                <a:off x="61" y="96"/>
                <a:ext cx="450" cy="449"/>
              </a:xfrm>
              <a:custGeom>
                <a:avLst/>
                <a:gdLst>
                  <a:gd name="T0" fmla="*/ 108 w 216"/>
                  <a:gd name="T1" fmla="*/ 216 h 216"/>
                  <a:gd name="T2" fmla="*/ 0 w 216"/>
                  <a:gd name="T3" fmla="*/ 108 h 216"/>
                  <a:gd name="T4" fmla="*/ 108 w 216"/>
                  <a:gd name="T5" fmla="*/ 0 h 216"/>
                  <a:gd name="T6" fmla="*/ 110 w 216"/>
                  <a:gd name="T7" fmla="*/ 0 h 216"/>
                  <a:gd name="T8" fmla="*/ 110 w 216"/>
                  <a:gd name="T9" fmla="*/ 0 h 216"/>
                  <a:gd name="T10" fmla="*/ 110 w 216"/>
                  <a:gd name="T11" fmla="*/ 8 h 216"/>
                  <a:gd name="T12" fmla="*/ 109 w 216"/>
                  <a:gd name="T13" fmla="*/ 8 h 216"/>
                  <a:gd name="T14" fmla="*/ 108 w 216"/>
                  <a:gd name="T15" fmla="*/ 8 h 216"/>
                  <a:gd name="T16" fmla="*/ 8 w 216"/>
                  <a:gd name="T17" fmla="*/ 108 h 216"/>
                  <a:gd name="T18" fmla="*/ 108 w 216"/>
                  <a:gd name="T19" fmla="*/ 208 h 216"/>
                  <a:gd name="T20" fmla="*/ 208 w 216"/>
                  <a:gd name="T21" fmla="*/ 108 h 216"/>
                  <a:gd name="T22" fmla="*/ 203 w 216"/>
                  <a:gd name="T23" fmla="*/ 77 h 216"/>
                  <a:gd name="T24" fmla="*/ 211 w 216"/>
                  <a:gd name="T25" fmla="*/ 75 h 216"/>
                  <a:gd name="T26" fmla="*/ 216 w 216"/>
                  <a:gd name="T27" fmla="*/ 108 h 216"/>
                  <a:gd name="T28" fmla="*/ 108 w 216"/>
                  <a:gd name="T2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216">
                    <a:moveTo>
                      <a:pt x="108" y="216"/>
                    </a:moveTo>
                    <a:cubicBezTo>
                      <a:pt x="48" y="216"/>
                      <a:pt x="0" y="168"/>
                      <a:pt x="0" y="108"/>
                    </a:cubicBezTo>
                    <a:cubicBezTo>
                      <a:pt x="0" y="48"/>
                      <a:pt x="48" y="0"/>
                      <a:pt x="108" y="0"/>
                    </a:cubicBezTo>
                    <a:cubicBezTo>
                      <a:pt x="109" y="0"/>
                      <a:pt x="109" y="0"/>
                      <a:pt x="110" y="0"/>
                    </a:cubicBezTo>
                    <a:cubicBezTo>
                      <a:pt x="110" y="0"/>
                      <a:pt x="110" y="0"/>
                      <a:pt x="110" y="0"/>
                    </a:cubicBezTo>
                    <a:cubicBezTo>
                      <a:pt x="110" y="8"/>
                      <a:pt x="110" y="8"/>
                      <a:pt x="110" y="8"/>
                    </a:cubicBezTo>
                    <a:cubicBezTo>
                      <a:pt x="109" y="8"/>
                      <a:pt x="109" y="8"/>
                      <a:pt x="109" y="8"/>
                    </a:cubicBezTo>
                    <a:cubicBezTo>
                      <a:pt x="109" y="8"/>
                      <a:pt x="108" y="8"/>
                      <a:pt x="108" y="8"/>
                    </a:cubicBezTo>
                    <a:cubicBezTo>
                      <a:pt x="53" y="8"/>
                      <a:pt x="8" y="53"/>
                      <a:pt x="8" y="108"/>
                    </a:cubicBezTo>
                    <a:cubicBezTo>
                      <a:pt x="8" y="163"/>
                      <a:pt x="53" y="208"/>
                      <a:pt x="108" y="208"/>
                    </a:cubicBezTo>
                    <a:cubicBezTo>
                      <a:pt x="163" y="208"/>
                      <a:pt x="208" y="163"/>
                      <a:pt x="208" y="108"/>
                    </a:cubicBezTo>
                    <a:cubicBezTo>
                      <a:pt x="208" y="97"/>
                      <a:pt x="206" y="87"/>
                      <a:pt x="203" y="77"/>
                    </a:cubicBezTo>
                    <a:cubicBezTo>
                      <a:pt x="211" y="75"/>
                      <a:pt x="211" y="75"/>
                      <a:pt x="211" y="75"/>
                    </a:cubicBezTo>
                    <a:cubicBezTo>
                      <a:pt x="214" y="85"/>
                      <a:pt x="216" y="97"/>
                      <a:pt x="216" y="108"/>
                    </a:cubicBezTo>
                    <a:cubicBezTo>
                      <a:pt x="216" y="168"/>
                      <a:pt x="168" y="216"/>
                      <a:pt x="108" y="216"/>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37" name="Freeform 8">
                <a:extLst>
                  <a:ext uri="{FF2B5EF4-FFF2-40B4-BE49-F238E27FC236}">
                    <a16:creationId xmlns:a16="http://schemas.microsoft.com/office/drawing/2014/main" id="{60CFA501-4162-4F53-9FE0-838BFE50EAD6}"/>
                  </a:ext>
                </a:extLst>
              </p:cNvPr>
              <p:cNvSpPr>
                <a:spLocks noEditPoints="1"/>
              </p:cNvSpPr>
              <p:nvPr/>
            </p:nvSpPr>
            <p:spPr bwMode="auto">
              <a:xfrm>
                <a:off x="278" y="29"/>
                <a:ext cx="216" cy="268"/>
              </a:xfrm>
              <a:custGeom>
                <a:avLst/>
                <a:gdLst>
                  <a:gd name="T0" fmla="*/ 52 w 104"/>
                  <a:gd name="T1" fmla="*/ 129 h 129"/>
                  <a:gd name="T2" fmla="*/ 49 w 104"/>
                  <a:gd name="T3" fmla="*/ 127 h 129"/>
                  <a:gd name="T4" fmla="*/ 0 w 104"/>
                  <a:gd name="T5" fmla="*/ 51 h 129"/>
                  <a:gd name="T6" fmla="*/ 52 w 104"/>
                  <a:gd name="T7" fmla="*/ 0 h 129"/>
                  <a:gd name="T8" fmla="*/ 104 w 104"/>
                  <a:gd name="T9" fmla="*/ 51 h 129"/>
                  <a:gd name="T10" fmla="*/ 55 w 104"/>
                  <a:gd name="T11" fmla="*/ 127 h 129"/>
                  <a:gd name="T12" fmla="*/ 52 w 104"/>
                  <a:gd name="T13" fmla="*/ 129 h 129"/>
                  <a:gd name="T14" fmla="*/ 52 w 104"/>
                  <a:gd name="T15" fmla="*/ 8 h 129"/>
                  <a:gd name="T16" fmla="*/ 8 w 104"/>
                  <a:gd name="T17" fmla="*/ 51 h 129"/>
                  <a:gd name="T18" fmla="*/ 52 w 104"/>
                  <a:gd name="T19" fmla="*/ 118 h 129"/>
                  <a:gd name="T20" fmla="*/ 96 w 104"/>
                  <a:gd name="T21" fmla="*/ 51 h 129"/>
                  <a:gd name="T22" fmla="*/ 52 w 104"/>
                  <a:gd name="T23"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9">
                    <a:moveTo>
                      <a:pt x="52" y="129"/>
                    </a:moveTo>
                    <a:cubicBezTo>
                      <a:pt x="49" y="127"/>
                      <a:pt x="49" y="127"/>
                      <a:pt x="49" y="127"/>
                    </a:cubicBezTo>
                    <a:cubicBezTo>
                      <a:pt x="47" y="125"/>
                      <a:pt x="0" y="81"/>
                      <a:pt x="0" y="51"/>
                    </a:cubicBezTo>
                    <a:cubicBezTo>
                      <a:pt x="0" y="19"/>
                      <a:pt x="26" y="0"/>
                      <a:pt x="52" y="0"/>
                    </a:cubicBezTo>
                    <a:cubicBezTo>
                      <a:pt x="78" y="0"/>
                      <a:pt x="104" y="19"/>
                      <a:pt x="104" y="51"/>
                    </a:cubicBezTo>
                    <a:cubicBezTo>
                      <a:pt x="104" y="81"/>
                      <a:pt x="57" y="125"/>
                      <a:pt x="55" y="127"/>
                    </a:cubicBezTo>
                    <a:lnTo>
                      <a:pt x="52" y="129"/>
                    </a:lnTo>
                    <a:close/>
                    <a:moveTo>
                      <a:pt x="52" y="8"/>
                    </a:moveTo>
                    <a:cubicBezTo>
                      <a:pt x="30" y="8"/>
                      <a:pt x="8" y="24"/>
                      <a:pt x="8" y="51"/>
                    </a:cubicBezTo>
                    <a:cubicBezTo>
                      <a:pt x="8" y="74"/>
                      <a:pt x="42" y="109"/>
                      <a:pt x="52" y="118"/>
                    </a:cubicBezTo>
                    <a:cubicBezTo>
                      <a:pt x="62" y="109"/>
                      <a:pt x="96" y="74"/>
                      <a:pt x="96" y="51"/>
                    </a:cubicBezTo>
                    <a:cubicBezTo>
                      <a:pt x="96" y="24"/>
                      <a:pt x="74" y="8"/>
                      <a:pt x="52"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38" name="Freeform 9">
                <a:extLst>
                  <a:ext uri="{FF2B5EF4-FFF2-40B4-BE49-F238E27FC236}">
                    <a16:creationId xmlns:a16="http://schemas.microsoft.com/office/drawing/2014/main" id="{C14CD537-C3A0-4EAA-ABBB-872B968F475B}"/>
                  </a:ext>
                </a:extLst>
              </p:cNvPr>
              <p:cNvSpPr>
                <a:spLocks noEditPoints="1"/>
              </p:cNvSpPr>
              <p:nvPr/>
            </p:nvSpPr>
            <p:spPr bwMode="auto">
              <a:xfrm>
                <a:off x="344" y="96"/>
                <a:ext cx="84" cy="83"/>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39" name="Group 4">
              <a:extLst>
                <a:ext uri="{FF2B5EF4-FFF2-40B4-BE49-F238E27FC236}">
                  <a16:creationId xmlns:a16="http://schemas.microsoft.com/office/drawing/2014/main" id="{B5A58162-AB75-4E64-8D03-1AB138794025}"/>
                </a:ext>
              </a:extLst>
            </p:cNvPr>
            <p:cNvGrpSpPr>
              <a:grpSpLocks noChangeAspect="1"/>
            </p:cNvGrpSpPr>
            <p:nvPr/>
          </p:nvGrpSpPr>
          <p:grpSpPr bwMode="auto">
            <a:xfrm>
              <a:off x="5291151" y="8481452"/>
              <a:ext cx="426394" cy="364533"/>
              <a:chOff x="95" y="123"/>
              <a:chExt cx="386" cy="330"/>
            </a:xfrm>
            <a:solidFill>
              <a:srgbClr val="3F1A2B"/>
            </a:solidFill>
          </p:grpSpPr>
          <p:sp>
            <p:nvSpPr>
              <p:cNvPr id="44" name="Rectangle 5">
                <a:extLst>
                  <a:ext uri="{FF2B5EF4-FFF2-40B4-BE49-F238E27FC236}">
                    <a16:creationId xmlns:a16="http://schemas.microsoft.com/office/drawing/2014/main" id="{7E8BFBB2-BAA0-46B2-A5CE-A790A15C3108}"/>
                  </a:ext>
                </a:extLst>
              </p:cNvPr>
              <p:cNvSpPr>
                <a:spLocks noChangeArrowheads="1"/>
              </p:cNvSpPr>
              <p:nvPr/>
            </p:nvSpPr>
            <p:spPr bwMode="auto">
              <a:xfrm>
                <a:off x="461" y="253"/>
                <a:ext cx="18" cy="113"/>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46" name="Freeform 6">
                <a:extLst>
                  <a:ext uri="{FF2B5EF4-FFF2-40B4-BE49-F238E27FC236}">
                    <a16:creationId xmlns:a16="http://schemas.microsoft.com/office/drawing/2014/main" id="{058CB682-545D-4D9E-A7D5-C30721D8F0D2}"/>
                  </a:ext>
                </a:extLst>
              </p:cNvPr>
              <p:cNvSpPr>
                <a:spLocks noEditPoints="1"/>
              </p:cNvSpPr>
              <p:nvPr/>
            </p:nvSpPr>
            <p:spPr bwMode="auto">
              <a:xfrm>
                <a:off x="95" y="123"/>
                <a:ext cx="386" cy="193"/>
              </a:xfrm>
              <a:custGeom>
                <a:avLst/>
                <a:gdLst>
                  <a:gd name="T0" fmla="*/ 193 w 386"/>
                  <a:gd name="T1" fmla="*/ 193 h 193"/>
                  <a:gd name="T2" fmla="*/ 0 w 386"/>
                  <a:gd name="T3" fmla="*/ 87 h 193"/>
                  <a:gd name="T4" fmla="*/ 193 w 386"/>
                  <a:gd name="T5" fmla="*/ 0 h 193"/>
                  <a:gd name="T6" fmla="*/ 386 w 386"/>
                  <a:gd name="T7" fmla="*/ 87 h 193"/>
                  <a:gd name="T8" fmla="*/ 193 w 386"/>
                  <a:gd name="T9" fmla="*/ 193 h 193"/>
                  <a:gd name="T10" fmla="*/ 39 w 386"/>
                  <a:gd name="T11" fmla="*/ 87 h 193"/>
                  <a:gd name="T12" fmla="*/ 193 w 386"/>
                  <a:gd name="T13" fmla="*/ 172 h 193"/>
                  <a:gd name="T14" fmla="*/ 347 w 386"/>
                  <a:gd name="T15" fmla="*/ 87 h 193"/>
                  <a:gd name="T16" fmla="*/ 193 w 386"/>
                  <a:gd name="T17" fmla="*/ 17 h 193"/>
                  <a:gd name="T18" fmla="*/ 39 w 386"/>
                  <a:gd name="T19" fmla="*/ 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193">
                    <a:moveTo>
                      <a:pt x="193" y="193"/>
                    </a:moveTo>
                    <a:lnTo>
                      <a:pt x="0" y="87"/>
                    </a:lnTo>
                    <a:lnTo>
                      <a:pt x="193" y="0"/>
                    </a:lnTo>
                    <a:lnTo>
                      <a:pt x="386" y="87"/>
                    </a:lnTo>
                    <a:lnTo>
                      <a:pt x="193" y="193"/>
                    </a:lnTo>
                    <a:close/>
                    <a:moveTo>
                      <a:pt x="39" y="87"/>
                    </a:moveTo>
                    <a:lnTo>
                      <a:pt x="193" y="172"/>
                    </a:lnTo>
                    <a:lnTo>
                      <a:pt x="347" y="87"/>
                    </a:lnTo>
                    <a:lnTo>
                      <a:pt x="193" y="17"/>
                    </a:lnTo>
                    <a:lnTo>
                      <a:pt x="39" y="87"/>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47" name="Freeform 7">
                <a:extLst>
                  <a:ext uri="{FF2B5EF4-FFF2-40B4-BE49-F238E27FC236}">
                    <a16:creationId xmlns:a16="http://schemas.microsoft.com/office/drawing/2014/main" id="{E1EC07C5-37BD-4BF7-A1F3-A612183D3C36}"/>
                  </a:ext>
                </a:extLst>
              </p:cNvPr>
              <p:cNvSpPr>
                <a:spLocks/>
              </p:cNvSpPr>
              <p:nvPr/>
            </p:nvSpPr>
            <p:spPr bwMode="auto">
              <a:xfrm>
                <a:off x="149" y="234"/>
                <a:ext cx="278" cy="219"/>
              </a:xfrm>
              <a:custGeom>
                <a:avLst/>
                <a:gdLst>
                  <a:gd name="T0" fmla="*/ 64 w 128"/>
                  <a:gd name="T1" fmla="*/ 101 h 101"/>
                  <a:gd name="T2" fmla="*/ 0 w 128"/>
                  <a:gd name="T3" fmla="*/ 69 h 101"/>
                  <a:gd name="T4" fmla="*/ 0 w 128"/>
                  <a:gd name="T5" fmla="*/ 0 h 101"/>
                  <a:gd name="T6" fmla="*/ 8 w 128"/>
                  <a:gd name="T7" fmla="*/ 0 h 101"/>
                  <a:gd name="T8" fmla="*/ 8 w 128"/>
                  <a:gd name="T9" fmla="*/ 69 h 101"/>
                  <a:gd name="T10" fmla="*/ 64 w 128"/>
                  <a:gd name="T11" fmla="*/ 93 h 101"/>
                  <a:gd name="T12" fmla="*/ 120 w 128"/>
                  <a:gd name="T13" fmla="*/ 69 h 101"/>
                  <a:gd name="T14" fmla="*/ 120 w 128"/>
                  <a:gd name="T15" fmla="*/ 0 h 101"/>
                  <a:gd name="T16" fmla="*/ 128 w 128"/>
                  <a:gd name="T17" fmla="*/ 0 h 101"/>
                  <a:gd name="T18" fmla="*/ 128 w 128"/>
                  <a:gd name="T19" fmla="*/ 69 h 101"/>
                  <a:gd name="T20" fmla="*/ 64 w 128"/>
                  <a:gd name="T21"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01">
                    <a:moveTo>
                      <a:pt x="64" y="101"/>
                    </a:moveTo>
                    <a:cubicBezTo>
                      <a:pt x="28" y="101"/>
                      <a:pt x="0" y="87"/>
                      <a:pt x="0" y="69"/>
                    </a:cubicBezTo>
                    <a:cubicBezTo>
                      <a:pt x="0" y="0"/>
                      <a:pt x="0" y="0"/>
                      <a:pt x="0" y="0"/>
                    </a:cubicBezTo>
                    <a:cubicBezTo>
                      <a:pt x="8" y="0"/>
                      <a:pt x="8" y="0"/>
                      <a:pt x="8" y="0"/>
                    </a:cubicBezTo>
                    <a:cubicBezTo>
                      <a:pt x="8" y="69"/>
                      <a:pt x="8" y="69"/>
                      <a:pt x="8" y="69"/>
                    </a:cubicBezTo>
                    <a:cubicBezTo>
                      <a:pt x="8" y="80"/>
                      <a:pt x="31" y="93"/>
                      <a:pt x="64" y="93"/>
                    </a:cubicBezTo>
                    <a:cubicBezTo>
                      <a:pt x="97" y="93"/>
                      <a:pt x="120" y="80"/>
                      <a:pt x="120" y="69"/>
                    </a:cubicBezTo>
                    <a:cubicBezTo>
                      <a:pt x="120" y="0"/>
                      <a:pt x="120" y="0"/>
                      <a:pt x="120" y="0"/>
                    </a:cubicBezTo>
                    <a:cubicBezTo>
                      <a:pt x="128" y="0"/>
                      <a:pt x="128" y="0"/>
                      <a:pt x="128" y="0"/>
                    </a:cubicBezTo>
                    <a:cubicBezTo>
                      <a:pt x="128" y="69"/>
                      <a:pt x="128" y="69"/>
                      <a:pt x="128" y="69"/>
                    </a:cubicBezTo>
                    <a:cubicBezTo>
                      <a:pt x="128" y="87"/>
                      <a:pt x="100" y="101"/>
                      <a:pt x="64" y="101"/>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48" name="Group 4">
              <a:extLst>
                <a:ext uri="{FF2B5EF4-FFF2-40B4-BE49-F238E27FC236}">
                  <a16:creationId xmlns:a16="http://schemas.microsoft.com/office/drawing/2014/main" id="{03C594C3-F98F-46A7-B8A6-347F97D5EE28}"/>
                </a:ext>
              </a:extLst>
            </p:cNvPr>
            <p:cNvGrpSpPr>
              <a:grpSpLocks noChangeAspect="1"/>
            </p:cNvGrpSpPr>
            <p:nvPr/>
          </p:nvGrpSpPr>
          <p:grpSpPr bwMode="auto">
            <a:xfrm>
              <a:off x="4552035" y="4120609"/>
              <a:ext cx="430184" cy="472731"/>
              <a:chOff x="106" y="88"/>
              <a:chExt cx="364" cy="400"/>
            </a:xfrm>
            <a:solidFill>
              <a:srgbClr val="3F1A2B"/>
            </a:solidFill>
          </p:grpSpPr>
          <p:sp>
            <p:nvSpPr>
              <p:cNvPr id="49" name="Freeform 5">
                <a:extLst>
                  <a:ext uri="{FF2B5EF4-FFF2-40B4-BE49-F238E27FC236}">
                    <a16:creationId xmlns:a16="http://schemas.microsoft.com/office/drawing/2014/main" id="{4924DDC4-64BD-447F-AE1A-628B6A14E1EA}"/>
                  </a:ext>
                </a:extLst>
              </p:cNvPr>
              <p:cNvSpPr>
                <a:spLocks noEditPoints="1"/>
              </p:cNvSpPr>
              <p:nvPr/>
            </p:nvSpPr>
            <p:spPr bwMode="auto">
              <a:xfrm>
                <a:off x="106" y="88"/>
                <a:ext cx="208" cy="104"/>
              </a:xfrm>
              <a:custGeom>
                <a:avLst/>
                <a:gdLst>
                  <a:gd name="T0" fmla="*/ 48 w 96"/>
                  <a:gd name="T1" fmla="*/ 48 h 48"/>
                  <a:gd name="T2" fmla="*/ 0 w 96"/>
                  <a:gd name="T3" fmla="*/ 24 h 48"/>
                  <a:gd name="T4" fmla="*/ 48 w 96"/>
                  <a:gd name="T5" fmla="*/ 0 h 48"/>
                  <a:gd name="T6" fmla="*/ 96 w 96"/>
                  <a:gd name="T7" fmla="*/ 24 h 48"/>
                  <a:gd name="T8" fmla="*/ 48 w 96"/>
                  <a:gd name="T9" fmla="*/ 48 h 48"/>
                  <a:gd name="T10" fmla="*/ 48 w 96"/>
                  <a:gd name="T11" fmla="*/ 8 h 48"/>
                  <a:gd name="T12" fmla="*/ 8 w 96"/>
                  <a:gd name="T13" fmla="*/ 24 h 48"/>
                  <a:gd name="T14" fmla="*/ 48 w 96"/>
                  <a:gd name="T15" fmla="*/ 40 h 48"/>
                  <a:gd name="T16" fmla="*/ 88 w 96"/>
                  <a:gd name="T17" fmla="*/ 24 h 48"/>
                  <a:gd name="T18" fmla="*/ 48 w 96"/>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8">
                    <a:moveTo>
                      <a:pt x="48" y="48"/>
                    </a:moveTo>
                    <a:cubicBezTo>
                      <a:pt x="21" y="48"/>
                      <a:pt x="0" y="38"/>
                      <a:pt x="0" y="24"/>
                    </a:cubicBezTo>
                    <a:cubicBezTo>
                      <a:pt x="0" y="10"/>
                      <a:pt x="21" y="0"/>
                      <a:pt x="48" y="0"/>
                    </a:cubicBezTo>
                    <a:cubicBezTo>
                      <a:pt x="75" y="0"/>
                      <a:pt x="96" y="10"/>
                      <a:pt x="96" y="24"/>
                    </a:cubicBezTo>
                    <a:cubicBezTo>
                      <a:pt x="96" y="38"/>
                      <a:pt x="75" y="48"/>
                      <a:pt x="48" y="48"/>
                    </a:cubicBezTo>
                    <a:close/>
                    <a:moveTo>
                      <a:pt x="48" y="8"/>
                    </a:moveTo>
                    <a:cubicBezTo>
                      <a:pt x="25" y="8"/>
                      <a:pt x="8" y="16"/>
                      <a:pt x="8" y="24"/>
                    </a:cubicBezTo>
                    <a:cubicBezTo>
                      <a:pt x="8" y="32"/>
                      <a:pt x="25" y="40"/>
                      <a:pt x="48" y="40"/>
                    </a:cubicBezTo>
                    <a:cubicBezTo>
                      <a:pt x="71" y="40"/>
                      <a:pt x="88" y="32"/>
                      <a:pt x="88" y="24"/>
                    </a:cubicBezTo>
                    <a:cubicBezTo>
                      <a:pt x="88" y="16"/>
                      <a:pt x="71" y="8"/>
                      <a:pt x="48"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0" name="Freeform 6">
                <a:extLst>
                  <a:ext uri="{FF2B5EF4-FFF2-40B4-BE49-F238E27FC236}">
                    <a16:creationId xmlns:a16="http://schemas.microsoft.com/office/drawing/2014/main" id="{7FED95CA-F332-4BB6-8C49-2DB3479F7022}"/>
                  </a:ext>
                </a:extLst>
              </p:cNvPr>
              <p:cNvSpPr>
                <a:spLocks/>
              </p:cNvSpPr>
              <p:nvPr/>
            </p:nvSpPr>
            <p:spPr bwMode="auto">
              <a:xfrm>
                <a:off x="106" y="140"/>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1" name="Freeform 7">
                <a:extLst>
                  <a:ext uri="{FF2B5EF4-FFF2-40B4-BE49-F238E27FC236}">
                    <a16:creationId xmlns:a16="http://schemas.microsoft.com/office/drawing/2014/main" id="{D2ACE402-E823-48AA-8924-CEE499ACF503}"/>
                  </a:ext>
                </a:extLst>
              </p:cNvPr>
              <p:cNvSpPr>
                <a:spLocks/>
              </p:cNvSpPr>
              <p:nvPr/>
            </p:nvSpPr>
            <p:spPr bwMode="auto">
              <a:xfrm>
                <a:off x="106" y="201"/>
                <a:ext cx="167" cy="113"/>
              </a:xfrm>
              <a:custGeom>
                <a:avLst/>
                <a:gdLst>
                  <a:gd name="T0" fmla="*/ 48 w 77"/>
                  <a:gd name="T1" fmla="*/ 52 h 52"/>
                  <a:gd name="T2" fmla="*/ 0 w 77"/>
                  <a:gd name="T3" fmla="*/ 28 h 52"/>
                  <a:gd name="T4" fmla="*/ 0 w 77"/>
                  <a:gd name="T5" fmla="*/ 0 h 52"/>
                  <a:gd name="T6" fmla="*/ 8 w 77"/>
                  <a:gd name="T7" fmla="*/ 0 h 52"/>
                  <a:gd name="T8" fmla="*/ 8 w 77"/>
                  <a:gd name="T9" fmla="*/ 28 h 52"/>
                  <a:gd name="T10" fmla="*/ 48 w 77"/>
                  <a:gd name="T11" fmla="*/ 44 h 52"/>
                  <a:gd name="T12" fmla="*/ 75 w 77"/>
                  <a:gd name="T13" fmla="*/ 40 h 52"/>
                  <a:gd name="T14" fmla="*/ 77 w 77"/>
                  <a:gd name="T15" fmla="*/ 47 h 52"/>
                  <a:gd name="T16" fmla="*/ 48 w 77"/>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58" y="44"/>
                      <a:pt x="67" y="42"/>
                      <a:pt x="75" y="40"/>
                    </a:cubicBezTo>
                    <a:cubicBezTo>
                      <a:pt x="77" y="47"/>
                      <a:pt x="77" y="47"/>
                      <a:pt x="77" y="47"/>
                    </a:cubicBezTo>
                    <a:cubicBezTo>
                      <a:pt x="69" y="50"/>
                      <a:pt x="59"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2" name="Freeform 8">
                <a:extLst>
                  <a:ext uri="{FF2B5EF4-FFF2-40B4-BE49-F238E27FC236}">
                    <a16:creationId xmlns:a16="http://schemas.microsoft.com/office/drawing/2014/main" id="{E4B4C613-FED4-4939-80EB-890D93878757}"/>
                  </a:ext>
                </a:extLst>
              </p:cNvPr>
              <p:cNvSpPr>
                <a:spLocks/>
              </p:cNvSpPr>
              <p:nvPr/>
            </p:nvSpPr>
            <p:spPr bwMode="auto">
              <a:xfrm>
                <a:off x="106" y="262"/>
                <a:ext cx="167" cy="113"/>
              </a:xfrm>
              <a:custGeom>
                <a:avLst/>
                <a:gdLst>
                  <a:gd name="T0" fmla="*/ 48 w 77"/>
                  <a:gd name="T1" fmla="*/ 52 h 52"/>
                  <a:gd name="T2" fmla="*/ 0 w 77"/>
                  <a:gd name="T3" fmla="*/ 28 h 52"/>
                  <a:gd name="T4" fmla="*/ 0 w 77"/>
                  <a:gd name="T5" fmla="*/ 0 h 52"/>
                  <a:gd name="T6" fmla="*/ 8 w 77"/>
                  <a:gd name="T7" fmla="*/ 0 h 52"/>
                  <a:gd name="T8" fmla="*/ 8 w 77"/>
                  <a:gd name="T9" fmla="*/ 28 h 52"/>
                  <a:gd name="T10" fmla="*/ 48 w 77"/>
                  <a:gd name="T11" fmla="*/ 44 h 52"/>
                  <a:gd name="T12" fmla="*/ 75 w 77"/>
                  <a:gd name="T13" fmla="*/ 40 h 52"/>
                  <a:gd name="T14" fmla="*/ 77 w 77"/>
                  <a:gd name="T15" fmla="*/ 47 h 52"/>
                  <a:gd name="T16" fmla="*/ 48 w 77"/>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58" y="44"/>
                      <a:pt x="67" y="42"/>
                      <a:pt x="75" y="40"/>
                    </a:cubicBezTo>
                    <a:cubicBezTo>
                      <a:pt x="77" y="47"/>
                      <a:pt x="77" y="47"/>
                      <a:pt x="77" y="47"/>
                    </a:cubicBezTo>
                    <a:cubicBezTo>
                      <a:pt x="69" y="50"/>
                      <a:pt x="59"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3" name="Freeform 9">
                <a:extLst>
                  <a:ext uri="{FF2B5EF4-FFF2-40B4-BE49-F238E27FC236}">
                    <a16:creationId xmlns:a16="http://schemas.microsoft.com/office/drawing/2014/main" id="{AAACD102-5EC8-4D14-8218-A2FB0FC5D3EA}"/>
                  </a:ext>
                </a:extLst>
              </p:cNvPr>
              <p:cNvSpPr>
                <a:spLocks/>
              </p:cNvSpPr>
              <p:nvPr/>
            </p:nvSpPr>
            <p:spPr bwMode="auto">
              <a:xfrm>
                <a:off x="106" y="323"/>
                <a:ext cx="167" cy="113"/>
              </a:xfrm>
              <a:custGeom>
                <a:avLst/>
                <a:gdLst>
                  <a:gd name="T0" fmla="*/ 48 w 77"/>
                  <a:gd name="T1" fmla="*/ 52 h 52"/>
                  <a:gd name="T2" fmla="*/ 0 w 77"/>
                  <a:gd name="T3" fmla="*/ 28 h 52"/>
                  <a:gd name="T4" fmla="*/ 0 w 77"/>
                  <a:gd name="T5" fmla="*/ 0 h 52"/>
                  <a:gd name="T6" fmla="*/ 8 w 77"/>
                  <a:gd name="T7" fmla="*/ 0 h 52"/>
                  <a:gd name="T8" fmla="*/ 8 w 77"/>
                  <a:gd name="T9" fmla="*/ 28 h 52"/>
                  <a:gd name="T10" fmla="*/ 48 w 77"/>
                  <a:gd name="T11" fmla="*/ 44 h 52"/>
                  <a:gd name="T12" fmla="*/ 75 w 77"/>
                  <a:gd name="T13" fmla="*/ 40 h 52"/>
                  <a:gd name="T14" fmla="*/ 77 w 77"/>
                  <a:gd name="T15" fmla="*/ 47 h 52"/>
                  <a:gd name="T16" fmla="*/ 48 w 77"/>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58" y="44"/>
                      <a:pt x="67" y="42"/>
                      <a:pt x="75" y="40"/>
                    </a:cubicBezTo>
                    <a:cubicBezTo>
                      <a:pt x="77" y="47"/>
                      <a:pt x="77" y="47"/>
                      <a:pt x="77" y="47"/>
                    </a:cubicBezTo>
                    <a:cubicBezTo>
                      <a:pt x="69" y="50"/>
                      <a:pt x="59"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4" name="Freeform 10">
                <a:extLst>
                  <a:ext uri="{FF2B5EF4-FFF2-40B4-BE49-F238E27FC236}">
                    <a16:creationId xmlns:a16="http://schemas.microsoft.com/office/drawing/2014/main" id="{942EFF3B-9EE5-451B-B1A2-F9FE85BD43CB}"/>
                  </a:ext>
                </a:extLst>
              </p:cNvPr>
              <p:cNvSpPr>
                <a:spLocks noEditPoints="1"/>
              </p:cNvSpPr>
              <p:nvPr/>
            </p:nvSpPr>
            <p:spPr bwMode="auto">
              <a:xfrm>
                <a:off x="262" y="201"/>
                <a:ext cx="208" cy="104"/>
              </a:xfrm>
              <a:custGeom>
                <a:avLst/>
                <a:gdLst>
                  <a:gd name="T0" fmla="*/ 48 w 96"/>
                  <a:gd name="T1" fmla="*/ 48 h 48"/>
                  <a:gd name="T2" fmla="*/ 0 w 96"/>
                  <a:gd name="T3" fmla="*/ 24 h 48"/>
                  <a:gd name="T4" fmla="*/ 48 w 96"/>
                  <a:gd name="T5" fmla="*/ 0 h 48"/>
                  <a:gd name="T6" fmla="*/ 96 w 96"/>
                  <a:gd name="T7" fmla="*/ 24 h 48"/>
                  <a:gd name="T8" fmla="*/ 48 w 96"/>
                  <a:gd name="T9" fmla="*/ 48 h 48"/>
                  <a:gd name="T10" fmla="*/ 48 w 96"/>
                  <a:gd name="T11" fmla="*/ 8 h 48"/>
                  <a:gd name="T12" fmla="*/ 8 w 96"/>
                  <a:gd name="T13" fmla="*/ 24 h 48"/>
                  <a:gd name="T14" fmla="*/ 48 w 96"/>
                  <a:gd name="T15" fmla="*/ 40 h 48"/>
                  <a:gd name="T16" fmla="*/ 88 w 96"/>
                  <a:gd name="T17" fmla="*/ 24 h 48"/>
                  <a:gd name="T18" fmla="*/ 48 w 96"/>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8">
                    <a:moveTo>
                      <a:pt x="48" y="48"/>
                    </a:moveTo>
                    <a:cubicBezTo>
                      <a:pt x="21" y="48"/>
                      <a:pt x="0" y="38"/>
                      <a:pt x="0" y="24"/>
                    </a:cubicBezTo>
                    <a:cubicBezTo>
                      <a:pt x="0" y="10"/>
                      <a:pt x="21" y="0"/>
                      <a:pt x="48" y="0"/>
                    </a:cubicBezTo>
                    <a:cubicBezTo>
                      <a:pt x="75" y="0"/>
                      <a:pt x="96" y="10"/>
                      <a:pt x="96" y="24"/>
                    </a:cubicBezTo>
                    <a:cubicBezTo>
                      <a:pt x="96" y="38"/>
                      <a:pt x="75" y="48"/>
                      <a:pt x="48" y="48"/>
                    </a:cubicBezTo>
                    <a:close/>
                    <a:moveTo>
                      <a:pt x="48" y="8"/>
                    </a:moveTo>
                    <a:cubicBezTo>
                      <a:pt x="25" y="8"/>
                      <a:pt x="8" y="16"/>
                      <a:pt x="8" y="24"/>
                    </a:cubicBezTo>
                    <a:cubicBezTo>
                      <a:pt x="8" y="32"/>
                      <a:pt x="25" y="40"/>
                      <a:pt x="48" y="40"/>
                    </a:cubicBezTo>
                    <a:cubicBezTo>
                      <a:pt x="71" y="40"/>
                      <a:pt x="88" y="32"/>
                      <a:pt x="88" y="24"/>
                    </a:cubicBezTo>
                    <a:cubicBezTo>
                      <a:pt x="88" y="16"/>
                      <a:pt x="71" y="8"/>
                      <a:pt x="48"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5" name="Freeform 11">
                <a:extLst>
                  <a:ext uri="{FF2B5EF4-FFF2-40B4-BE49-F238E27FC236}">
                    <a16:creationId xmlns:a16="http://schemas.microsoft.com/office/drawing/2014/main" id="{0D99C6BC-F4A2-43ED-9D74-E910F488B2AE}"/>
                  </a:ext>
                </a:extLst>
              </p:cNvPr>
              <p:cNvSpPr>
                <a:spLocks/>
              </p:cNvSpPr>
              <p:nvPr/>
            </p:nvSpPr>
            <p:spPr bwMode="auto">
              <a:xfrm>
                <a:off x="262" y="253"/>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6" name="Freeform 12">
                <a:extLst>
                  <a:ext uri="{FF2B5EF4-FFF2-40B4-BE49-F238E27FC236}">
                    <a16:creationId xmlns:a16="http://schemas.microsoft.com/office/drawing/2014/main" id="{D50F7338-DBD1-4F4C-B065-2C5C0D578390}"/>
                  </a:ext>
                </a:extLst>
              </p:cNvPr>
              <p:cNvSpPr>
                <a:spLocks/>
              </p:cNvSpPr>
              <p:nvPr/>
            </p:nvSpPr>
            <p:spPr bwMode="auto">
              <a:xfrm>
                <a:off x="262" y="314"/>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7" name="Freeform 13">
                <a:extLst>
                  <a:ext uri="{FF2B5EF4-FFF2-40B4-BE49-F238E27FC236}">
                    <a16:creationId xmlns:a16="http://schemas.microsoft.com/office/drawing/2014/main" id="{2E3E9D68-6E59-4F4A-B8D7-7BEBF404683D}"/>
                  </a:ext>
                </a:extLst>
              </p:cNvPr>
              <p:cNvSpPr>
                <a:spLocks/>
              </p:cNvSpPr>
              <p:nvPr/>
            </p:nvSpPr>
            <p:spPr bwMode="auto">
              <a:xfrm>
                <a:off x="262" y="375"/>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58" name="Group 4">
              <a:extLst>
                <a:ext uri="{FF2B5EF4-FFF2-40B4-BE49-F238E27FC236}">
                  <a16:creationId xmlns:a16="http://schemas.microsoft.com/office/drawing/2014/main" id="{E197A2DE-62BF-44B4-99D9-28E1E35ACE9D}"/>
                </a:ext>
              </a:extLst>
            </p:cNvPr>
            <p:cNvGrpSpPr>
              <a:grpSpLocks noChangeAspect="1"/>
            </p:cNvGrpSpPr>
            <p:nvPr/>
          </p:nvGrpSpPr>
          <p:grpSpPr bwMode="auto">
            <a:xfrm>
              <a:off x="5074812" y="3665252"/>
              <a:ext cx="436883" cy="286159"/>
              <a:chOff x="88" y="157"/>
              <a:chExt cx="400" cy="262"/>
            </a:xfrm>
            <a:solidFill>
              <a:srgbClr val="3F1A2B"/>
            </a:solidFill>
          </p:grpSpPr>
          <p:sp>
            <p:nvSpPr>
              <p:cNvPr id="59" name="Freeform 5">
                <a:extLst>
                  <a:ext uri="{FF2B5EF4-FFF2-40B4-BE49-F238E27FC236}">
                    <a16:creationId xmlns:a16="http://schemas.microsoft.com/office/drawing/2014/main" id="{31949DA8-0DFB-4D7A-9785-D0D34EC3D3C2}"/>
                  </a:ext>
                </a:extLst>
              </p:cNvPr>
              <p:cNvSpPr>
                <a:spLocks/>
              </p:cNvSpPr>
              <p:nvPr/>
            </p:nvSpPr>
            <p:spPr bwMode="auto">
              <a:xfrm>
                <a:off x="88" y="157"/>
                <a:ext cx="400" cy="218"/>
              </a:xfrm>
              <a:custGeom>
                <a:avLst/>
                <a:gdLst>
                  <a:gd name="T0" fmla="*/ 184 w 184"/>
                  <a:gd name="T1" fmla="*/ 100 h 100"/>
                  <a:gd name="T2" fmla="*/ 164 w 184"/>
                  <a:gd name="T3" fmla="*/ 100 h 100"/>
                  <a:gd name="T4" fmla="*/ 164 w 184"/>
                  <a:gd name="T5" fmla="*/ 92 h 100"/>
                  <a:gd name="T6" fmla="*/ 176 w 184"/>
                  <a:gd name="T7" fmla="*/ 92 h 100"/>
                  <a:gd name="T8" fmla="*/ 176 w 184"/>
                  <a:gd name="T9" fmla="*/ 56 h 100"/>
                  <a:gd name="T10" fmla="*/ 172 w 184"/>
                  <a:gd name="T11" fmla="*/ 52 h 100"/>
                  <a:gd name="T12" fmla="*/ 129 w 184"/>
                  <a:gd name="T13" fmla="*/ 52 h 100"/>
                  <a:gd name="T14" fmla="*/ 114 w 184"/>
                  <a:gd name="T15" fmla="*/ 11 h 100"/>
                  <a:gd name="T16" fmla="*/ 110 w 184"/>
                  <a:gd name="T17" fmla="*/ 8 h 100"/>
                  <a:gd name="T18" fmla="*/ 50 w 184"/>
                  <a:gd name="T19" fmla="*/ 8 h 100"/>
                  <a:gd name="T20" fmla="*/ 46 w 184"/>
                  <a:gd name="T21" fmla="*/ 11 h 100"/>
                  <a:gd name="T22" fmla="*/ 31 w 184"/>
                  <a:gd name="T23" fmla="*/ 52 h 100"/>
                  <a:gd name="T24" fmla="*/ 12 w 184"/>
                  <a:gd name="T25" fmla="*/ 52 h 100"/>
                  <a:gd name="T26" fmla="*/ 8 w 184"/>
                  <a:gd name="T27" fmla="*/ 56 h 100"/>
                  <a:gd name="T28" fmla="*/ 8 w 184"/>
                  <a:gd name="T29" fmla="*/ 92 h 100"/>
                  <a:gd name="T30" fmla="*/ 20 w 184"/>
                  <a:gd name="T31" fmla="*/ 92 h 100"/>
                  <a:gd name="T32" fmla="*/ 20 w 184"/>
                  <a:gd name="T33" fmla="*/ 100 h 100"/>
                  <a:gd name="T34" fmla="*/ 0 w 184"/>
                  <a:gd name="T35" fmla="*/ 100 h 100"/>
                  <a:gd name="T36" fmla="*/ 0 w 184"/>
                  <a:gd name="T37" fmla="*/ 56 h 100"/>
                  <a:gd name="T38" fmla="*/ 12 w 184"/>
                  <a:gd name="T39" fmla="*/ 44 h 100"/>
                  <a:gd name="T40" fmla="*/ 25 w 184"/>
                  <a:gd name="T41" fmla="*/ 44 h 100"/>
                  <a:gd name="T42" fmla="*/ 38 w 184"/>
                  <a:gd name="T43" fmla="*/ 8 h 100"/>
                  <a:gd name="T44" fmla="*/ 50 w 184"/>
                  <a:gd name="T45" fmla="*/ 0 h 100"/>
                  <a:gd name="T46" fmla="*/ 110 w 184"/>
                  <a:gd name="T47" fmla="*/ 0 h 100"/>
                  <a:gd name="T48" fmla="*/ 122 w 184"/>
                  <a:gd name="T49" fmla="*/ 8 h 100"/>
                  <a:gd name="T50" fmla="*/ 135 w 184"/>
                  <a:gd name="T51" fmla="*/ 44 h 100"/>
                  <a:gd name="T52" fmla="*/ 172 w 184"/>
                  <a:gd name="T53" fmla="*/ 44 h 100"/>
                  <a:gd name="T54" fmla="*/ 184 w 184"/>
                  <a:gd name="T55" fmla="*/ 56 h 100"/>
                  <a:gd name="T56" fmla="*/ 184 w 184"/>
                  <a:gd name="T5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4" h="100">
                    <a:moveTo>
                      <a:pt x="184" y="100"/>
                    </a:moveTo>
                    <a:cubicBezTo>
                      <a:pt x="164" y="100"/>
                      <a:pt x="164" y="100"/>
                      <a:pt x="164" y="100"/>
                    </a:cubicBezTo>
                    <a:cubicBezTo>
                      <a:pt x="164" y="92"/>
                      <a:pt x="164" y="92"/>
                      <a:pt x="164" y="92"/>
                    </a:cubicBezTo>
                    <a:cubicBezTo>
                      <a:pt x="176" y="92"/>
                      <a:pt x="176" y="92"/>
                      <a:pt x="176" y="92"/>
                    </a:cubicBezTo>
                    <a:cubicBezTo>
                      <a:pt x="176" y="56"/>
                      <a:pt x="176" y="56"/>
                      <a:pt x="176" y="56"/>
                    </a:cubicBezTo>
                    <a:cubicBezTo>
                      <a:pt x="176" y="54"/>
                      <a:pt x="174" y="52"/>
                      <a:pt x="172" y="52"/>
                    </a:cubicBezTo>
                    <a:cubicBezTo>
                      <a:pt x="129" y="52"/>
                      <a:pt x="129" y="52"/>
                      <a:pt x="129" y="52"/>
                    </a:cubicBezTo>
                    <a:cubicBezTo>
                      <a:pt x="114" y="11"/>
                      <a:pt x="114" y="11"/>
                      <a:pt x="114" y="11"/>
                    </a:cubicBezTo>
                    <a:cubicBezTo>
                      <a:pt x="114" y="9"/>
                      <a:pt x="112" y="8"/>
                      <a:pt x="110" y="8"/>
                    </a:cubicBezTo>
                    <a:cubicBezTo>
                      <a:pt x="50" y="8"/>
                      <a:pt x="50" y="8"/>
                      <a:pt x="50" y="8"/>
                    </a:cubicBezTo>
                    <a:cubicBezTo>
                      <a:pt x="48" y="8"/>
                      <a:pt x="46" y="9"/>
                      <a:pt x="46" y="11"/>
                    </a:cubicBezTo>
                    <a:cubicBezTo>
                      <a:pt x="31" y="52"/>
                      <a:pt x="31" y="52"/>
                      <a:pt x="31" y="52"/>
                    </a:cubicBezTo>
                    <a:cubicBezTo>
                      <a:pt x="12" y="52"/>
                      <a:pt x="12" y="52"/>
                      <a:pt x="12" y="52"/>
                    </a:cubicBezTo>
                    <a:cubicBezTo>
                      <a:pt x="10" y="52"/>
                      <a:pt x="8" y="54"/>
                      <a:pt x="8" y="56"/>
                    </a:cubicBezTo>
                    <a:cubicBezTo>
                      <a:pt x="8" y="92"/>
                      <a:pt x="8" y="92"/>
                      <a:pt x="8" y="92"/>
                    </a:cubicBezTo>
                    <a:cubicBezTo>
                      <a:pt x="20" y="92"/>
                      <a:pt x="20" y="92"/>
                      <a:pt x="20" y="92"/>
                    </a:cubicBezTo>
                    <a:cubicBezTo>
                      <a:pt x="20" y="100"/>
                      <a:pt x="20" y="100"/>
                      <a:pt x="20" y="100"/>
                    </a:cubicBezTo>
                    <a:cubicBezTo>
                      <a:pt x="0" y="100"/>
                      <a:pt x="0" y="100"/>
                      <a:pt x="0" y="100"/>
                    </a:cubicBezTo>
                    <a:cubicBezTo>
                      <a:pt x="0" y="56"/>
                      <a:pt x="0" y="56"/>
                      <a:pt x="0" y="56"/>
                    </a:cubicBezTo>
                    <a:cubicBezTo>
                      <a:pt x="0" y="49"/>
                      <a:pt x="5" y="44"/>
                      <a:pt x="12" y="44"/>
                    </a:cubicBezTo>
                    <a:cubicBezTo>
                      <a:pt x="25" y="44"/>
                      <a:pt x="25" y="44"/>
                      <a:pt x="25" y="44"/>
                    </a:cubicBezTo>
                    <a:cubicBezTo>
                      <a:pt x="38" y="8"/>
                      <a:pt x="38" y="8"/>
                      <a:pt x="38" y="8"/>
                    </a:cubicBezTo>
                    <a:cubicBezTo>
                      <a:pt x="40" y="3"/>
                      <a:pt x="45" y="0"/>
                      <a:pt x="50" y="0"/>
                    </a:cubicBezTo>
                    <a:cubicBezTo>
                      <a:pt x="110" y="0"/>
                      <a:pt x="110" y="0"/>
                      <a:pt x="110" y="0"/>
                    </a:cubicBezTo>
                    <a:cubicBezTo>
                      <a:pt x="115" y="0"/>
                      <a:pt x="120" y="3"/>
                      <a:pt x="122" y="8"/>
                    </a:cubicBezTo>
                    <a:cubicBezTo>
                      <a:pt x="135" y="44"/>
                      <a:pt x="135" y="44"/>
                      <a:pt x="135" y="44"/>
                    </a:cubicBezTo>
                    <a:cubicBezTo>
                      <a:pt x="172" y="44"/>
                      <a:pt x="172" y="44"/>
                      <a:pt x="172" y="44"/>
                    </a:cubicBezTo>
                    <a:cubicBezTo>
                      <a:pt x="179" y="44"/>
                      <a:pt x="184" y="49"/>
                      <a:pt x="184" y="56"/>
                    </a:cubicBezTo>
                    <a:lnTo>
                      <a:pt x="184" y="100"/>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60" name="Rectangle 6">
                <a:extLst>
                  <a:ext uri="{FF2B5EF4-FFF2-40B4-BE49-F238E27FC236}">
                    <a16:creationId xmlns:a16="http://schemas.microsoft.com/office/drawing/2014/main" id="{16B3C5FB-3BFC-45AA-9B66-B9E6380C35F6}"/>
                  </a:ext>
                </a:extLst>
              </p:cNvPr>
              <p:cNvSpPr>
                <a:spLocks noChangeArrowheads="1"/>
              </p:cNvSpPr>
              <p:nvPr/>
            </p:nvSpPr>
            <p:spPr bwMode="auto">
              <a:xfrm>
                <a:off x="219" y="358"/>
                <a:ext cx="139" cy="17"/>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61" name="Freeform 7">
                <a:extLst>
                  <a:ext uri="{FF2B5EF4-FFF2-40B4-BE49-F238E27FC236}">
                    <a16:creationId xmlns:a16="http://schemas.microsoft.com/office/drawing/2014/main" id="{D891A6B2-31AB-4F72-A8F9-1B65CFC21AD1}"/>
                  </a:ext>
                </a:extLst>
              </p:cNvPr>
              <p:cNvSpPr>
                <a:spLocks noEditPoints="1"/>
              </p:cNvSpPr>
              <p:nvPr/>
            </p:nvSpPr>
            <p:spPr bwMode="auto">
              <a:xfrm>
                <a:off x="123" y="314"/>
                <a:ext cx="104" cy="105"/>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62" name="Freeform 8">
                <a:extLst>
                  <a:ext uri="{FF2B5EF4-FFF2-40B4-BE49-F238E27FC236}">
                    <a16:creationId xmlns:a16="http://schemas.microsoft.com/office/drawing/2014/main" id="{E1306B09-FA97-44C3-AE54-A0C6BF2BEA5D}"/>
                  </a:ext>
                </a:extLst>
              </p:cNvPr>
              <p:cNvSpPr>
                <a:spLocks noEditPoints="1"/>
              </p:cNvSpPr>
              <p:nvPr/>
            </p:nvSpPr>
            <p:spPr bwMode="auto">
              <a:xfrm>
                <a:off x="349" y="314"/>
                <a:ext cx="104" cy="105"/>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63" name="Rectangle 9">
                <a:extLst>
                  <a:ext uri="{FF2B5EF4-FFF2-40B4-BE49-F238E27FC236}">
                    <a16:creationId xmlns:a16="http://schemas.microsoft.com/office/drawing/2014/main" id="{DD1603B9-2E34-44BF-A4F3-D31FBAF12C03}"/>
                  </a:ext>
                </a:extLst>
              </p:cNvPr>
              <p:cNvSpPr>
                <a:spLocks noChangeArrowheads="1"/>
              </p:cNvSpPr>
              <p:nvPr/>
            </p:nvSpPr>
            <p:spPr bwMode="auto">
              <a:xfrm>
                <a:off x="149" y="253"/>
                <a:ext cx="226" cy="18"/>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64" name="Rectangle 10">
                <a:extLst>
                  <a:ext uri="{FF2B5EF4-FFF2-40B4-BE49-F238E27FC236}">
                    <a16:creationId xmlns:a16="http://schemas.microsoft.com/office/drawing/2014/main" id="{0B175CF9-E9CF-4921-9B44-0B1A77A9C248}"/>
                  </a:ext>
                </a:extLst>
              </p:cNvPr>
              <p:cNvSpPr>
                <a:spLocks noChangeArrowheads="1"/>
              </p:cNvSpPr>
              <p:nvPr/>
            </p:nvSpPr>
            <p:spPr bwMode="auto">
              <a:xfrm>
                <a:off x="253" y="166"/>
                <a:ext cx="18" cy="96"/>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65" name="Group 4">
              <a:extLst>
                <a:ext uri="{FF2B5EF4-FFF2-40B4-BE49-F238E27FC236}">
                  <a16:creationId xmlns:a16="http://schemas.microsoft.com/office/drawing/2014/main" id="{F96BCC50-116B-4248-9F22-1886D62B03AB}"/>
                </a:ext>
              </a:extLst>
            </p:cNvPr>
            <p:cNvGrpSpPr>
              <a:grpSpLocks noChangeAspect="1"/>
            </p:cNvGrpSpPr>
            <p:nvPr/>
          </p:nvGrpSpPr>
          <p:grpSpPr bwMode="auto">
            <a:xfrm>
              <a:off x="4197613" y="7408444"/>
              <a:ext cx="410595" cy="414743"/>
              <a:chOff x="92" y="88"/>
              <a:chExt cx="396" cy="400"/>
            </a:xfrm>
            <a:solidFill>
              <a:srgbClr val="3F1A2B"/>
            </a:solidFill>
          </p:grpSpPr>
          <p:sp>
            <p:nvSpPr>
              <p:cNvPr id="66"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67"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68"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69"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70"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71"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2"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73" name="Group 4">
              <a:extLst>
                <a:ext uri="{FF2B5EF4-FFF2-40B4-BE49-F238E27FC236}">
                  <a16:creationId xmlns:a16="http://schemas.microsoft.com/office/drawing/2014/main" id="{60A38D1A-8AAC-411E-B2A6-000D9FBE5BBE}"/>
                </a:ext>
              </a:extLst>
            </p:cNvPr>
            <p:cNvGrpSpPr>
              <a:grpSpLocks noChangeAspect="1"/>
            </p:cNvGrpSpPr>
            <p:nvPr/>
          </p:nvGrpSpPr>
          <p:grpSpPr bwMode="auto">
            <a:xfrm>
              <a:off x="3725804" y="6082112"/>
              <a:ext cx="388050" cy="388050"/>
              <a:chOff x="88" y="88"/>
              <a:chExt cx="400" cy="400"/>
            </a:xfrm>
            <a:solidFill>
              <a:srgbClr val="3F1A2B"/>
            </a:solidFill>
          </p:grpSpPr>
          <p:sp>
            <p:nvSpPr>
              <p:cNvPr id="74" name="Freeform 5">
                <a:extLst>
                  <a:ext uri="{FF2B5EF4-FFF2-40B4-BE49-F238E27FC236}">
                    <a16:creationId xmlns:a16="http://schemas.microsoft.com/office/drawing/2014/main" id="{8BB33867-907B-486B-A8D1-F21F8FFB817B}"/>
                  </a:ext>
                </a:extLst>
              </p:cNvPr>
              <p:cNvSpPr>
                <a:spLocks noEditPoints="1"/>
              </p:cNvSpPr>
              <p:nvPr/>
            </p:nvSpPr>
            <p:spPr bwMode="auto">
              <a:xfrm>
                <a:off x="114" y="114"/>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5" name="Freeform 6">
                <a:extLst>
                  <a:ext uri="{FF2B5EF4-FFF2-40B4-BE49-F238E27FC236}">
                    <a16:creationId xmlns:a16="http://schemas.microsoft.com/office/drawing/2014/main" id="{45F1C8A4-E747-4510-8A11-4A0FD7CC8126}"/>
                  </a:ext>
                </a:extLst>
              </p:cNvPr>
              <p:cNvSpPr>
                <a:spLocks/>
              </p:cNvSpPr>
              <p:nvPr/>
            </p:nvSpPr>
            <p:spPr bwMode="auto">
              <a:xfrm>
                <a:off x="88" y="227"/>
                <a:ext cx="133" cy="235"/>
              </a:xfrm>
              <a:custGeom>
                <a:avLst/>
                <a:gdLst>
                  <a:gd name="T0" fmla="*/ 44 w 61"/>
                  <a:gd name="T1" fmla="*/ 108 h 108"/>
                  <a:gd name="T2" fmla="*/ 16 w 61"/>
                  <a:gd name="T3" fmla="*/ 108 h 108"/>
                  <a:gd name="T4" fmla="*/ 12 w 61"/>
                  <a:gd name="T5" fmla="*/ 63 h 108"/>
                  <a:gd name="T6" fmla="*/ 0 w 61"/>
                  <a:gd name="T7" fmla="*/ 59 h 108"/>
                  <a:gd name="T8" fmla="*/ 0 w 61"/>
                  <a:gd name="T9" fmla="*/ 20 h 108"/>
                  <a:gd name="T10" fmla="*/ 20 w 61"/>
                  <a:gd name="T11" fmla="*/ 0 h 108"/>
                  <a:gd name="T12" fmla="*/ 44 w 61"/>
                  <a:gd name="T13" fmla="*/ 0 h 108"/>
                  <a:gd name="T14" fmla="*/ 61 w 61"/>
                  <a:gd name="T15" fmla="*/ 10 h 108"/>
                  <a:gd name="T16" fmla="*/ 54 w 61"/>
                  <a:gd name="T17" fmla="*/ 14 h 108"/>
                  <a:gd name="T18" fmla="*/ 44 w 61"/>
                  <a:gd name="T19" fmla="*/ 8 h 108"/>
                  <a:gd name="T20" fmla="*/ 20 w 61"/>
                  <a:gd name="T21" fmla="*/ 8 h 108"/>
                  <a:gd name="T22" fmla="*/ 8 w 61"/>
                  <a:gd name="T23" fmla="*/ 20 h 108"/>
                  <a:gd name="T24" fmla="*/ 8 w 61"/>
                  <a:gd name="T25" fmla="*/ 53 h 108"/>
                  <a:gd name="T26" fmla="*/ 20 w 61"/>
                  <a:gd name="T27" fmla="*/ 57 h 108"/>
                  <a:gd name="T28" fmla="*/ 24 w 61"/>
                  <a:gd name="T29" fmla="*/ 100 h 108"/>
                  <a:gd name="T30" fmla="*/ 44 w 61"/>
                  <a:gd name="T31" fmla="*/ 100 h 108"/>
                  <a:gd name="T32" fmla="*/ 44 w 61"/>
                  <a:gd name="T3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08">
                    <a:moveTo>
                      <a:pt x="44" y="108"/>
                    </a:moveTo>
                    <a:cubicBezTo>
                      <a:pt x="16" y="108"/>
                      <a:pt x="16" y="108"/>
                      <a:pt x="16" y="108"/>
                    </a:cubicBezTo>
                    <a:cubicBezTo>
                      <a:pt x="12" y="63"/>
                      <a:pt x="12" y="63"/>
                      <a:pt x="12" y="63"/>
                    </a:cubicBezTo>
                    <a:cubicBezTo>
                      <a:pt x="0" y="59"/>
                      <a:pt x="0" y="59"/>
                      <a:pt x="0" y="59"/>
                    </a:cubicBezTo>
                    <a:cubicBezTo>
                      <a:pt x="0" y="20"/>
                      <a:pt x="0" y="20"/>
                      <a:pt x="0" y="20"/>
                    </a:cubicBezTo>
                    <a:cubicBezTo>
                      <a:pt x="0" y="9"/>
                      <a:pt x="9" y="0"/>
                      <a:pt x="20" y="0"/>
                    </a:cubicBezTo>
                    <a:cubicBezTo>
                      <a:pt x="44" y="0"/>
                      <a:pt x="44" y="0"/>
                      <a:pt x="44" y="0"/>
                    </a:cubicBezTo>
                    <a:cubicBezTo>
                      <a:pt x="51" y="0"/>
                      <a:pt x="58" y="4"/>
                      <a:pt x="61" y="10"/>
                    </a:cubicBezTo>
                    <a:cubicBezTo>
                      <a:pt x="54" y="14"/>
                      <a:pt x="54" y="14"/>
                      <a:pt x="54" y="14"/>
                    </a:cubicBezTo>
                    <a:cubicBezTo>
                      <a:pt x="52" y="10"/>
                      <a:pt x="48" y="8"/>
                      <a:pt x="44" y="8"/>
                    </a:cubicBezTo>
                    <a:cubicBezTo>
                      <a:pt x="20" y="8"/>
                      <a:pt x="20" y="8"/>
                      <a:pt x="20" y="8"/>
                    </a:cubicBezTo>
                    <a:cubicBezTo>
                      <a:pt x="13" y="8"/>
                      <a:pt x="8" y="13"/>
                      <a:pt x="8" y="20"/>
                    </a:cubicBezTo>
                    <a:cubicBezTo>
                      <a:pt x="8" y="53"/>
                      <a:pt x="8" y="53"/>
                      <a:pt x="8" y="53"/>
                    </a:cubicBezTo>
                    <a:cubicBezTo>
                      <a:pt x="20" y="57"/>
                      <a:pt x="20" y="57"/>
                      <a:pt x="20" y="57"/>
                    </a:cubicBezTo>
                    <a:cubicBezTo>
                      <a:pt x="24" y="100"/>
                      <a:pt x="24" y="100"/>
                      <a:pt x="24" y="100"/>
                    </a:cubicBezTo>
                    <a:cubicBezTo>
                      <a:pt x="44" y="100"/>
                      <a:pt x="44" y="100"/>
                      <a:pt x="44" y="100"/>
                    </a:cubicBezTo>
                    <a:lnTo>
                      <a:pt x="44" y="108"/>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6" name="Freeform 7">
                <a:extLst>
                  <a:ext uri="{FF2B5EF4-FFF2-40B4-BE49-F238E27FC236}">
                    <a16:creationId xmlns:a16="http://schemas.microsoft.com/office/drawing/2014/main" id="{F79684E5-8BC7-4630-BFDB-FDCB804B5E1C}"/>
                  </a:ext>
                </a:extLst>
              </p:cNvPr>
              <p:cNvSpPr>
                <a:spLocks noEditPoints="1"/>
              </p:cNvSpPr>
              <p:nvPr/>
            </p:nvSpPr>
            <p:spPr bwMode="auto">
              <a:xfrm>
                <a:off x="375" y="114"/>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7" name="Freeform 8">
                <a:extLst>
                  <a:ext uri="{FF2B5EF4-FFF2-40B4-BE49-F238E27FC236}">
                    <a16:creationId xmlns:a16="http://schemas.microsoft.com/office/drawing/2014/main" id="{0D1DF385-DF4F-4112-9BE7-F514B5AF4362}"/>
                  </a:ext>
                </a:extLst>
              </p:cNvPr>
              <p:cNvSpPr>
                <a:spLocks/>
              </p:cNvSpPr>
              <p:nvPr/>
            </p:nvSpPr>
            <p:spPr bwMode="auto">
              <a:xfrm>
                <a:off x="355" y="227"/>
                <a:ext cx="133" cy="235"/>
              </a:xfrm>
              <a:custGeom>
                <a:avLst/>
                <a:gdLst>
                  <a:gd name="T0" fmla="*/ 45 w 61"/>
                  <a:gd name="T1" fmla="*/ 108 h 108"/>
                  <a:gd name="T2" fmla="*/ 17 w 61"/>
                  <a:gd name="T3" fmla="*/ 108 h 108"/>
                  <a:gd name="T4" fmla="*/ 17 w 61"/>
                  <a:gd name="T5" fmla="*/ 100 h 108"/>
                  <a:gd name="T6" fmla="*/ 37 w 61"/>
                  <a:gd name="T7" fmla="*/ 100 h 108"/>
                  <a:gd name="T8" fmla="*/ 41 w 61"/>
                  <a:gd name="T9" fmla="*/ 57 h 108"/>
                  <a:gd name="T10" fmla="*/ 53 w 61"/>
                  <a:gd name="T11" fmla="*/ 53 h 108"/>
                  <a:gd name="T12" fmla="*/ 53 w 61"/>
                  <a:gd name="T13" fmla="*/ 20 h 108"/>
                  <a:gd name="T14" fmla="*/ 41 w 61"/>
                  <a:gd name="T15" fmla="*/ 8 h 108"/>
                  <a:gd name="T16" fmla="*/ 17 w 61"/>
                  <a:gd name="T17" fmla="*/ 8 h 108"/>
                  <a:gd name="T18" fmla="*/ 7 w 61"/>
                  <a:gd name="T19" fmla="*/ 14 h 108"/>
                  <a:gd name="T20" fmla="*/ 0 w 61"/>
                  <a:gd name="T21" fmla="*/ 10 h 108"/>
                  <a:gd name="T22" fmla="*/ 17 w 61"/>
                  <a:gd name="T23" fmla="*/ 0 h 108"/>
                  <a:gd name="T24" fmla="*/ 41 w 61"/>
                  <a:gd name="T25" fmla="*/ 0 h 108"/>
                  <a:gd name="T26" fmla="*/ 61 w 61"/>
                  <a:gd name="T27" fmla="*/ 20 h 108"/>
                  <a:gd name="T28" fmla="*/ 61 w 61"/>
                  <a:gd name="T29" fmla="*/ 59 h 108"/>
                  <a:gd name="T30" fmla="*/ 49 w 61"/>
                  <a:gd name="T31" fmla="*/ 63 h 108"/>
                  <a:gd name="T32" fmla="*/ 45 w 61"/>
                  <a:gd name="T3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08">
                    <a:moveTo>
                      <a:pt x="45" y="108"/>
                    </a:moveTo>
                    <a:cubicBezTo>
                      <a:pt x="17" y="108"/>
                      <a:pt x="17" y="108"/>
                      <a:pt x="17" y="108"/>
                    </a:cubicBezTo>
                    <a:cubicBezTo>
                      <a:pt x="17" y="100"/>
                      <a:pt x="17" y="100"/>
                      <a:pt x="17" y="100"/>
                    </a:cubicBezTo>
                    <a:cubicBezTo>
                      <a:pt x="37" y="100"/>
                      <a:pt x="37" y="100"/>
                      <a:pt x="37" y="100"/>
                    </a:cubicBezTo>
                    <a:cubicBezTo>
                      <a:pt x="41" y="57"/>
                      <a:pt x="41" y="57"/>
                      <a:pt x="41" y="57"/>
                    </a:cubicBezTo>
                    <a:cubicBezTo>
                      <a:pt x="53" y="53"/>
                      <a:pt x="53" y="53"/>
                      <a:pt x="53" y="53"/>
                    </a:cubicBezTo>
                    <a:cubicBezTo>
                      <a:pt x="53" y="20"/>
                      <a:pt x="53" y="20"/>
                      <a:pt x="53" y="20"/>
                    </a:cubicBezTo>
                    <a:cubicBezTo>
                      <a:pt x="53" y="13"/>
                      <a:pt x="48" y="8"/>
                      <a:pt x="41" y="8"/>
                    </a:cubicBezTo>
                    <a:cubicBezTo>
                      <a:pt x="17" y="8"/>
                      <a:pt x="17" y="8"/>
                      <a:pt x="17" y="8"/>
                    </a:cubicBezTo>
                    <a:cubicBezTo>
                      <a:pt x="13" y="8"/>
                      <a:pt x="9" y="10"/>
                      <a:pt x="7" y="14"/>
                    </a:cubicBezTo>
                    <a:cubicBezTo>
                      <a:pt x="0" y="10"/>
                      <a:pt x="0" y="10"/>
                      <a:pt x="0" y="10"/>
                    </a:cubicBezTo>
                    <a:cubicBezTo>
                      <a:pt x="3" y="4"/>
                      <a:pt x="10" y="0"/>
                      <a:pt x="17" y="0"/>
                    </a:cubicBezTo>
                    <a:cubicBezTo>
                      <a:pt x="41" y="0"/>
                      <a:pt x="41" y="0"/>
                      <a:pt x="41" y="0"/>
                    </a:cubicBezTo>
                    <a:cubicBezTo>
                      <a:pt x="52" y="0"/>
                      <a:pt x="61" y="9"/>
                      <a:pt x="61" y="20"/>
                    </a:cubicBezTo>
                    <a:cubicBezTo>
                      <a:pt x="61" y="59"/>
                      <a:pt x="61" y="59"/>
                      <a:pt x="61" y="59"/>
                    </a:cubicBezTo>
                    <a:cubicBezTo>
                      <a:pt x="49" y="63"/>
                      <a:pt x="49" y="63"/>
                      <a:pt x="49" y="63"/>
                    </a:cubicBezTo>
                    <a:lnTo>
                      <a:pt x="45" y="108"/>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8" name="Freeform 9">
                <a:extLst>
                  <a:ext uri="{FF2B5EF4-FFF2-40B4-BE49-F238E27FC236}">
                    <a16:creationId xmlns:a16="http://schemas.microsoft.com/office/drawing/2014/main" id="{A0E73AD0-4300-4928-BB3F-966706C92AC4}"/>
                  </a:ext>
                </a:extLst>
              </p:cNvPr>
              <p:cNvSpPr>
                <a:spLocks noEditPoints="1"/>
              </p:cNvSpPr>
              <p:nvPr/>
            </p:nvSpPr>
            <p:spPr bwMode="auto">
              <a:xfrm>
                <a:off x="227" y="88"/>
                <a:ext cx="122" cy="122"/>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9" name="Freeform 10">
                <a:extLst>
                  <a:ext uri="{FF2B5EF4-FFF2-40B4-BE49-F238E27FC236}">
                    <a16:creationId xmlns:a16="http://schemas.microsoft.com/office/drawing/2014/main" id="{36229B99-3227-40DF-B091-690C462D1F60}"/>
                  </a:ext>
                </a:extLst>
              </p:cNvPr>
              <p:cNvSpPr>
                <a:spLocks noEditPoints="1"/>
              </p:cNvSpPr>
              <p:nvPr/>
            </p:nvSpPr>
            <p:spPr bwMode="auto">
              <a:xfrm>
                <a:off x="192" y="236"/>
                <a:ext cx="192" cy="252"/>
              </a:xfrm>
              <a:custGeom>
                <a:avLst/>
                <a:gdLst>
                  <a:gd name="T0" fmla="*/ 68 w 88"/>
                  <a:gd name="T1" fmla="*/ 116 h 116"/>
                  <a:gd name="T2" fmla="*/ 20 w 88"/>
                  <a:gd name="T3" fmla="*/ 116 h 116"/>
                  <a:gd name="T4" fmla="*/ 16 w 88"/>
                  <a:gd name="T5" fmla="*/ 67 h 116"/>
                  <a:gd name="T6" fmla="*/ 0 w 88"/>
                  <a:gd name="T7" fmla="*/ 63 h 116"/>
                  <a:gd name="T8" fmla="*/ 0 w 88"/>
                  <a:gd name="T9" fmla="*/ 20 h 116"/>
                  <a:gd name="T10" fmla="*/ 20 w 88"/>
                  <a:gd name="T11" fmla="*/ 0 h 116"/>
                  <a:gd name="T12" fmla="*/ 68 w 88"/>
                  <a:gd name="T13" fmla="*/ 0 h 116"/>
                  <a:gd name="T14" fmla="*/ 88 w 88"/>
                  <a:gd name="T15" fmla="*/ 20 h 116"/>
                  <a:gd name="T16" fmla="*/ 88 w 88"/>
                  <a:gd name="T17" fmla="*/ 63 h 116"/>
                  <a:gd name="T18" fmla="*/ 72 w 88"/>
                  <a:gd name="T19" fmla="*/ 67 h 116"/>
                  <a:gd name="T20" fmla="*/ 68 w 88"/>
                  <a:gd name="T21" fmla="*/ 116 h 116"/>
                  <a:gd name="T22" fmla="*/ 28 w 88"/>
                  <a:gd name="T23" fmla="*/ 108 h 116"/>
                  <a:gd name="T24" fmla="*/ 60 w 88"/>
                  <a:gd name="T25" fmla="*/ 108 h 116"/>
                  <a:gd name="T26" fmla="*/ 64 w 88"/>
                  <a:gd name="T27" fmla="*/ 61 h 116"/>
                  <a:gd name="T28" fmla="*/ 80 w 88"/>
                  <a:gd name="T29" fmla="*/ 57 h 116"/>
                  <a:gd name="T30" fmla="*/ 80 w 88"/>
                  <a:gd name="T31" fmla="*/ 20 h 116"/>
                  <a:gd name="T32" fmla="*/ 68 w 88"/>
                  <a:gd name="T33" fmla="*/ 8 h 116"/>
                  <a:gd name="T34" fmla="*/ 20 w 88"/>
                  <a:gd name="T35" fmla="*/ 8 h 116"/>
                  <a:gd name="T36" fmla="*/ 8 w 88"/>
                  <a:gd name="T37" fmla="*/ 20 h 116"/>
                  <a:gd name="T38" fmla="*/ 8 w 88"/>
                  <a:gd name="T39" fmla="*/ 57 h 116"/>
                  <a:gd name="T40" fmla="*/ 24 w 88"/>
                  <a:gd name="T41" fmla="*/ 61 h 116"/>
                  <a:gd name="T42" fmla="*/ 28 w 88"/>
                  <a:gd name="T43"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16">
                    <a:moveTo>
                      <a:pt x="68" y="116"/>
                    </a:moveTo>
                    <a:cubicBezTo>
                      <a:pt x="20" y="116"/>
                      <a:pt x="20" y="116"/>
                      <a:pt x="20" y="116"/>
                    </a:cubicBezTo>
                    <a:cubicBezTo>
                      <a:pt x="16" y="67"/>
                      <a:pt x="16" y="67"/>
                      <a:pt x="16" y="67"/>
                    </a:cubicBezTo>
                    <a:cubicBezTo>
                      <a:pt x="0" y="63"/>
                      <a:pt x="0" y="63"/>
                      <a:pt x="0" y="63"/>
                    </a:cubicBezTo>
                    <a:cubicBezTo>
                      <a:pt x="0" y="20"/>
                      <a:pt x="0" y="20"/>
                      <a:pt x="0" y="20"/>
                    </a:cubicBezTo>
                    <a:cubicBezTo>
                      <a:pt x="0" y="9"/>
                      <a:pt x="9" y="0"/>
                      <a:pt x="20" y="0"/>
                    </a:cubicBezTo>
                    <a:cubicBezTo>
                      <a:pt x="68" y="0"/>
                      <a:pt x="68" y="0"/>
                      <a:pt x="68" y="0"/>
                    </a:cubicBezTo>
                    <a:cubicBezTo>
                      <a:pt x="79" y="0"/>
                      <a:pt x="88" y="9"/>
                      <a:pt x="88" y="20"/>
                    </a:cubicBezTo>
                    <a:cubicBezTo>
                      <a:pt x="88" y="63"/>
                      <a:pt x="88" y="63"/>
                      <a:pt x="88" y="63"/>
                    </a:cubicBezTo>
                    <a:cubicBezTo>
                      <a:pt x="72" y="67"/>
                      <a:pt x="72" y="67"/>
                      <a:pt x="72" y="67"/>
                    </a:cubicBezTo>
                    <a:lnTo>
                      <a:pt x="68" y="116"/>
                    </a:lnTo>
                    <a:close/>
                    <a:moveTo>
                      <a:pt x="28" y="108"/>
                    </a:moveTo>
                    <a:cubicBezTo>
                      <a:pt x="60" y="108"/>
                      <a:pt x="60" y="108"/>
                      <a:pt x="60" y="108"/>
                    </a:cubicBezTo>
                    <a:cubicBezTo>
                      <a:pt x="64" y="61"/>
                      <a:pt x="64" y="61"/>
                      <a:pt x="64" y="61"/>
                    </a:cubicBezTo>
                    <a:cubicBezTo>
                      <a:pt x="80" y="57"/>
                      <a:pt x="80" y="57"/>
                      <a:pt x="80" y="57"/>
                    </a:cubicBezTo>
                    <a:cubicBezTo>
                      <a:pt x="80" y="20"/>
                      <a:pt x="80" y="20"/>
                      <a:pt x="80" y="20"/>
                    </a:cubicBezTo>
                    <a:cubicBezTo>
                      <a:pt x="80" y="13"/>
                      <a:pt x="75" y="8"/>
                      <a:pt x="68" y="8"/>
                    </a:cubicBezTo>
                    <a:cubicBezTo>
                      <a:pt x="20" y="8"/>
                      <a:pt x="20" y="8"/>
                      <a:pt x="20" y="8"/>
                    </a:cubicBezTo>
                    <a:cubicBezTo>
                      <a:pt x="13" y="8"/>
                      <a:pt x="8" y="13"/>
                      <a:pt x="8" y="20"/>
                    </a:cubicBezTo>
                    <a:cubicBezTo>
                      <a:pt x="8" y="57"/>
                      <a:pt x="8" y="57"/>
                      <a:pt x="8" y="57"/>
                    </a:cubicBezTo>
                    <a:cubicBezTo>
                      <a:pt x="24" y="61"/>
                      <a:pt x="24" y="61"/>
                      <a:pt x="24" y="61"/>
                    </a:cubicBezTo>
                    <a:lnTo>
                      <a:pt x="28" y="108"/>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80" name="Group 4">
              <a:extLst>
                <a:ext uri="{FF2B5EF4-FFF2-40B4-BE49-F238E27FC236}">
                  <a16:creationId xmlns:a16="http://schemas.microsoft.com/office/drawing/2014/main" id="{39CD9172-8568-49E5-9C90-EF0AFB3A456C}"/>
                </a:ext>
              </a:extLst>
            </p:cNvPr>
            <p:cNvGrpSpPr>
              <a:grpSpLocks noChangeAspect="1"/>
            </p:cNvGrpSpPr>
            <p:nvPr/>
          </p:nvGrpSpPr>
          <p:grpSpPr bwMode="auto">
            <a:xfrm>
              <a:off x="3893975" y="6739902"/>
              <a:ext cx="452695" cy="443777"/>
              <a:chOff x="82" y="88"/>
              <a:chExt cx="406" cy="398"/>
            </a:xfrm>
            <a:solidFill>
              <a:srgbClr val="3F1A2B"/>
            </a:solidFill>
          </p:grpSpPr>
          <p:sp>
            <p:nvSpPr>
              <p:cNvPr id="81" name="Freeform 5">
                <a:extLst>
                  <a:ext uri="{FF2B5EF4-FFF2-40B4-BE49-F238E27FC236}">
                    <a16:creationId xmlns:a16="http://schemas.microsoft.com/office/drawing/2014/main" id="{14ECD5F5-6601-49F0-A2C2-5EC0994281AE}"/>
                  </a:ext>
                </a:extLst>
              </p:cNvPr>
              <p:cNvSpPr>
                <a:spLocks/>
              </p:cNvSpPr>
              <p:nvPr/>
            </p:nvSpPr>
            <p:spPr bwMode="auto">
              <a:xfrm>
                <a:off x="82" y="181"/>
                <a:ext cx="54" cy="149"/>
              </a:xfrm>
              <a:custGeom>
                <a:avLst/>
                <a:gdLst>
                  <a:gd name="T0" fmla="*/ 5 w 25"/>
                  <a:gd name="T1" fmla="*/ 69 h 69"/>
                  <a:gd name="T2" fmla="*/ 19 w 25"/>
                  <a:gd name="T3" fmla="*/ 0 h 69"/>
                  <a:gd name="T4" fmla="*/ 25 w 25"/>
                  <a:gd name="T5" fmla="*/ 4 h 69"/>
                  <a:gd name="T6" fmla="*/ 13 w 25"/>
                  <a:gd name="T7" fmla="*/ 68 h 69"/>
                  <a:gd name="T8" fmla="*/ 5 w 25"/>
                  <a:gd name="T9" fmla="*/ 69 h 69"/>
                </a:gdLst>
                <a:ahLst/>
                <a:cxnLst>
                  <a:cxn ang="0">
                    <a:pos x="T0" y="T1"/>
                  </a:cxn>
                  <a:cxn ang="0">
                    <a:pos x="T2" y="T3"/>
                  </a:cxn>
                  <a:cxn ang="0">
                    <a:pos x="T4" y="T5"/>
                  </a:cxn>
                  <a:cxn ang="0">
                    <a:pos x="T6" y="T7"/>
                  </a:cxn>
                  <a:cxn ang="0">
                    <a:pos x="T8" y="T9"/>
                  </a:cxn>
                </a:cxnLst>
                <a:rect l="0" t="0" r="r" b="b"/>
                <a:pathLst>
                  <a:path w="25" h="69">
                    <a:moveTo>
                      <a:pt x="5" y="69"/>
                    </a:moveTo>
                    <a:cubicBezTo>
                      <a:pt x="0" y="45"/>
                      <a:pt x="5" y="20"/>
                      <a:pt x="19" y="0"/>
                    </a:cubicBezTo>
                    <a:cubicBezTo>
                      <a:pt x="25" y="4"/>
                      <a:pt x="25" y="4"/>
                      <a:pt x="25" y="4"/>
                    </a:cubicBezTo>
                    <a:cubicBezTo>
                      <a:pt x="13" y="23"/>
                      <a:pt x="8" y="46"/>
                      <a:pt x="13" y="68"/>
                    </a:cubicBezTo>
                    <a:lnTo>
                      <a:pt x="5" y="69"/>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2" name="Freeform 6">
                <a:extLst>
                  <a:ext uri="{FF2B5EF4-FFF2-40B4-BE49-F238E27FC236}">
                    <a16:creationId xmlns:a16="http://schemas.microsoft.com/office/drawing/2014/main" id="{A7E4B44D-8983-4FB0-984B-F80F1B6F0174}"/>
                  </a:ext>
                </a:extLst>
              </p:cNvPr>
              <p:cNvSpPr>
                <a:spLocks/>
              </p:cNvSpPr>
              <p:nvPr/>
            </p:nvSpPr>
            <p:spPr bwMode="auto">
              <a:xfrm>
                <a:off x="151" y="88"/>
                <a:ext cx="228" cy="71"/>
              </a:xfrm>
              <a:custGeom>
                <a:avLst/>
                <a:gdLst>
                  <a:gd name="T0" fmla="*/ 5 w 105"/>
                  <a:gd name="T1" fmla="*/ 33 h 33"/>
                  <a:gd name="T2" fmla="*/ 0 w 105"/>
                  <a:gd name="T3" fmla="*/ 27 h 33"/>
                  <a:gd name="T4" fmla="*/ 45 w 105"/>
                  <a:gd name="T5" fmla="*/ 4 h 33"/>
                  <a:gd name="T6" fmla="*/ 105 w 105"/>
                  <a:gd name="T7" fmla="*/ 12 h 33"/>
                  <a:gd name="T8" fmla="*/ 101 w 105"/>
                  <a:gd name="T9" fmla="*/ 19 h 33"/>
                  <a:gd name="T10" fmla="*/ 46 w 105"/>
                  <a:gd name="T11" fmla="*/ 12 h 33"/>
                  <a:gd name="T12" fmla="*/ 5 w 10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5" h="33">
                    <a:moveTo>
                      <a:pt x="5" y="33"/>
                    </a:moveTo>
                    <a:cubicBezTo>
                      <a:pt x="0" y="27"/>
                      <a:pt x="0" y="27"/>
                      <a:pt x="0" y="27"/>
                    </a:cubicBezTo>
                    <a:cubicBezTo>
                      <a:pt x="12" y="15"/>
                      <a:pt x="28" y="7"/>
                      <a:pt x="45" y="4"/>
                    </a:cubicBezTo>
                    <a:cubicBezTo>
                      <a:pt x="65" y="0"/>
                      <a:pt x="86" y="3"/>
                      <a:pt x="105" y="12"/>
                    </a:cubicBezTo>
                    <a:cubicBezTo>
                      <a:pt x="101" y="19"/>
                      <a:pt x="101" y="19"/>
                      <a:pt x="101" y="19"/>
                    </a:cubicBezTo>
                    <a:cubicBezTo>
                      <a:pt x="84" y="11"/>
                      <a:pt x="65" y="8"/>
                      <a:pt x="46" y="12"/>
                    </a:cubicBezTo>
                    <a:cubicBezTo>
                      <a:pt x="31" y="15"/>
                      <a:pt x="17" y="22"/>
                      <a:pt x="5" y="33"/>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3" name="Freeform 7">
                <a:extLst>
                  <a:ext uri="{FF2B5EF4-FFF2-40B4-BE49-F238E27FC236}">
                    <a16:creationId xmlns:a16="http://schemas.microsoft.com/office/drawing/2014/main" id="{DCF2F521-DC30-42E4-8F05-005728F9F58C}"/>
                  </a:ext>
                </a:extLst>
              </p:cNvPr>
              <p:cNvSpPr>
                <a:spLocks/>
              </p:cNvSpPr>
              <p:nvPr/>
            </p:nvSpPr>
            <p:spPr bwMode="auto">
              <a:xfrm>
                <a:off x="403" y="138"/>
                <a:ext cx="80" cy="117"/>
              </a:xfrm>
              <a:custGeom>
                <a:avLst/>
                <a:gdLst>
                  <a:gd name="T0" fmla="*/ 29 w 37"/>
                  <a:gd name="T1" fmla="*/ 54 h 54"/>
                  <a:gd name="T2" fmla="*/ 0 w 37"/>
                  <a:gd name="T3" fmla="*/ 6 h 54"/>
                  <a:gd name="T4" fmla="*/ 6 w 37"/>
                  <a:gd name="T5" fmla="*/ 0 h 54"/>
                  <a:gd name="T6" fmla="*/ 37 w 37"/>
                  <a:gd name="T7" fmla="*/ 53 h 54"/>
                  <a:gd name="T8" fmla="*/ 29 w 37"/>
                  <a:gd name="T9" fmla="*/ 54 h 54"/>
                </a:gdLst>
                <a:ahLst/>
                <a:cxnLst>
                  <a:cxn ang="0">
                    <a:pos x="T0" y="T1"/>
                  </a:cxn>
                  <a:cxn ang="0">
                    <a:pos x="T2" y="T3"/>
                  </a:cxn>
                  <a:cxn ang="0">
                    <a:pos x="T4" y="T5"/>
                  </a:cxn>
                  <a:cxn ang="0">
                    <a:pos x="T6" y="T7"/>
                  </a:cxn>
                  <a:cxn ang="0">
                    <a:pos x="T8" y="T9"/>
                  </a:cxn>
                </a:cxnLst>
                <a:rect l="0" t="0" r="r" b="b"/>
                <a:pathLst>
                  <a:path w="37" h="54">
                    <a:moveTo>
                      <a:pt x="29" y="54"/>
                    </a:moveTo>
                    <a:cubicBezTo>
                      <a:pt x="25" y="36"/>
                      <a:pt x="15" y="18"/>
                      <a:pt x="0" y="6"/>
                    </a:cubicBezTo>
                    <a:cubicBezTo>
                      <a:pt x="6" y="0"/>
                      <a:pt x="6" y="0"/>
                      <a:pt x="6" y="0"/>
                    </a:cubicBezTo>
                    <a:cubicBezTo>
                      <a:pt x="22" y="13"/>
                      <a:pt x="33" y="32"/>
                      <a:pt x="37" y="53"/>
                    </a:cubicBezTo>
                    <a:lnTo>
                      <a:pt x="29" y="54"/>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4" name="Freeform 8">
                <a:extLst>
                  <a:ext uri="{FF2B5EF4-FFF2-40B4-BE49-F238E27FC236}">
                    <a16:creationId xmlns:a16="http://schemas.microsoft.com/office/drawing/2014/main" id="{D829C1F3-B489-49BC-99CA-7D9162CDD77A}"/>
                  </a:ext>
                </a:extLst>
              </p:cNvPr>
              <p:cNvSpPr>
                <a:spLocks/>
              </p:cNvSpPr>
              <p:nvPr/>
            </p:nvSpPr>
            <p:spPr bwMode="auto">
              <a:xfrm>
                <a:off x="466" y="252"/>
                <a:ext cx="22" cy="44"/>
              </a:xfrm>
              <a:custGeom>
                <a:avLst/>
                <a:gdLst>
                  <a:gd name="T0" fmla="*/ 10 w 10"/>
                  <a:gd name="T1" fmla="*/ 20 h 20"/>
                  <a:gd name="T2" fmla="*/ 2 w 10"/>
                  <a:gd name="T3" fmla="*/ 20 h 20"/>
                  <a:gd name="T4" fmla="*/ 0 w 10"/>
                  <a:gd name="T5" fmla="*/ 1 h 20"/>
                  <a:gd name="T6" fmla="*/ 8 w 10"/>
                  <a:gd name="T7" fmla="*/ 0 h 20"/>
                  <a:gd name="T8" fmla="*/ 10 w 10"/>
                  <a:gd name="T9" fmla="*/ 20 h 20"/>
                </a:gdLst>
                <a:ahLst/>
                <a:cxnLst>
                  <a:cxn ang="0">
                    <a:pos x="T0" y="T1"/>
                  </a:cxn>
                  <a:cxn ang="0">
                    <a:pos x="T2" y="T3"/>
                  </a:cxn>
                  <a:cxn ang="0">
                    <a:pos x="T4" y="T5"/>
                  </a:cxn>
                  <a:cxn ang="0">
                    <a:pos x="T6" y="T7"/>
                  </a:cxn>
                  <a:cxn ang="0">
                    <a:pos x="T8" y="T9"/>
                  </a:cxn>
                </a:cxnLst>
                <a:rect l="0" t="0" r="r" b="b"/>
                <a:pathLst>
                  <a:path w="10" h="20">
                    <a:moveTo>
                      <a:pt x="10" y="20"/>
                    </a:moveTo>
                    <a:cubicBezTo>
                      <a:pt x="2" y="20"/>
                      <a:pt x="2" y="20"/>
                      <a:pt x="2" y="20"/>
                    </a:cubicBezTo>
                    <a:cubicBezTo>
                      <a:pt x="2" y="14"/>
                      <a:pt x="2" y="7"/>
                      <a:pt x="0" y="1"/>
                    </a:cubicBezTo>
                    <a:cubicBezTo>
                      <a:pt x="8" y="0"/>
                      <a:pt x="8" y="0"/>
                      <a:pt x="8" y="0"/>
                    </a:cubicBezTo>
                    <a:cubicBezTo>
                      <a:pt x="10" y="6"/>
                      <a:pt x="10" y="13"/>
                      <a:pt x="10" y="20"/>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5" name="Freeform 9">
                <a:extLst>
                  <a:ext uri="{FF2B5EF4-FFF2-40B4-BE49-F238E27FC236}">
                    <a16:creationId xmlns:a16="http://schemas.microsoft.com/office/drawing/2014/main" id="{421C17FE-8D42-48D7-A252-6FFB99397F7C}"/>
                  </a:ext>
                </a:extLst>
              </p:cNvPr>
              <p:cNvSpPr>
                <a:spLocks/>
              </p:cNvSpPr>
              <p:nvPr/>
            </p:nvSpPr>
            <p:spPr bwMode="auto">
              <a:xfrm>
                <a:off x="93" y="328"/>
                <a:ext cx="19" cy="11"/>
              </a:xfrm>
              <a:custGeom>
                <a:avLst/>
                <a:gdLst>
                  <a:gd name="T0" fmla="*/ 1 w 9"/>
                  <a:gd name="T1" fmla="*/ 5 h 5"/>
                  <a:gd name="T2" fmla="*/ 0 w 9"/>
                  <a:gd name="T3" fmla="*/ 1 h 5"/>
                  <a:gd name="T4" fmla="*/ 8 w 9"/>
                  <a:gd name="T5" fmla="*/ 0 h 5"/>
                  <a:gd name="T6" fmla="*/ 9 w 9"/>
                  <a:gd name="T7" fmla="*/ 3 h 5"/>
                  <a:gd name="T8" fmla="*/ 1 w 9"/>
                  <a:gd name="T9" fmla="*/ 5 h 5"/>
                </a:gdLst>
                <a:ahLst/>
                <a:cxnLst>
                  <a:cxn ang="0">
                    <a:pos x="T0" y="T1"/>
                  </a:cxn>
                  <a:cxn ang="0">
                    <a:pos x="T2" y="T3"/>
                  </a:cxn>
                  <a:cxn ang="0">
                    <a:pos x="T4" y="T5"/>
                  </a:cxn>
                  <a:cxn ang="0">
                    <a:pos x="T6" y="T7"/>
                  </a:cxn>
                  <a:cxn ang="0">
                    <a:pos x="T8" y="T9"/>
                  </a:cxn>
                </a:cxnLst>
                <a:rect l="0" t="0" r="r" b="b"/>
                <a:pathLst>
                  <a:path w="9" h="5">
                    <a:moveTo>
                      <a:pt x="1" y="5"/>
                    </a:moveTo>
                    <a:cubicBezTo>
                      <a:pt x="0" y="4"/>
                      <a:pt x="0" y="3"/>
                      <a:pt x="0" y="1"/>
                    </a:cubicBezTo>
                    <a:cubicBezTo>
                      <a:pt x="8" y="0"/>
                      <a:pt x="8" y="0"/>
                      <a:pt x="8" y="0"/>
                    </a:cubicBezTo>
                    <a:cubicBezTo>
                      <a:pt x="8" y="1"/>
                      <a:pt x="8" y="2"/>
                      <a:pt x="9" y="3"/>
                    </a:cubicBezTo>
                    <a:lnTo>
                      <a:pt x="1" y="5"/>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6" name="Freeform 10">
                <a:extLst>
                  <a:ext uri="{FF2B5EF4-FFF2-40B4-BE49-F238E27FC236}">
                    <a16:creationId xmlns:a16="http://schemas.microsoft.com/office/drawing/2014/main" id="{152C86CD-1727-4516-8D40-ED669C60A0EA}"/>
                  </a:ext>
                </a:extLst>
              </p:cNvPr>
              <p:cNvSpPr>
                <a:spLocks/>
              </p:cNvSpPr>
              <p:nvPr/>
            </p:nvSpPr>
            <p:spPr bwMode="auto">
              <a:xfrm>
                <a:off x="232" y="289"/>
                <a:ext cx="78" cy="193"/>
              </a:xfrm>
              <a:custGeom>
                <a:avLst/>
                <a:gdLst>
                  <a:gd name="T0" fmla="*/ 6 w 36"/>
                  <a:gd name="T1" fmla="*/ 89 h 89"/>
                  <a:gd name="T2" fmla="*/ 0 w 36"/>
                  <a:gd name="T3" fmla="*/ 83 h 89"/>
                  <a:gd name="T4" fmla="*/ 22 w 36"/>
                  <a:gd name="T5" fmla="*/ 2 h 89"/>
                  <a:gd name="T6" fmla="*/ 30 w 36"/>
                  <a:gd name="T7" fmla="*/ 0 h 89"/>
                  <a:gd name="T8" fmla="*/ 6 w 36"/>
                  <a:gd name="T9" fmla="*/ 89 h 89"/>
                </a:gdLst>
                <a:ahLst/>
                <a:cxnLst>
                  <a:cxn ang="0">
                    <a:pos x="T0" y="T1"/>
                  </a:cxn>
                  <a:cxn ang="0">
                    <a:pos x="T2" y="T3"/>
                  </a:cxn>
                  <a:cxn ang="0">
                    <a:pos x="T4" y="T5"/>
                  </a:cxn>
                  <a:cxn ang="0">
                    <a:pos x="T6" y="T7"/>
                  </a:cxn>
                  <a:cxn ang="0">
                    <a:pos x="T8" y="T9"/>
                  </a:cxn>
                </a:cxnLst>
                <a:rect l="0" t="0" r="r" b="b"/>
                <a:pathLst>
                  <a:path w="36" h="89">
                    <a:moveTo>
                      <a:pt x="6" y="89"/>
                    </a:moveTo>
                    <a:cubicBezTo>
                      <a:pt x="0" y="83"/>
                      <a:pt x="0" y="83"/>
                      <a:pt x="0" y="83"/>
                    </a:cubicBezTo>
                    <a:cubicBezTo>
                      <a:pt x="20" y="61"/>
                      <a:pt x="28" y="31"/>
                      <a:pt x="22" y="2"/>
                    </a:cubicBezTo>
                    <a:cubicBezTo>
                      <a:pt x="30" y="0"/>
                      <a:pt x="30" y="0"/>
                      <a:pt x="30" y="0"/>
                    </a:cubicBezTo>
                    <a:cubicBezTo>
                      <a:pt x="36" y="32"/>
                      <a:pt x="28" y="64"/>
                      <a:pt x="6" y="89"/>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7" name="Freeform 11">
                <a:extLst>
                  <a:ext uri="{FF2B5EF4-FFF2-40B4-BE49-F238E27FC236}">
                    <a16:creationId xmlns:a16="http://schemas.microsoft.com/office/drawing/2014/main" id="{7FFB14F3-6A37-4ACF-8CD6-97ED678C4CD3}"/>
                  </a:ext>
                </a:extLst>
              </p:cNvPr>
              <p:cNvSpPr>
                <a:spLocks/>
              </p:cNvSpPr>
              <p:nvPr/>
            </p:nvSpPr>
            <p:spPr bwMode="auto">
              <a:xfrm>
                <a:off x="186" y="231"/>
                <a:ext cx="174" cy="255"/>
              </a:xfrm>
              <a:custGeom>
                <a:avLst/>
                <a:gdLst>
                  <a:gd name="T0" fmla="*/ 53 w 80"/>
                  <a:gd name="T1" fmla="*/ 118 h 118"/>
                  <a:gd name="T2" fmla="*/ 46 w 80"/>
                  <a:gd name="T3" fmla="*/ 114 h 118"/>
                  <a:gd name="T4" fmla="*/ 65 w 80"/>
                  <a:gd name="T5" fmla="*/ 25 h 118"/>
                  <a:gd name="T6" fmla="*/ 43 w 80"/>
                  <a:gd name="T7" fmla="*/ 10 h 118"/>
                  <a:gd name="T8" fmla="*/ 29 w 80"/>
                  <a:gd name="T9" fmla="*/ 32 h 118"/>
                  <a:gd name="T10" fmla="*/ 5 w 80"/>
                  <a:gd name="T11" fmla="*/ 107 h 118"/>
                  <a:gd name="T12" fmla="*/ 0 w 80"/>
                  <a:gd name="T13" fmla="*/ 101 h 118"/>
                  <a:gd name="T14" fmla="*/ 22 w 80"/>
                  <a:gd name="T15" fmla="*/ 33 h 118"/>
                  <a:gd name="T16" fmla="*/ 42 w 80"/>
                  <a:gd name="T17" fmla="*/ 2 h 118"/>
                  <a:gd name="T18" fmla="*/ 72 w 80"/>
                  <a:gd name="T19" fmla="*/ 23 h 118"/>
                  <a:gd name="T20" fmla="*/ 53 w 80"/>
                  <a:gd name="T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18">
                    <a:moveTo>
                      <a:pt x="53" y="118"/>
                    </a:moveTo>
                    <a:cubicBezTo>
                      <a:pt x="46" y="114"/>
                      <a:pt x="46" y="114"/>
                      <a:pt x="46" y="114"/>
                    </a:cubicBezTo>
                    <a:cubicBezTo>
                      <a:pt x="64" y="88"/>
                      <a:pt x="71" y="52"/>
                      <a:pt x="65" y="25"/>
                    </a:cubicBezTo>
                    <a:cubicBezTo>
                      <a:pt x="62" y="14"/>
                      <a:pt x="54" y="8"/>
                      <a:pt x="43" y="10"/>
                    </a:cubicBezTo>
                    <a:cubicBezTo>
                      <a:pt x="33" y="12"/>
                      <a:pt x="27" y="21"/>
                      <a:pt x="29" y="32"/>
                    </a:cubicBezTo>
                    <a:cubicBezTo>
                      <a:pt x="35" y="60"/>
                      <a:pt x="26" y="88"/>
                      <a:pt x="5" y="107"/>
                    </a:cubicBezTo>
                    <a:cubicBezTo>
                      <a:pt x="0" y="101"/>
                      <a:pt x="0" y="101"/>
                      <a:pt x="0" y="101"/>
                    </a:cubicBezTo>
                    <a:cubicBezTo>
                      <a:pt x="18" y="84"/>
                      <a:pt x="26" y="58"/>
                      <a:pt x="22" y="33"/>
                    </a:cubicBezTo>
                    <a:cubicBezTo>
                      <a:pt x="19" y="19"/>
                      <a:pt x="27" y="5"/>
                      <a:pt x="42" y="2"/>
                    </a:cubicBezTo>
                    <a:cubicBezTo>
                      <a:pt x="56" y="0"/>
                      <a:pt x="69" y="8"/>
                      <a:pt x="72" y="23"/>
                    </a:cubicBezTo>
                    <a:cubicBezTo>
                      <a:pt x="80" y="52"/>
                      <a:pt x="72" y="91"/>
                      <a:pt x="53" y="11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8" name="Freeform 12">
                <a:extLst>
                  <a:ext uri="{FF2B5EF4-FFF2-40B4-BE49-F238E27FC236}">
                    <a16:creationId xmlns:a16="http://schemas.microsoft.com/office/drawing/2014/main" id="{71AB9B1B-346B-4BB9-9624-DFFDF1A36A1E}"/>
                  </a:ext>
                </a:extLst>
              </p:cNvPr>
              <p:cNvSpPr>
                <a:spLocks/>
              </p:cNvSpPr>
              <p:nvPr/>
            </p:nvSpPr>
            <p:spPr bwMode="auto">
              <a:xfrm>
                <a:off x="147" y="326"/>
                <a:ext cx="61" cy="106"/>
              </a:xfrm>
              <a:custGeom>
                <a:avLst/>
                <a:gdLst>
                  <a:gd name="T0" fmla="*/ 5 w 28"/>
                  <a:gd name="T1" fmla="*/ 49 h 49"/>
                  <a:gd name="T2" fmla="*/ 0 w 28"/>
                  <a:gd name="T3" fmla="*/ 43 h 49"/>
                  <a:gd name="T4" fmla="*/ 19 w 28"/>
                  <a:gd name="T5" fmla="*/ 0 h 49"/>
                  <a:gd name="T6" fmla="*/ 27 w 28"/>
                  <a:gd name="T7" fmla="*/ 0 h 49"/>
                  <a:gd name="T8" fmla="*/ 5 w 28"/>
                  <a:gd name="T9" fmla="*/ 49 h 49"/>
                </a:gdLst>
                <a:ahLst/>
                <a:cxnLst>
                  <a:cxn ang="0">
                    <a:pos x="T0" y="T1"/>
                  </a:cxn>
                  <a:cxn ang="0">
                    <a:pos x="T2" y="T3"/>
                  </a:cxn>
                  <a:cxn ang="0">
                    <a:pos x="T4" y="T5"/>
                  </a:cxn>
                  <a:cxn ang="0">
                    <a:pos x="T6" y="T7"/>
                  </a:cxn>
                  <a:cxn ang="0">
                    <a:pos x="T8" y="T9"/>
                  </a:cxn>
                </a:cxnLst>
                <a:rect l="0" t="0" r="r" b="b"/>
                <a:pathLst>
                  <a:path w="28" h="49">
                    <a:moveTo>
                      <a:pt x="5" y="49"/>
                    </a:moveTo>
                    <a:cubicBezTo>
                      <a:pt x="0" y="43"/>
                      <a:pt x="0" y="43"/>
                      <a:pt x="0" y="43"/>
                    </a:cubicBezTo>
                    <a:cubicBezTo>
                      <a:pt x="13" y="33"/>
                      <a:pt x="20" y="17"/>
                      <a:pt x="19" y="0"/>
                    </a:cubicBezTo>
                    <a:cubicBezTo>
                      <a:pt x="27" y="0"/>
                      <a:pt x="27" y="0"/>
                      <a:pt x="27" y="0"/>
                    </a:cubicBezTo>
                    <a:cubicBezTo>
                      <a:pt x="28" y="19"/>
                      <a:pt x="20" y="37"/>
                      <a:pt x="5" y="49"/>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9" name="Freeform 13">
                <a:extLst>
                  <a:ext uri="{FF2B5EF4-FFF2-40B4-BE49-F238E27FC236}">
                    <a16:creationId xmlns:a16="http://schemas.microsoft.com/office/drawing/2014/main" id="{BA33AEA8-85CB-43C4-B6C5-74BD91468C9A}"/>
                  </a:ext>
                </a:extLst>
              </p:cNvPr>
              <p:cNvSpPr>
                <a:spLocks/>
              </p:cNvSpPr>
              <p:nvPr/>
            </p:nvSpPr>
            <p:spPr bwMode="auto">
              <a:xfrm>
                <a:off x="184" y="179"/>
                <a:ext cx="210" cy="130"/>
              </a:xfrm>
              <a:custGeom>
                <a:avLst/>
                <a:gdLst>
                  <a:gd name="T0" fmla="*/ 89 w 97"/>
                  <a:gd name="T1" fmla="*/ 60 h 60"/>
                  <a:gd name="T2" fmla="*/ 87 w 97"/>
                  <a:gd name="T3" fmla="*/ 44 h 60"/>
                  <a:gd name="T4" fmla="*/ 70 w 97"/>
                  <a:gd name="T5" fmla="*/ 19 h 60"/>
                  <a:gd name="T6" fmla="*/ 40 w 97"/>
                  <a:gd name="T7" fmla="*/ 13 h 60"/>
                  <a:gd name="T8" fmla="*/ 8 w 97"/>
                  <a:gd name="T9" fmla="*/ 48 h 60"/>
                  <a:gd name="T10" fmla="*/ 0 w 97"/>
                  <a:gd name="T11" fmla="*/ 47 h 60"/>
                  <a:gd name="T12" fmla="*/ 38 w 97"/>
                  <a:gd name="T13" fmla="*/ 5 h 60"/>
                  <a:gd name="T14" fmla="*/ 95 w 97"/>
                  <a:gd name="T15" fmla="*/ 43 h 60"/>
                  <a:gd name="T16" fmla="*/ 97 w 97"/>
                  <a:gd name="T17" fmla="*/ 60 h 60"/>
                  <a:gd name="T18" fmla="*/ 89 w 97"/>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60">
                    <a:moveTo>
                      <a:pt x="89" y="60"/>
                    </a:moveTo>
                    <a:cubicBezTo>
                      <a:pt x="89" y="55"/>
                      <a:pt x="88" y="49"/>
                      <a:pt x="87" y="44"/>
                    </a:cubicBezTo>
                    <a:cubicBezTo>
                      <a:pt x="85" y="34"/>
                      <a:pt x="79" y="25"/>
                      <a:pt x="70" y="19"/>
                    </a:cubicBezTo>
                    <a:cubicBezTo>
                      <a:pt x="61" y="13"/>
                      <a:pt x="51" y="11"/>
                      <a:pt x="40" y="13"/>
                    </a:cubicBezTo>
                    <a:cubicBezTo>
                      <a:pt x="23" y="16"/>
                      <a:pt x="10" y="31"/>
                      <a:pt x="8" y="48"/>
                    </a:cubicBezTo>
                    <a:cubicBezTo>
                      <a:pt x="0" y="47"/>
                      <a:pt x="0" y="47"/>
                      <a:pt x="0" y="47"/>
                    </a:cubicBezTo>
                    <a:cubicBezTo>
                      <a:pt x="2" y="26"/>
                      <a:pt x="18" y="9"/>
                      <a:pt x="38" y="5"/>
                    </a:cubicBezTo>
                    <a:cubicBezTo>
                      <a:pt x="64" y="0"/>
                      <a:pt x="90" y="17"/>
                      <a:pt x="95" y="43"/>
                    </a:cubicBezTo>
                    <a:cubicBezTo>
                      <a:pt x="96" y="48"/>
                      <a:pt x="97" y="54"/>
                      <a:pt x="97" y="60"/>
                    </a:cubicBezTo>
                    <a:lnTo>
                      <a:pt x="89" y="60"/>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0" name="Freeform 14">
                <a:extLst>
                  <a:ext uri="{FF2B5EF4-FFF2-40B4-BE49-F238E27FC236}">
                    <a16:creationId xmlns:a16="http://schemas.microsoft.com/office/drawing/2014/main" id="{E8172CB4-DCC1-4C37-85EC-1507983DD7CE}"/>
                  </a:ext>
                </a:extLst>
              </p:cNvPr>
              <p:cNvSpPr>
                <a:spLocks/>
              </p:cNvSpPr>
              <p:nvPr/>
            </p:nvSpPr>
            <p:spPr bwMode="auto">
              <a:xfrm>
                <a:off x="349" y="352"/>
                <a:ext cx="48" cy="121"/>
              </a:xfrm>
              <a:custGeom>
                <a:avLst/>
                <a:gdLst>
                  <a:gd name="T0" fmla="*/ 7 w 22"/>
                  <a:gd name="T1" fmla="*/ 56 h 56"/>
                  <a:gd name="T2" fmla="*/ 0 w 22"/>
                  <a:gd name="T3" fmla="*/ 52 h 56"/>
                  <a:gd name="T4" fmla="*/ 14 w 22"/>
                  <a:gd name="T5" fmla="*/ 0 h 56"/>
                  <a:gd name="T6" fmla="*/ 22 w 22"/>
                  <a:gd name="T7" fmla="*/ 0 h 56"/>
                  <a:gd name="T8" fmla="*/ 7 w 22"/>
                  <a:gd name="T9" fmla="*/ 56 h 56"/>
                </a:gdLst>
                <a:ahLst/>
                <a:cxnLst>
                  <a:cxn ang="0">
                    <a:pos x="T0" y="T1"/>
                  </a:cxn>
                  <a:cxn ang="0">
                    <a:pos x="T2" y="T3"/>
                  </a:cxn>
                  <a:cxn ang="0">
                    <a:pos x="T4" y="T5"/>
                  </a:cxn>
                  <a:cxn ang="0">
                    <a:pos x="T6" y="T7"/>
                  </a:cxn>
                  <a:cxn ang="0">
                    <a:pos x="T8" y="T9"/>
                  </a:cxn>
                </a:cxnLst>
                <a:rect l="0" t="0" r="r" b="b"/>
                <a:pathLst>
                  <a:path w="22" h="56">
                    <a:moveTo>
                      <a:pt x="7" y="56"/>
                    </a:moveTo>
                    <a:cubicBezTo>
                      <a:pt x="0" y="52"/>
                      <a:pt x="0" y="52"/>
                      <a:pt x="0" y="52"/>
                    </a:cubicBezTo>
                    <a:cubicBezTo>
                      <a:pt x="8" y="36"/>
                      <a:pt x="13" y="18"/>
                      <a:pt x="14" y="0"/>
                    </a:cubicBezTo>
                    <a:cubicBezTo>
                      <a:pt x="22" y="0"/>
                      <a:pt x="22" y="0"/>
                      <a:pt x="22" y="0"/>
                    </a:cubicBezTo>
                    <a:cubicBezTo>
                      <a:pt x="21" y="20"/>
                      <a:pt x="16" y="38"/>
                      <a:pt x="7" y="56"/>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1" name="Freeform 15">
                <a:extLst>
                  <a:ext uri="{FF2B5EF4-FFF2-40B4-BE49-F238E27FC236}">
                    <a16:creationId xmlns:a16="http://schemas.microsoft.com/office/drawing/2014/main" id="{B4882036-07AA-490A-8CEA-FA9C15365902}"/>
                  </a:ext>
                </a:extLst>
              </p:cNvPr>
              <p:cNvSpPr>
                <a:spLocks/>
              </p:cNvSpPr>
              <p:nvPr/>
            </p:nvSpPr>
            <p:spPr bwMode="auto">
              <a:xfrm>
                <a:off x="119" y="146"/>
                <a:ext cx="128" cy="249"/>
              </a:xfrm>
              <a:custGeom>
                <a:avLst/>
                <a:gdLst>
                  <a:gd name="T0" fmla="*/ 5 w 59"/>
                  <a:gd name="T1" fmla="*/ 115 h 115"/>
                  <a:gd name="T2" fmla="*/ 0 w 59"/>
                  <a:gd name="T3" fmla="*/ 109 h 115"/>
                  <a:gd name="T4" fmla="*/ 10 w 59"/>
                  <a:gd name="T5" fmla="*/ 82 h 115"/>
                  <a:gd name="T6" fmla="*/ 9 w 59"/>
                  <a:gd name="T7" fmla="*/ 81 h 115"/>
                  <a:gd name="T8" fmla="*/ 57 w 59"/>
                  <a:gd name="T9" fmla="*/ 0 h 115"/>
                  <a:gd name="T10" fmla="*/ 59 w 59"/>
                  <a:gd name="T11" fmla="*/ 8 h 115"/>
                  <a:gd name="T12" fmla="*/ 17 w 59"/>
                  <a:gd name="T13" fmla="*/ 78 h 115"/>
                  <a:gd name="T14" fmla="*/ 17 w 59"/>
                  <a:gd name="T15" fmla="*/ 79 h 115"/>
                  <a:gd name="T16" fmla="*/ 5 w 59"/>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15">
                    <a:moveTo>
                      <a:pt x="5" y="115"/>
                    </a:moveTo>
                    <a:cubicBezTo>
                      <a:pt x="0" y="109"/>
                      <a:pt x="0" y="109"/>
                      <a:pt x="0" y="109"/>
                    </a:cubicBezTo>
                    <a:cubicBezTo>
                      <a:pt x="7" y="102"/>
                      <a:pt x="11" y="92"/>
                      <a:pt x="10" y="82"/>
                    </a:cubicBezTo>
                    <a:cubicBezTo>
                      <a:pt x="9" y="81"/>
                      <a:pt x="9" y="81"/>
                      <a:pt x="9" y="81"/>
                    </a:cubicBezTo>
                    <a:cubicBezTo>
                      <a:pt x="2" y="46"/>
                      <a:pt x="23" y="11"/>
                      <a:pt x="57" y="0"/>
                    </a:cubicBezTo>
                    <a:cubicBezTo>
                      <a:pt x="59" y="8"/>
                      <a:pt x="59" y="8"/>
                      <a:pt x="59" y="8"/>
                    </a:cubicBezTo>
                    <a:cubicBezTo>
                      <a:pt x="29" y="17"/>
                      <a:pt x="12" y="47"/>
                      <a:pt x="17" y="78"/>
                    </a:cubicBezTo>
                    <a:cubicBezTo>
                      <a:pt x="17" y="79"/>
                      <a:pt x="17" y="79"/>
                      <a:pt x="17" y="79"/>
                    </a:cubicBezTo>
                    <a:cubicBezTo>
                      <a:pt x="20" y="93"/>
                      <a:pt x="15" y="106"/>
                      <a:pt x="5" y="115"/>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2" name="Freeform 16">
                <a:extLst>
                  <a:ext uri="{FF2B5EF4-FFF2-40B4-BE49-F238E27FC236}">
                    <a16:creationId xmlns:a16="http://schemas.microsoft.com/office/drawing/2014/main" id="{6C89DB09-3502-4212-B281-A5FA6E787AFD}"/>
                  </a:ext>
                </a:extLst>
              </p:cNvPr>
              <p:cNvSpPr>
                <a:spLocks/>
              </p:cNvSpPr>
              <p:nvPr/>
            </p:nvSpPr>
            <p:spPr bwMode="auto">
              <a:xfrm>
                <a:off x="288" y="140"/>
                <a:ext cx="161" cy="288"/>
              </a:xfrm>
              <a:custGeom>
                <a:avLst/>
                <a:gdLst>
                  <a:gd name="T0" fmla="*/ 66 w 74"/>
                  <a:gd name="T1" fmla="*/ 133 h 133"/>
                  <a:gd name="T2" fmla="*/ 59 w 74"/>
                  <a:gd name="T3" fmla="*/ 131 h 133"/>
                  <a:gd name="T4" fmla="*/ 61 w 74"/>
                  <a:gd name="T5" fmla="*/ 59 h 133"/>
                  <a:gd name="T6" fmla="*/ 61 w 74"/>
                  <a:gd name="T7" fmla="*/ 58 h 133"/>
                  <a:gd name="T8" fmla="*/ 0 w 74"/>
                  <a:gd name="T9" fmla="*/ 8 h 133"/>
                  <a:gd name="T10" fmla="*/ 0 w 74"/>
                  <a:gd name="T11" fmla="*/ 8 h 133"/>
                  <a:gd name="T12" fmla="*/ 0 w 74"/>
                  <a:gd name="T13" fmla="*/ 0 h 133"/>
                  <a:gd name="T14" fmla="*/ 0 w 74"/>
                  <a:gd name="T15" fmla="*/ 0 h 133"/>
                  <a:gd name="T16" fmla="*/ 68 w 74"/>
                  <a:gd name="T17" fmla="*/ 53 h 133"/>
                  <a:gd name="T18" fmla="*/ 68 w 74"/>
                  <a:gd name="T19" fmla="*/ 53 h 133"/>
                  <a:gd name="T20" fmla="*/ 69 w 74"/>
                  <a:gd name="T21" fmla="*/ 56 h 133"/>
                  <a:gd name="T22" fmla="*/ 66 w 74"/>
                  <a:gd name="T2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33">
                    <a:moveTo>
                      <a:pt x="66" y="133"/>
                    </a:moveTo>
                    <a:cubicBezTo>
                      <a:pt x="59" y="131"/>
                      <a:pt x="59" y="131"/>
                      <a:pt x="59" y="131"/>
                    </a:cubicBezTo>
                    <a:cubicBezTo>
                      <a:pt x="65" y="107"/>
                      <a:pt x="66" y="83"/>
                      <a:pt x="61" y="59"/>
                    </a:cubicBezTo>
                    <a:cubicBezTo>
                      <a:pt x="61" y="58"/>
                      <a:pt x="61" y="58"/>
                      <a:pt x="61" y="58"/>
                    </a:cubicBezTo>
                    <a:cubicBezTo>
                      <a:pt x="55" y="29"/>
                      <a:pt x="29" y="8"/>
                      <a:pt x="0" y="8"/>
                    </a:cubicBezTo>
                    <a:cubicBezTo>
                      <a:pt x="0" y="8"/>
                      <a:pt x="0" y="8"/>
                      <a:pt x="0" y="8"/>
                    </a:cubicBezTo>
                    <a:cubicBezTo>
                      <a:pt x="0" y="0"/>
                      <a:pt x="0" y="0"/>
                      <a:pt x="0" y="0"/>
                    </a:cubicBezTo>
                    <a:cubicBezTo>
                      <a:pt x="0" y="0"/>
                      <a:pt x="0" y="0"/>
                      <a:pt x="0" y="0"/>
                    </a:cubicBezTo>
                    <a:cubicBezTo>
                      <a:pt x="32" y="0"/>
                      <a:pt x="60" y="22"/>
                      <a:pt x="68" y="53"/>
                    </a:cubicBezTo>
                    <a:cubicBezTo>
                      <a:pt x="68" y="53"/>
                      <a:pt x="68" y="53"/>
                      <a:pt x="68" y="53"/>
                    </a:cubicBezTo>
                    <a:cubicBezTo>
                      <a:pt x="69" y="56"/>
                      <a:pt x="69" y="56"/>
                      <a:pt x="69" y="56"/>
                    </a:cubicBezTo>
                    <a:cubicBezTo>
                      <a:pt x="74" y="82"/>
                      <a:pt x="73" y="108"/>
                      <a:pt x="66" y="133"/>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93" name="Group 4">
              <a:extLst>
                <a:ext uri="{FF2B5EF4-FFF2-40B4-BE49-F238E27FC236}">
                  <a16:creationId xmlns:a16="http://schemas.microsoft.com/office/drawing/2014/main" id="{BEBFEB73-3AB7-45EA-BE2B-9998739E87E6}"/>
                </a:ext>
              </a:extLst>
            </p:cNvPr>
            <p:cNvGrpSpPr>
              <a:grpSpLocks noChangeAspect="1"/>
            </p:cNvGrpSpPr>
            <p:nvPr/>
          </p:nvGrpSpPr>
          <p:grpSpPr bwMode="auto">
            <a:xfrm>
              <a:off x="4570825" y="7968504"/>
              <a:ext cx="543766" cy="481265"/>
              <a:chOff x="31" y="59"/>
              <a:chExt cx="522" cy="462"/>
            </a:xfrm>
            <a:solidFill>
              <a:srgbClr val="3F1A2B"/>
            </a:solidFill>
          </p:grpSpPr>
          <p:sp>
            <p:nvSpPr>
              <p:cNvPr id="94" name="Freeform 5">
                <a:extLst>
                  <a:ext uri="{FF2B5EF4-FFF2-40B4-BE49-F238E27FC236}">
                    <a16:creationId xmlns:a16="http://schemas.microsoft.com/office/drawing/2014/main" id="{8C4EB82B-0BA5-4A61-B16D-C16CB4EB47BF}"/>
                  </a:ext>
                </a:extLst>
              </p:cNvPr>
              <p:cNvSpPr>
                <a:spLocks/>
              </p:cNvSpPr>
              <p:nvPr/>
            </p:nvSpPr>
            <p:spPr bwMode="auto">
              <a:xfrm>
                <a:off x="31" y="267"/>
                <a:ext cx="522" cy="254"/>
              </a:xfrm>
              <a:custGeom>
                <a:avLst/>
                <a:gdLst>
                  <a:gd name="T0" fmla="*/ 96 w 251"/>
                  <a:gd name="T1" fmla="*/ 122 h 122"/>
                  <a:gd name="T2" fmla="*/ 81 w 251"/>
                  <a:gd name="T3" fmla="*/ 118 h 122"/>
                  <a:gd name="T4" fmla="*/ 23 w 251"/>
                  <a:gd name="T5" fmla="*/ 80 h 122"/>
                  <a:gd name="T6" fmla="*/ 0 w 251"/>
                  <a:gd name="T7" fmla="*/ 80 h 122"/>
                  <a:gd name="T8" fmla="*/ 0 w 251"/>
                  <a:gd name="T9" fmla="*/ 9 h 122"/>
                  <a:gd name="T10" fmla="*/ 43 w 251"/>
                  <a:gd name="T11" fmla="*/ 1 h 122"/>
                  <a:gd name="T12" fmla="*/ 61 w 251"/>
                  <a:gd name="T13" fmla="*/ 4 h 122"/>
                  <a:gd name="T14" fmla="*/ 97 w 251"/>
                  <a:gd name="T15" fmla="*/ 24 h 122"/>
                  <a:gd name="T16" fmla="*/ 156 w 251"/>
                  <a:gd name="T17" fmla="*/ 27 h 122"/>
                  <a:gd name="T18" fmla="*/ 176 w 251"/>
                  <a:gd name="T19" fmla="*/ 48 h 122"/>
                  <a:gd name="T20" fmla="*/ 157 w 251"/>
                  <a:gd name="T21" fmla="*/ 70 h 122"/>
                  <a:gd name="T22" fmla="*/ 88 w 251"/>
                  <a:gd name="T23" fmla="*/ 76 h 122"/>
                  <a:gd name="T24" fmla="*/ 88 w 251"/>
                  <a:gd name="T25" fmla="*/ 68 h 122"/>
                  <a:gd name="T26" fmla="*/ 156 w 251"/>
                  <a:gd name="T27" fmla="*/ 62 h 122"/>
                  <a:gd name="T28" fmla="*/ 168 w 251"/>
                  <a:gd name="T29" fmla="*/ 48 h 122"/>
                  <a:gd name="T30" fmla="*/ 155 w 251"/>
                  <a:gd name="T31" fmla="*/ 35 h 122"/>
                  <a:gd name="T32" fmla="*/ 95 w 251"/>
                  <a:gd name="T33" fmla="*/ 32 h 122"/>
                  <a:gd name="T34" fmla="*/ 57 w 251"/>
                  <a:gd name="T35" fmla="*/ 11 h 122"/>
                  <a:gd name="T36" fmla="*/ 44 w 251"/>
                  <a:gd name="T37" fmla="*/ 9 h 122"/>
                  <a:gd name="T38" fmla="*/ 8 w 251"/>
                  <a:gd name="T39" fmla="*/ 15 h 122"/>
                  <a:gd name="T40" fmla="*/ 8 w 251"/>
                  <a:gd name="T41" fmla="*/ 72 h 122"/>
                  <a:gd name="T42" fmla="*/ 25 w 251"/>
                  <a:gd name="T43" fmla="*/ 72 h 122"/>
                  <a:gd name="T44" fmla="*/ 85 w 251"/>
                  <a:gd name="T45" fmla="*/ 111 h 122"/>
                  <a:gd name="T46" fmla="*/ 101 w 251"/>
                  <a:gd name="T47" fmla="*/ 114 h 122"/>
                  <a:gd name="T48" fmla="*/ 182 w 251"/>
                  <a:gd name="T49" fmla="*/ 93 h 122"/>
                  <a:gd name="T50" fmla="*/ 190 w 251"/>
                  <a:gd name="T51" fmla="*/ 90 h 122"/>
                  <a:gd name="T52" fmla="*/ 235 w 251"/>
                  <a:gd name="T53" fmla="*/ 55 h 122"/>
                  <a:gd name="T54" fmla="*/ 238 w 251"/>
                  <a:gd name="T55" fmla="*/ 37 h 122"/>
                  <a:gd name="T56" fmla="*/ 219 w 251"/>
                  <a:gd name="T57" fmla="*/ 32 h 122"/>
                  <a:gd name="T58" fmla="*/ 191 w 251"/>
                  <a:gd name="T59" fmla="*/ 49 h 122"/>
                  <a:gd name="T60" fmla="*/ 187 w 251"/>
                  <a:gd name="T61" fmla="*/ 43 h 122"/>
                  <a:gd name="T62" fmla="*/ 215 w 251"/>
                  <a:gd name="T63" fmla="*/ 25 h 122"/>
                  <a:gd name="T64" fmla="*/ 245 w 251"/>
                  <a:gd name="T65" fmla="*/ 32 h 122"/>
                  <a:gd name="T66" fmla="*/ 240 w 251"/>
                  <a:gd name="T67" fmla="*/ 61 h 122"/>
                  <a:gd name="T68" fmla="*/ 194 w 251"/>
                  <a:gd name="T69" fmla="*/ 96 h 122"/>
                  <a:gd name="T70" fmla="*/ 184 w 251"/>
                  <a:gd name="T71" fmla="*/ 101 h 122"/>
                  <a:gd name="T72" fmla="*/ 103 w 251"/>
                  <a:gd name="T73" fmla="*/ 121 h 122"/>
                  <a:gd name="T74" fmla="*/ 96 w 251"/>
                  <a:gd name="T7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 h="122">
                    <a:moveTo>
                      <a:pt x="96" y="122"/>
                    </a:moveTo>
                    <a:cubicBezTo>
                      <a:pt x="91" y="122"/>
                      <a:pt x="86" y="121"/>
                      <a:pt x="81" y="118"/>
                    </a:cubicBezTo>
                    <a:cubicBezTo>
                      <a:pt x="23" y="80"/>
                      <a:pt x="23" y="80"/>
                      <a:pt x="23" y="80"/>
                    </a:cubicBezTo>
                    <a:cubicBezTo>
                      <a:pt x="0" y="80"/>
                      <a:pt x="0" y="80"/>
                      <a:pt x="0" y="80"/>
                    </a:cubicBezTo>
                    <a:cubicBezTo>
                      <a:pt x="0" y="9"/>
                      <a:pt x="0" y="9"/>
                      <a:pt x="0" y="9"/>
                    </a:cubicBezTo>
                    <a:cubicBezTo>
                      <a:pt x="43" y="1"/>
                      <a:pt x="43" y="1"/>
                      <a:pt x="43" y="1"/>
                    </a:cubicBezTo>
                    <a:cubicBezTo>
                      <a:pt x="49" y="0"/>
                      <a:pt x="56" y="1"/>
                      <a:pt x="61" y="4"/>
                    </a:cubicBezTo>
                    <a:cubicBezTo>
                      <a:pt x="97" y="24"/>
                      <a:pt x="97" y="24"/>
                      <a:pt x="97" y="24"/>
                    </a:cubicBezTo>
                    <a:cubicBezTo>
                      <a:pt x="156" y="27"/>
                      <a:pt x="156" y="27"/>
                      <a:pt x="156" y="27"/>
                    </a:cubicBezTo>
                    <a:cubicBezTo>
                      <a:pt x="167" y="28"/>
                      <a:pt x="176" y="37"/>
                      <a:pt x="176" y="48"/>
                    </a:cubicBezTo>
                    <a:cubicBezTo>
                      <a:pt x="176" y="59"/>
                      <a:pt x="168" y="68"/>
                      <a:pt x="157" y="70"/>
                    </a:cubicBezTo>
                    <a:cubicBezTo>
                      <a:pt x="88" y="76"/>
                      <a:pt x="88" y="76"/>
                      <a:pt x="88" y="76"/>
                    </a:cubicBezTo>
                    <a:cubicBezTo>
                      <a:pt x="88" y="68"/>
                      <a:pt x="88" y="68"/>
                      <a:pt x="88" y="68"/>
                    </a:cubicBezTo>
                    <a:cubicBezTo>
                      <a:pt x="156" y="62"/>
                      <a:pt x="156" y="62"/>
                      <a:pt x="156" y="62"/>
                    </a:cubicBezTo>
                    <a:cubicBezTo>
                      <a:pt x="163" y="61"/>
                      <a:pt x="168" y="55"/>
                      <a:pt x="168" y="48"/>
                    </a:cubicBezTo>
                    <a:cubicBezTo>
                      <a:pt x="168" y="41"/>
                      <a:pt x="162" y="36"/>
                      <a:pt x="155" y="35"/>
                    </a:cubicBezTo>
                    <a:cubicBezTo>
                      <a:pt x="95" y="32"/>
                      <a:pt x="95" y="32"/>
                      <a:pt x="95" y="32"/>
                    </a:cubicBezTo>
                    <a:cubicBezTo>
                      <a:pt x="57" y="11"/>
                      <a:pt x="57" y="11"/>
                      <a:pt x="57" y="11"/>
                    </a:cubicBezTo>
                    <a:cubicBezTo>
                      <a:pt x="53" y="9"/>
                      <a:pt x="49" y="9"/>
                      <a:pt x="44" y="9"/>
                    </a:cubicBezTo>
                    <a:cubicBezTo>
                      <a:pt x="8" y="15"/>
                      <a:pt x="8" y="15"/>
                      <a:pt x="8" y="15"/>
                    </a:cubicBezTo>
                    <a:cubicBezTo>
                      <a:pt x="8" y="72"/>
                      <a:pt x="8" y="72"/>
                      <a:pt x="8" y="72"/>
                    </a:cubicBezTo>
                    <a:cubicBezTo>
                      <a:pt x="25" y="72"/>
                      <a:pt x="25" y="72"/>
                      <a:pt x="25" y="72"/>
                    </a:cubicBezTo>
                    <a:cubicBezTo>
                      <a:pt x="85" y="111"/>
                      <a:pt x="85" y="111"/>
                      <a:pt x="85" y="111"/>
                    </a:cubicBezTo>
                    <a:cubicBezTo>
                      <a:pt x="90" y="114"/>
                      <a:pt x="96" y="115"/>
                      <a:pt x="101" y="114"/>
                    </a:cubicBezTo>
                    <a:cubicBezTo>
                      <a:pt x="182" y="93"/>
                      <a:pt x="182" y="93"/>
                      <a:pt x="182" y="93"/>
                    </a:cubicBezTo>
                    <a:cubicBezTo>
                      <a:pt x="185" y="93"/>
                      <a:pt x="187" y="91"/>
                      <a:pt x="190" y="90"/>
                    </a:cubicBezTo>
                    <a:cubicBezTo>
                      <a:pt x="235" y="55"/>
                      <a:pt x="235" y="55"/>
                      <a:pt x="235" y="55"/>
                    </a:cubicBezTo>
                    <a:cubicBezTo>
                      <a:pt x="240" y="50"/>
                      <a:pt x="242" y="43"/>
                      <a:pt x="238" y="37"/>
                    </a:cubicBezTo>
                    <a:cubicBezTo>
                      <a:pt x="234" y="30"/>
                      <a:pt x="226" y="28"/>
                      <a:pt x="219" y="32"/>
                    </a:cubicBezTo>
                    <a:cubicBezTo>
                      <a:pt x="191" y="49"/>
                      <a:pt x="191" y="49"/>
                      <a:pt x="191" y="49"/>
                    </a:cubicBezTo>
                    <a:cubicBezTo>
                      <a:pt x="187" y="43"/>
                      <a:pt x="187" y="43"/>
                      <a:pt x="187" y="43"/>
                    </a:cubicBezTo>
                    <a:cubicBezTo>
                      <a:pt x="215" y="25"/>
                      <a:pt x="215" y="25"/>
                      <a:pt x="215" y="25"/>
                    </a:cubicBezTo>
                    <a:cubicBezTo>
                      <a:pt x="225" y="19"/>
                      <a:pt x="238" y="22"/>
                      <a:pt x="245" y="32"/>
                    </a:cubicBezTo>
                    <a:cubicBezTo>
                      <a:pt x="251" y="42"/>
                      <a:pt x="249" y="54"/>
                      <a:pt x="240" y="61"/>
                    </a:cubicBezTo>
                    <a:cubicBezTo>
                      <a:pt x="194" y="96"/>
                      <a:pt x="194" y="96"/>
                      <a:pt x="194" y="96"/>
                    </a:cubicBezTo>
                    <a:cubicBezTo>
                      <a:pt x="191" y="98"/>
                      <a:pt x="188" y="100"/>
                      <a:pt x="184" y="101"/>
                    </a:cubicBezTo>
                    <a:cubicBezTo>
                      <a:pt x="103" y="121"/>
                      <a:pt x="103" y="121"/>
                      <a:pt x="103" y="121"/>
                    </a:cubicBezTo>
                    <a:cubicBezTo>
                      <a:pt x="101" y="122"/>
                      <a:pt x="99" y="122"/>
                      <a:pt x="96" y="12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5" name="Freeform 6">
                <a:extLst>
                  <a:ext uri="{FF2B5EF4-FFF2-40B4-BE49-F238E27FC236}">
                    <a16:creationId xmlns:a16="http://schemas.microsoft.com/office/drawing/2014/main" id="{40DF2256-8F5E-4FEA-A12F-EE69451BE749}"/>
                  </a:ext>
                </a:extLst>
              </p:cNvPr>
              <p:cNvSpPr>
                <a:spLocks noEditPoints="1"/>
              </p:cNvSpPr>
              <p:nvPr/>
            </p:nvSpPr>
            <p:spPr bwMode="auto">
              <a:xfrm>
                <a:off x="206" y="136"/>
                <a:ext cx="100" cy="148"/>
              </a:xfrm>
              <a:custGeom>
                <a:avLst/>
                <a:gdLst>
                  <a:gd name="T0" fmla="*/ 24 w 48"/>
                  <a:gd name="T1" fmla="*/ 71 h 71"/>
                  <a:gd name="T2" fmla="*/ 0 w 48"/>
                  <a:gd name="T3" fmla="*/ 47 h 71"/>
                  <a:gd name="T4" fmla="*/ 21 w 48"/>
                  <a:gd name="T5" fmla="*/ 5 h 71"/>
                  <a:gd name="T6" fmla="*/ 24 w 48"/>
                  <a:gd name="T7" fmla="*/ 0 h 71"/>
                  <a:gd name="T8" fmla="*/ 27 w 48"/>
                  <a:gd name="T9" fmla="*/ 5 h 71"/>
                  <a:gd name="T10" fmla="*/ 48 w 48"/>
                  <a:gd name="T11" fmla="*/ 47 h 71"/>
                  <a:gd name="T12" fmla="*/ 24 w 48"/>
                  <a:gd name="T13" fmla="*/ 71 h 71"/>
                  <a:gd name="T14" fmla="*/ 24 w 48"/>
                  <a:gd name="T15" fmla="*/ 14 h 71"/>
                  <a:gd name="T16" fmla="*/ 8 w 48"/>
                  <a:gd name="T17" fmla="*/ 47 h 71"/>
                  <a:gd name="T18" fmla="*/ 24 w 48"/>
                  <a:gd name="T19" fmla="*/ 63 h 71"/>
                  <a:gd name="T20" fmla="*/ 40 w 48"/>
                  <a:gd name="T21" fmla="*/ 47 h 71"/>
                  <a:gd name="T22" fmla="*/ 24 w 48"/>
                  <a:gd name="T23"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1">
                    <a:moveTo>
                      <a:pt x="24" y="71"/>
                    </a:moveTo>
                    <a:cubicBezTo>
                      <a:pt x="11" y="71"/>
                      <a:pt x="0" y="60"/>
                      <a:pt x="0" y="47"/>
                    </a:cubicBezTo>
                    <a:cubicBezTo>
                      <a:pt x="0" y="35"/>
                      <a:pt x="19" y="8"/>
                      <a:pt x="21" y="5"/>
                    </a:cubicBezTo>
                    <a:cubicBezTo>
                      <a:pt x="24" y="0"/>
                      <a:pt x="24" y="0"/>
                      <a:pt x="24" y="0"/>
                    </a:cubicBezTo>
                    <a:cubicBezTo>
                      <a:pt x="27" y="5"/>
                      <a:pt x="27" y="5"/>
                      <a:pt x="27" y="5"/>
                    </a:cubicBezTo>
                    <a:cubicBezTo>
                      <a:pt x="29" y="8"/>
                      <a:pt x="48" y="35"/>
                      <a:pt x="48" y="47"/>
                    </a:cubicBezTo>
                    <a:cubicBezTo>
                      <a:pt x="48" y="60"/>
                      <a:pt x="37" y="71"/>
                      <a:pt x="24" y="71"/>
                    </a:cubicBezTo>
                    <a:close/>
                    <a:moveTo>
                      <a:pt x="24" y="14"/>
                    </a:moveTo>
                    <a:cubicBezTo>
                      <a:pt x="17" y="25"/>
                      <a:pt x="8" y="41"/>
                      <a:pt x="8" y="47"/>
                    </a:cubicBezTo>
                    <a:cubicBezTo>
                      <a:pt x="8" y="56"/>
                      <a:pt x="15" y="63"/>
                      <a:pt x="24" y="63"/>
                    </a:cubicBezTo>
                    <a:cubicBezTo>
                      <a:pt x="33" y="63"/>
                      <a:pt x="40" y="56"/>
                      <a:pt x="40" y="47"/>
                    </a:cubicBezTo>
                    <a:cubicBezTo>
                      <a:pt x="40" y="41"/>
                      <a:pt x="31" y="25"/>
                      <a:pt x="24" y="14"/>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6" name="Rectangle 7">
                <a:extLst>
                  <a:ext uri="{FF2B5EF4-FFF2-40B4-BE49-F238E27FC236}">
                    <a16:creationId xmlns:a16="http://schemas.microsoft.com/office/drawing/2014/main" id="{1343EC70-3B07-45C2-97CE-C0B147E97582}"/>
                  </a:ext>
                </a:extLst>
              </p:cNvPr>
              <p:cNvSpPr>
                <a:spLocks noChangeArrowheads="1"/>
              </p:cNvSpPr>
              <p:nvPr/>
            </p:nvSpPr>
            <p:spPr bwMode="auto">
              <a:xfrm>
                <a:off x="231" y="59"/>
                <a:ext cx="291" cy="17"/>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97" name="Freeform 8">
                <a:extLst>
                  <a:ext uri="{FF2B5EF4-FFF2-40B4-BE49-F238E27FC236}">
                    <a16:creationId xmlns:a16="http://schemas.microsoft.com/office/drawing/2014/main" id="{0D3ADEB5-D44C-45BD-8908-FBF624A99A11}"/>
                  </a:ext>
                </a:extLst>
              </p:cNvPr>
              <p:cNvSpPr>
                <a:spLocks/>
              </p:cNvSpPr>
              <p:nvPr/>
            </p:nvSpPr>
            <p:spPr bwMode="auto">
              <a:xfrm>
                <a:off x="339" y="117"/>
                <a:ext cx="183" cy="175"/>
              </a:xfrm>
              <a:custGeom>
                <a:avLst/>
                <a:gdLst>
                  <a:gd name="T0" fmla="*/ 8 w 88"/>
                  <a:gd name="T1" fmla="*/ 84 h 84"/>
                  <a:gd name="T2" fmla="*/ 0 w 88"/>
                  <a:gd name="T3" fmla="*/ 84 h 84"/>
                  <a:gd name="T4" fmla="*/ 0 w 88"/>
                  <a:gd name="T5" fmla="*/ 24 h 84"/>
                  <a:gd name="T6" fmla="*/ 24 w 88"/>
                  <a:gd name="T7" fmla="*/ 0 h 84"/>
                  <a:gd name="T8" fmla="*/ 64 w 88"/>
                  <a:gd name="T9" fmla="*/ 0 h 84"/>
                  <a:gd name="T10" fmla="*/ 88 w 88"/>
                  <a:gd name="T11" fmla="*/ 24 h 84"/>
                  <a:gd name="T12" fmla="*/ 88 w 88"/>
                  <a:gd name="T13" fmla="*/ 80 h 84"/>
                  <a:gd name="T14" fmla="*/ 80 w 88"/>
                  <a:gd name="T15" fmla="*/ 80 h 84"/>
                  <a:gd name="T16" fmla="*/ 80 w 88"/>
                  <a:gd name="T17" fmla="*/ 24 h 84"/>
                  <a:gd name="T18" fmla="*/ 64 w 88"/>
                  <a:gd name="T19" fmla="*/ 8 h 84"/>
                  <a:gd name="T20" fmla="*/ 24 w 88"/>
                  <a:gd name="T21" fmla="*/ 8 h 84"/>
                  <a:gd name="T22" fmla="*/ 8 w 88"/>
                  <a:gd name="T23" fmla="*/ 24 h 84"/>
                  <a:gd name="T24" fmla="*/ 8 w 88"/>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8" y="84"/>
                    </a:moveTo>
                    <a:cubicBezTo>
                      <a:pt x="0" y="84"/>
                      <a:pt x="0" y="84"/>
                      <a:pt x="0" y="84"/>
                    </a:cubicBezTo>
                    <a:cubicBezTo>
                      <a:pt x="0" y="24"/>
                      <a:pt x="0" y="24"/>
                      <a:pt x="0" y="24"/>
                    </a:cubicBezTo>
                    <a:cubicBezTo>
                      <a:pt x="0" y="11"/>
                      <a:pt x="11" y="0"/>
                      <a:pt x="24" y="0"/>
                    </a:cubicBezTo>
                    <a:cubicBezTo>
                      <a:pt x="64" y="0"/>
                      <a:pt x="64" y="0"/>
                      <a:pt x="64" y="0"/>
                    </a:cubicBezTo>
                    <a:cubicBezTo>
                      <a:pt x="77" y="0"/>
                      <a:pt x="88" y="11"/>
                      <a:pt x="88" y="24"/>
                    </a:cubicBezTo>
                    <a:cubicBezTo>
                      <a:pt x="88" y="80"/>
                      <a:pt x="88" y="80"/>
                      <a:pt x="88" y="80"/>
                    </a:cubicBezTo>
                    <a:cubicBezTo>
                      <a:pt x="80" y="80"/>
                      <a:pt x="80" y="80"/>
                      <a:pt x="80" y="80"/>
                    </a:cubicBezTo>
                    <a:cubicBezTo>
                      <a:pt x="80" y="24"/>
                      <a:pt x="80" y="24"/>
                      <a:pt x="80" y="24"/>
                    </a:cubicBezTo>
                    <a:cubicBezTo>
                      <a:pt x="80" y="15"/>
                      <a:pt x="73" y="8"/>
                      <a:pt x="64" y="8"/>
                    </a:cubicBezTo>
                    <a:cubicBezTo>
                      <a:pt x="24" y="8"/>
                      <a:pt x="24" y="8"/>
                      <a:pt x="24" y="8"/>
                    </a:cubicBezTo>
                    <a:cubicBezTo>
                      <a:pt x="15" y="8"/>
                      <a:pt x="8" y="15"/>
                      <a:pt x="8" y="24"/>
                    </a:cubicBezTo>
                    <a:lnTo>
                      <a:pt x="8" y="84"/>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8" name="Rectangle 9">
                <a:extLst>
                  <a:ext uri="{FF2B5EF4-FFF2-40B4-BE49-F238E27FC236}">
                    <a16:creationId xmlns:a16="http://schemas.microsoft.com/office/drawing/2014/main" id="{8997DCAA-080A-4A59-AA97-9888573D3010}"/>
                  </a:ext>
                </a:extLst>
              </p:cNvPr>
              <p:cNvSpPr>
                <a:spLocks noChangeArrowheads="1"/>
              </p:cNvSpPr>
              <p:nvPr/>
            </p:nvSpPr>
            <p:spPr bwMode="auto">
              <a:xfrm>
                <a:off x="422" y="68"/>
                <a:ext cx="17" cy="58"/>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grpSp>
        <p:sp>
          <p:nvSpPr>
            <p:cNvPr id="100" name="Ellipse 99"/>
            <p:cNvSpPr/>
            <p:nvPr/>
          </p:nvSpPr>
          <p:spPr bwMode="auto">
            <a:xfrm>
              <a:off x="12217050" y="3896804"/>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1" name="Ellipse 100"/>
            <p:cNvSpPr/>
            <p:nvPr/>
          </p:nvSpPr>
          <p:spPr bwMode="auto">
            <a:xfrm>
              <a:off x="11774000" y="445869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2" name="Ellipse 101"/>
            <p:cNvSpPr/>
            <p:nvPr/>
          </p:nvSpPr>
          <p:spPr bwMode="auto">
            <a:xfrm>
              <a:off x="11487519" y="5150129"/>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3" name="Ellipse 102"/>
            <p:cNvSpPr/>
            <p:nvPr/>
          </p:nvSpPr>
          <p:spPr bwMode="auto">
            <a:xfrm>
              <a:off x="11521785" y="6575912"/>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4" name="Ellipse 103"/>
            <p:cNvSpPr/>
            <p:nvPr/>
          </p:nvSpPr>
          <p:spPr bwMode="auto">
            <a:xfrm>
              <a:off x="11823785" y="726885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5" name="Tekstfelt 104"/>
            <p:cNvSpPr txBox="1"/>
            <p:nvPr/>
          </p:nvSpPr>
          <p:spPr>
            <a:xfrm>
              <a:off x="12934768" y="4196830"/>
              <a:ext cx="1072277"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Ansatte</a:t>
              </a:r>
            </a:p>
          </p:txBody>
        </p:sp>
        <p:sp>
          <p:nvSpPr>
            <p:cNvPr id="106" name="Tekstfelt 105"/>
            <p:cNvSpPr txBox="1"/>
            <p:nvPr/>
          </p:nvSpPr>
          <p:spPr>
            <a:xfrm>
              <a:off x="12519988" y="4729230"/>
              <a:ext cx="1740015"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Skatter og afgifter</a:t>
              </a:r>
            </a:p>
          </p:txBody>
        </p:sp>
        <p:sp>
          <p:nvSpPr>
            <p:cNvPr id="107" name="Tekstfelt 106"/>
            <p:cNvSpPr txBox="1"/>
            <p:nvPr/>
          </p:nvSpPr>
          <p:spPr>
            <a:xfrm>
              <a:off x="13023040" y="7963291"/>
              <a:ext cx="1790594"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Varer</a:t>
              </a:r>
            </a:p>
          </p:txBody>
        </p:sp>
        <p:sp>
          <p:nvSpPr>
            <p:cNvPr id="108" name="Tekstfelt 107"/>
            <p:cNvSpPr txBox="1"/>
            <p:nvPr/>
          </p:nvSpPr>
          <p:spPr>
            <a:xfrm>
              <a:off x="12536348" y="7350199"/>
              <a:ext cx="2277286" cy="214354"/>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Tjenesteydelser</a:t>
              </a:r>
            </a:p>
          </p:txBody>
        </p:sp>
        <p:sp>
          <p:nvSpPr>
            <p:cNvPr id="109" name="Tekstfelt 108"/>
            <p:cNvSpPr txBox="1"/>
            <p:nvPr/>
          </p:nvSpPr>
          <p:spPr>
            <a:xfrm>
              <a:off x="12217043" y="5409253"/>
              <a:ext cx="3274035" cy="214354"/>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Finansiering af en virksomhed</a:t>
              </a:r>
            </a:p>
          </p:txBody>
        </p:sp>
        <p:sp>
          <p:nvSpPr>
            <p:cNvPr id="110" name="Tekstfelt 109"/>
            <p:cNvSpPr txBox="1"/>
            <p:nvPr/>
          </p:nvSpPr>
          <p:spPr>
            <a:xfrm>
              <a:off x="12222867" y="6776946"/>
              <a:ext cx="2216039"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Offentlige kontrakter</a:t>
              </a:r>
            </a:p>
          </p:txBody>
        </p:sp>
        <p:sp>
          <p:nvSpPr>
            <p:cNvPr id="111" name="Tekstfelt 110"/>
            <p:cNvSpPr txBox="1"/>
            <p:nvPr/>
          </p:nvSpPr>
          <p:spPr>
            <a:xfrm>
              <a:off x="12019295" y="6065586"/>
              <a:ext cx="3589067"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Sundhed og sikkerhed på arbejdspladsen</a:t>
              </a:r>
            </a:p>
          </p:txBody>
        </p:sp>
        <p:grpSp>
          <p:nvGrpSpPr>
            <p:cNvPr id="112" name="Group 4">
              <a:extLst>
                <a:ext uri="{FF2B5EF4-FFF2-40B4-BE49-F238E27FC236}">
                  <a16:creationId xmlns:a16="http://schemas.microsoft.com/office/drawing/2014/main" id="{426FAA90-4E5D-4C66-B547-D423B50C68F1}"/>
                </a:ext>
              </a:extLst>
            </p:cNvPr>
            <p:cNvGrpSpPr>
              <a:grpSpLocks noChangeAspect="1"/>
            </p:cNvGrpSpPr>
            <p:nvPr/>
          </p:nvGrpSpPr>
          <p:grpSpPr bwMode="auto">
            <a:xfrm>
              <a:off x="11623538" y="6681383"/>
              <a:ext cx="430151" cy="423699"/>
              <a:chOff x="88" y="90"/>
              <a:chExt cx="400" cy="394"/>
            </a:xfrm>
            <a:solidFill>
              <a:srgbClr val="3F1A2B"/>
            </a:solidFill>
          </p:grpSpPr>
          <p:sp>
            <p:nvSpPr>
              <p:cNvPr id="113" name="Freeform 5">
                <a:extLst>
                  <a:ext uri="{FF2B5EF4-FFF2-40B4-BE49-F238E27FC236}">
                    <a16:creationId xmlns:a16="http://schemas.microsoft.com/office/drawing/2014/main" id="{561B4EE0-EEC7-4F13-8E37-7A19D3C27169}"/>
                  </a:ext>
                </a:extLst>
              </p:cNvPr>
              <p:cNvSpPr>
                <a:spLocks/>
              </p:cNvSpPr>
              <p:nvPr/>
            </p:nvSpPr>
            <p:spPr bwMode="auto">
              <a:xfrm>
                <a:off x="125" y="293"/>
                <a:ext cx="126" cy="128"/>
              </a:xfrm>
              <a:custGeom>
                <a:avLst/>
                <a:gdLst>
                  <a:gd name="T0" fmla="*/ 13 w 126"/>
                  <a:gd name="T1" fmla="*/ 128 h 128"/>
                  <a:gd name="T2" fmla="*/ 0 w 126"/>
                  <a:gd name="T3" fmla="*/ 115 h 128"/>
                  <a:gd name="T4" fmla="*/ 115 w 126"/>
                  <a:gd name="T5" fmla="*/ 0 h 128"/>
                  <a:gd name="T6" fmla="*/ 126 w 126"/>
                  <a:gd name="T7" fmla="*/ 13 h 128"/>
                  <a:gd name="T8" fmla="*/ 13 w 126"/>
                  <a:gd name="T9" fmla="*/ 128 h 128"/>
                </a:gdLst>
                <a:ahLst/>
                <a:cxnLst>
                  <a:cxn ang="0">
                    <a:pos x="T0" y="T1"/>
                  </a:cxn>
                  <a:cxn ang="0">
                    <a:pos x="T2" y="T3"/>
                  </a:cxn>
                  <a:cxn ang="0">
                    <a:pos x="T4" y="T5"/>
                  </a:cxn>
                  <a:cxn ang="0">
                    <a:pos x="T6" y="T7"/>
                  </a:cxn>
                  <a:cxn ang="0">
                    <a:pos x="T8" y="T9"/>
                  </a:cxn>
                </a:cxnLst>
                <a:rect l="0" t="0" r="r" b="b"/>
                <a:pathLst>
                  <a:path w="126" h="128">
                    <a:moveTo>
                      <a:pt x="13" y="128"/>
                    </a:moveTo>
                    <a:lnTo>
                      <a:pt x="0" y="115"/>
                    </a:lnTo>
                    <a:lnTo>
                      <a:pt x="115" y="0"/>
                    </a:lnTo>
                    <a:lnTo>
                      <a:pt x="126" y="13"/>
                    </a:lnTo>
                    <a:lnTo>
                      <a:pt x="13" y="128"/>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14" name="Freeform 6">
                <a:extLst>
                  <a:ext uri="{FF2B5EF4-FFF2-40B4-BE49-F238E27FC236}">
                    <a16:creationId xmlns:a16="http://schemas.microsoft.com/office/drawing/2014/main" id="{5DA95A91-624F-4F6E-9EB4-BED726E91D46}"/>
                  </a:ext>
                </a:extLst>
              </p:cNvPr>
              <p:cNvSpPr>
                <a:spLocks/>
              </p:cNvSpPr>
              <p:nvPr/>
            </p:nvSpPr>
            <p:spPr bwMode="auto">
              <a:xfrm>
                <a:off x="121" y="120"/>
                <a:ext cx="306" cy="305"/>
              </a:xfrm>
              <a:custGeom>
                <a:avLst/>
                <a:gdLst>
                  <a:gd name="T0" fmla="*/ 0 w 306"/>
                  <a:gd name="T1" fmla="*/ 305 h 305"/>
                  <a:gd name="T2" fmla="*/ 37 w 306"/>
                  <a:gd name="T3" fmla="*/ 63 h 305"/>
                  <a:gd name="T4" fmla="*/ 171 w 306"/>
                  <a:gd name="T5" fmla="*/ 0 h 305"/>
                  <a:gd name="T6" fmla="*/ 178 w 306"/>
                  <a:gd name="T7" fmla="*/ 16 h 305"/>
                  <a:gd name="T8" fmla="*/ 54 w 306"/>
                  <a:gd name="T9" fmla="*/ 76 h 305"/>
                  <a:gd name="T10" fmla="*/ 22 w 306"/>
                  <a:gd name="T11" fmla="*/ 284 h 305"/>
                  <a:gd name="T12" fmla="*/ 230 w 306"/>
                  <a:gd name="T13" fmla="*/ 251 h 305"/>
                  <a:gd name="T14" fmla="*/ 291 w 306"/>
                  <a:gd name="T15" fmla="*/ 128 h 305"/>
                  <a:gd name="T16" fmla="*/ 306 w 306"/>
                  <a:gd name="T17" fmla="*/ 135 h 305"/>
                  <a:gd name="T18" fmla="*/ 243 w 306"/>
                  <a:gd name="T19" fmla="*/ 269 h 305"/>
                  <a:gd name="T20" fmla="*/ 0 w 306"/>
                  <a:gd name="T21"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305">
                    <a:moveTo>
                      <a:pt x="0" y="305"/>
                    </a:moveTo>
                    <a:lnTo>
                      <a:pt x="37" y="63"/>
                    </a:lnTo>
                    <a:lnTo>
                      <a:pt x="171" y="0"/>
                    </a:lnTo>
                    <a:lnTo>
                      <a:pt x="178" y="16"/>
                    </a:lnTo>
                    <a:lnTo>
                      <a:pt x="54" y="76"/>
                    </a:lnTo>
                    <a:lnTo>
                      <a:pt x="22" y="284"/>
                    </a:lnTo>
                    <a:lnTo>
                      <a:pt x="230" y="251"/>
                    </a:lnTo>
                    <a:lnTo>
                      <a:pt x="291" y="128"/>
                    </a:lnTo>
                    <a:lnTo>
                      <a:pt x="306" y="135"/>
                    </a:lnTo>
                    <a:lnTo>
                      <a:pt x="243" y="269"/>
                    </a:lnTo>
                    <a:lnTo>
                      <a:pt x="0" y="305"/>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15" name="Freeform 7">
                <a:extLst>
                  <a:ext uri="{FF2B5EF4-FFF2-40B4-BE49-F238E27FC236}">
                    <a16:creationId xmlns:a16="http://schemas.microsoft.com/office/drawing/2014/main" id="{FDC8E57A-97D3-4ADD-A652-A2A7641CCBBB}"/>
                  </a:ext>
                </a:extLst>
              </p:cNvPr>
              <p:cNvSpPr>
                <a:spLocks noEditPoints="1"/>
              </p:cNvSpPr>
              <p:nvPr/>
            </p:nvSpPr>
            <p:spPr bwMode="auto">
              <a:xfrm>
                <a:off x="223" y="229"/>
                <a:ext cx="91" cy="90"/>
              </a:xfrm>
              <a:custGeom>
                <a:avLst/>
                <a:gdLst>
                  <a:gd name="T0" fmla="*/ 22 w 42"/>
                  <a:gd name="T1" fmla="*/ 42 h 42"/>
                  <a:gd name="T2" fmla="*/ 8 w 42"/>
                  <a:gd name="T3" fmla="*/ 36 h 42"/>
                  <a:gd name="T4" fmla="*/ 8 w 42"/>
                  <a:gd name="T5" fmla="*/ 8 h 42"/>
                  <a:gd name="T6" fmla="*/ 8 w 42"/>
                  <a:gd name="T7" fmla="*/ 8 h 42"/>
                  <a:gd name="T8" fmla="*/ 36 w 42"/>
                  <a:gd name="T9" fmla="*/ 8 h 42"/>
                  <a:gd name="T10" fmla="*/ 42 w 42"/>
                  <a:gd name="T11" fmla="*/ 22 h 42"/>
                  <a:gd name="T12" fmla="*/ 36 w 42"/>
                  <a:gd name="T13" fmla="*/ 36 h 42"/>
                  <a:gd name="T14" fmla="*/ 22 w 42"/>
                  <a:gd name="T15" fmla="*/ 42 h 42"/>
                  <a:gd name="T16" fmla="*/ 14 w 42"/>
                  <a:gd name="T17" fmla="*/ 14 h 42"/>
                  <a:gd name="T18" fmla="*/ 14 w 42"/>
                  <a:gd name="T19" fmla="*/ 30 h 42"/>
                  <a:gd name="T20" fmla="*/ 30 w 42"/>
                  <a:gd name="T21" fmla="*/ 30 h 42"/>
                  <a:gd name="T22" fmla="*/ 34 w 42"/>
                  <a:gd name="T23" fmla="*/ 22 h 42"/>
                  <a:gd name="T24" fmla="*/ 30 w 42"/>
                  <a:gd name="T25" fmla="*/ 14 h 42"/>
                  <a:gd name="T26" fmla="*/ 14 w 42"/>
                  <a:gd name="T27"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22" y="42"/>
                    </a:moveTo>
                    <a:cubicBezTo>
                      <a:pt x="17" y="42"/>
                      <a:pt x="12" y="40"/>
                      <a:pt x="8" y="36"/>
                    </a:cubicBezTo>
                    <a:cubicBezTo>
                      <a:pt x="0" y="28"/>
                      <a:pt x="0" y="16"/>
                      <a:pt x="8" y="8"/>
                    </a:cubicBezTo>
                    <a:cubicBezTo>
                      <a:pt x="8" y="8"/>
                      <a:pt x="8" y="8"/>
                      <a:pt x="8" y="8"/>
                    </a:cubicBezTo>
                    <a:cubicBezTo>
                      <a:pt x="16" y="0"/>
                      <a:pt x="28" y="0"/>
                      <a:pt x="36" y="8"/>
                    </a:cubicBezTo>
                    <a:cubicBezTo>
                      <a:pt x="40" y="12"/>
                      <a:pt x="42" y="17"/>
                      <a:pt x="42" y="22"/>
                    </a:cubicBezTo>
                    <a:cubicBezTo>
                      <a:pt x="42" y="27"/>
                      <a:pt x="40" y="32"/>
                      <a:pt x="36" y="36"/>
                    </a:cubicBezTo>
                    <a:cubicBezTo>
                      <a:pt x="32" y="40"/>
                      <a:pt x="27" y="42"/>
                      <a:pt x="22" y="42"/>
                    </a:cubicBezTo>
                    <a:close/>
                    <a:moveTo>
                      <a:pt x="14" y="14"/>
                    </a:moveTo>
                    <a:cubicBezTo>
                      <a:pt x="9" y="18"/>
                      <a:pt x="9" y="26"/>
                      <a:pt x="14" y="30"/>
                    </a:cubicBezTo>
                    <a:cubicBezTo>
                      <a:pt x="18" y="35"/>
                      <a:pt x="26" y="35"/>
                      <a:pt x="30" y="30"/>
                    </a:cubicBezTo>
                    <a:cubicBezTo>
                      <a:pt x="33" y="28"/>
                      <a:pt x="34" y="25"/>
                      <a:pt x="34" y="22"/>
                    </a:cubicBezTo>
                    <a:cubicBezTo>
                      <a:pt x="34" y="19"/>
                      <a:pt x="33" y="16"/>
                      <a:pt x="30" y="14"/>
                    </a:cubicBezTo>
                    <a:cubicBezTo>
                      <a:pt x="26" y="9"/>
                      <a:pt x="18" y="9"/>
                      <a:pt x="14" y="14"/>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16" name="Rectangle 8">
                <a:extLst>
                  <a:ext uri="{FF2B5EF4-FFF2-40B4-BE49-F238E27FC236}">
                    <a16:creationId xmlns:a16="http://schemas.microsoft.com/office/drawing/2014/main" id="{53D0DA89-12D0-47EE-B30F-742EEC015BFF}"/>
                  </a:ext>
                </a:extLst>
              </p:cNvPr>
              <p:cNvSpPr>
                <a:spLocks noChangeArrowheads="1"/>
              </p:cNvSpPr>
              <p:nvPr/>
            </p:nvSpPr>
            <p:spPr bwMode="auto">
              <a:xfrm>
                <a:off x="88" y="467"/>
                <a:ext cx="400" cy="17"/>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117" name="Freeform 9">
                <a:extLst>
                  <a:ext uri="{FF2B5EF4-FFF2-40B4-BE49-F238E27FC236}">
                    <a16:creationId xmlns:a16="http://schemas.microsoft.com/office/drawing/2014/main" id="{0C89D6C5-80C8-4AE3-9D04-54B96564633F}"/>
                  </a:ext>
                </a:extLst>
              </p:cNvPr>
              <p:cNvSpPr>
                <a:spLocks/>
              </p:cNvSpPr>
              <p:nvPr/>
            </p:nvSpPr>
            <p:spPr bwMode="auto">
              <a:xfrm>
                <a:off x="258" y="90"/>
                <a:ext cx="199" cy="199"/>
              </a:xfrm>
              <a:custGeom>
                <a:avLst/>
                <a:gdLst>
                  <a:gd name="T0" fmla="*/ 186 w 199"/>
                  <a:gd name="T1" fmla="*/ 199 h 199"/>
                  <a:gd name="T2" fmla="*/ 0 w 199"/>
                  <a:gd name="T3" fmla="*/ 13 h 199"/>
                  <a:gd name="T4" fmla="*/ 13 w 199"/>
                  <a:gd name="T5" fmla="*/ 0 h 199"/>
                  <a:gd name="T6" fmla="*/ 199 w 199"/>
                  <a:gd name="T7" fmla="*/ 186 h 199"/>
                  <a:gd name="T8" fmla="*/ 186 w 199"/>
                  <a:gd name="T9" fmla="*/ 199 h 199"/>
                </a:gdLst>
                <a:ahLst/>
                <a:cxnLst>
                  <a:cxn ang="0">
                    <a:pos x="T0" y="T1"/>
                  </a:cxn>
                  <a:cxn ang="0">
                    <a:pos x="T2" y="T3"/>
                  </a:cxn>
                  <a:cxn ang="0">
                    <a:pos x="T4" y="T5"/>
                  </a:cxn>
                  <a:cxn ang="0">
                    <a:pos x="T6" y="T7"/>
                  </a:cxn>
                  <a:cxn ang="0">
                    <a:pos x="T8" y="T9"/>
                  </a:cxn>
                </a:cxnLst>
                <a:rect l="0" t="0" r="r" b="b"/>
                <a:pathLst>
                  <a:path w="199" h="199">
                    <a:moveTo>
                      <a:pt x="186" y="199"/>
                    </a:moveTo>
                    <a:lnTo>
                      <a:pt x="0" y="13"/>
                    </a:lnTo>
                    <a:lnTo>
                      <a:pt x="13" y="0"/>
                    </a:lnTo>
                    <a:lnTo>
                      <a:pt x="199" y="186"/>
                    </a:lnTo>
                    <a:lnTo>
                      <a:pt x="186" y="199"/>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18" name="Group 4">
              <a:extLst>
                <a:ext uri="{FF2B5EF4-FFF2-40B4-BE49-F238E27FC236}">
                  <a16:creationId xmlns:a16="http://schemas.microsoft.com/office/drawing/2014/main" id="{F478D1AA-4276-44B9-B42C-82B78C3FA1E3}"/>
                </a:ext>
              </a:extLst>
            </p:cNvPr>
            <p:cNvGrpSpPr>
              <a:grpSpLocks noChangeAspect="1"/>
            </p:cNvGrpSpPr>
            <p:nvPr/>
          </p:nvGrpSpPr>
          <p:grpSpPr bwMode="auto">
            <a:xfrm>
              <a:off x="11915323" y="4597369"/>
              <a:ext cx="385876" cy="385876"/>
              <a:chOff x="88" y="88"/>
              <a:chExt cx="400" cy="400"/>
            </a:xfrm>
            <a:solidFill>
              <a:srgbClr val="3F1A2B"/>
            </a:solidFill>
          </p:grpSpPr>
          <p:sp>
            <p:nvSpPr>
              <p:cNvPr id="119" name="Rectangle 5">
                <a:extLst>
                  <a:ext uri="{FF2B5EF4-FFF2-40B4-BE49-F238E27FC236}">
                    <a16:creationId xmlns:a16="http://schemas.microsoft.com/office/drawing/2014/main" id="{42615CAE-0530-41D0-9EA5-4CCDC8C1E5E2}"/>
                  </a:ext>
                </a:extLst>
              </p:cNvPr>
              <p:cNvSpPr>
                <a:spLocks noChangeArrowheads="1"/>
              </p:cNvSpPr>
              <p:nvPr/>
            </p:nvSpPr>
            <p:spPr bwMode="auto">
              <a:xfrm>
                <a:off x="279" y="262"/>
                <a:ext cx="87" cy="17"/>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120" name="Freeform 6">
                <a:extLst>
                  <a:ext uri="{FF2B5EF4-FFF2-40B4-BE49-F238E27FC236}">
                    <a16:creationId xmlns:a16="http://schemas.microsoft.com/office/drawing/2014/main" id="{90BF4D95-D965-4B0E-A577-ECFA43A0511E}"/>
                  </a:ext>
                </a:extLst>
              </p:cNvPr>
              <p:cNvSpPr>
                <a:spLocks noEditPoints="1"/>
              </p:cNvSpPr>
              <p:nvPr/>
            </p:nvSpPr>
            <p:spPr bwMode="auto">
              <a:xfrm>
                <a:off x="279" y="88"/>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21" name="Oval 7">
                <a:extLst>
                  <a:ext uri="{FF2B5EF4-FFF2-40B4-BE49-F238E27FC236}">
                    <a16:creationId xmlns:a16="http://schemas.microsoft.com/office/drawing/2014/main" id="{6F763430-F33C-46FB-92F4-C6962CF78DC1}"/>
                  </a:ext>
                </a:extLst>
              </p:cNvPr>
              <p:cNvSpPr>
                <a:spLocks noChangeArrowheads="1"/>
              </p:cNvSpPr>
              <p:nvPr/>
            </p:nvSpPr>
            <p:spPr bwMode="auto">
              <a:xfrm>
                <a:off x="192" y="279"/>
                <a:ext cx="35" cy="35"/>
              </a:xfrm>
              <a:prstGeom prst="ellipse">
                <a:avLst/>
              </a:pr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22" name="Freeform 8">
                <a:extLst>
                  <a:ext uri="{FF2B5EF4-FFF2-40B4-BE49-F238E27FC236}">
                    <a16:creationId xmlns:a16="http://schemas.microsoft.com/office/drawing/2014/main" id="{F70F5D0B-D8B7-4D4F-BEB2-0FDC6A3620B3}"/>
                  </a:ext>
                </a:extLst>
              </p:cNvPr>
              <p:cNvSpPr>
                <a:spLocks noEditPoints="1"/>
              </p:cNvSpPr>
              <p:nvPr/>
            </p:nvSpPr>
            <p:spPr bwMode="auto">
              <a:xfrm>
                <a:off x="88" y="169"/>
                <a:ext cx="400" cy="319"/>
              </a:xfrm>
              <a:custGeom>
                <a:avLst/>
                <a:gdLst>
                  <a:gd name="T0" fmla="*/ 148 w 184"/>
                  <a:gd name="T1" fmla="*/ 147 h 147"/>
                  <a:gd name="T2" fmla="*/ 112 w 184"/>
                  <a:gd name="T3" fmla="*/ 147 h 147"/>
                  <a:gd name="T4" fmla="*/ 112 w 184"/>
                  <a:gd name="T5" fmla="*/ 127 h 147"/>
                  <a:gd name="T6" fmla="*/ 92 w 184"/>
                  <a:gd name="T7" fmla="*/ 127 h 147"/>
                  <a:gd name="T8" fmla="*/ 92 w 184"/>
                  <a:gd name="T9" fmla="*/ 147 h 147"/>
                  <a:gd name="T10" fmla="*/ 56 w 184"/>
                  <a:gd name="T11" fmla="*/ 147 h 147"/>
                  <a:gd name="T12" fmla="*/ 56 w 184"/>
                  <a:gd name="T13" fmla="*/ 124 h 147"/>
                  <a:gd name="T14" fmla="*/ 27 w 184"/>
                  <a:gd name="T15" fmla="*/ 99 h 147"/>
                  <a:gd name="T16" fmla="*/ 0 w 184"/>
                  <a:gd name="T17" fmla="*/ 99 h 147"/>
                  <a:gd name="T18" fmla="*/ 0 w 184"/>
                  <a:gd name="T19" fmla="*/ 51 h 147"/>
                  <a:gd name="T20" fmla="*/ 25 w 184"/>
                  <a:gd name="T21" fmla="*/ 51 h 147"/>
                  <a:gd name="T22" fmla="*/ 42 w 184"/>
                  <a:gd name="T23" fmla="*/ 29 h 147"/>
                  <a:gd name="T24" fmla="*/ 35 w 184"/>
                  <a:gd name="T25" fmla="*/ 4 h 147"/>
                  <a:gd name="T26" fmla="*/ 39 w 184"/>
                  <a:gd name="T27" fmla="*/ 3 h 147"/>
                  <a:gd name="T28" fmla="*/ 75 w 184"/>
                  <a:gd name="T29" fmla="*/ 19 h 147"/>
                  <a:gd name="T30" fmla="*/ 130 w 184"/>
                  <a:gd name="T31" fmla="*/ 19 h 147"/>
                  <a:gd name="T32" fmla="*/ 184 w 184"/>
                  <a:gd name="T33" fmla="*/ 73 h 147"/>
                  <a:gd name="T34" fmla="*/ 148 w 184"/>
                  <a:gd name="T35" fmla="*/ 124 h 147"/>
                  <a:gd name="T36" fmla="*/ 148 w 184"/>
                  <a:gd name="T37" fmla="*/ 147 h 147"/>
                  <a:gd name="T38" fmla="*/ 120 w 184"/>
                  <a:gd name="T39" fmla="*/ 139 h 147"/>
                  <a:gd name="T40" fmla="*/ 140 w 184"/>
                  <a:gd name="T41" fmla="*/ 139 h 147"/>
                  <a:gd name="T42" fmla="*/ 140 w 184"/>
                  <a:gd name="T43" fmla="*/ 118 h 147"/>
                  <a:gd name="T44" fmla="*/ 143 w 184"/>
                  <a:gd name="T45" fmla="*/ 117 h 147"/>
                  <a:gd name="T46" fmla="*/ 176 w 184"/>
                  <a:gd name="T47" fmla="*/ 73 h 147"/>
                  <a:gd name="T48" fmla="*/ 130 w 184"/>
                  <a:gd name="T49" fmla="*/ 27 h 147"/>
                  <a:gd name="T50" fmla="*/ 69 w 184"/>
                  <a:gd name="T51" fmla="*/ 27 h 147"/>
                  <a:gd name="T52" fmla="*/ 68 w 184"/>
                  <a:gd name="T53" fmla="*/ 25 h 147"/>
                  <a:gd name="T54" fmla="*/ 45 w 184"/>
                  <a:gd name="T55" fmla="*/ 10 h 147"/>
                  <a:gd name="T56" fmla="*/ 52 w 184"/>
                  <a:gd name="T57" fmla="*/ 33 h 147"/>
                  <a:gd name="T58" fmla="*/ 49 w 184"/>
                  <a:gd name="T59" fmla="*/ 34 h 147"/>
                  <a:gd name="T60" fmla="*/ 31 w 184"/>
                  <a:gd name="T61" fmla="*/ 56 h 147"/>
                  <a:gd name="T62" fmla="*/ 30 w 184"/>
                  <a:gd name="T63" fmla="*/ 59 h 147"/>
                  <a:gd name="T64" fmla="*/ 8 w 184"/>
                  <a:gd name="T65" fmla="*/ 59 h 147"/>
                  <a:gd name="T66" fmla="*/ 8 w 184"/>
                  <a:gd name="T67" fmla="*/ 91 h 147"/>
                  <a:gd name="T68" fmla="*/ 32 w 184"/>
                  <a:gd name="T69" fmla="*/ 91 h 147"/>
                  <a:gd name="T70" fmla="*/ 33 w 184"/>
                  <a:gd name="T71" fmla="*/ 93 h 147"/>
                  <a:gd name="T72" fmla="*/ 61 w 184"/>
                  <a:gd name="T73" fmla="*/ 117 h 147"/>
                  <a:gd name="T74" fmla="*/ 64 w 184"/>
                  <a:gd name="T75" fmla="*/ 118 h 147"/>
                  <a:gd name="T76" fmla="*/ 64 w 184"/>
                  <a:gd name="T77" fmla="*/ 139 h 147"/>
                  <a:gd name="T78" fmla="*/ 84 w 184"/>
                  <a:gd name="T79" fmla="*/ 139 h 147"/>
                  <a:gd name="T80" fmla="*/ 84 w 184"/>
                  <a:gd name="T81" fmla="*/ 119 h 147"/>
                  <a:gd name="T82" fmla="*/ 120 w 184"/>
                  <a:gd name="T83" fmla="*/ 119 h 147"/>
                  <a:gd name="T84" fmla="*/ 120 w 184"/>
                  <a:gd name="T85"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147">
                    <a:moveTo>
                      <a:pt x="148" y="147"/>
                    </a:moveTo>
                    <a:cubicBezTo>
                      <a:pt x="112" y="147"/>
                      <a:pt x="112" y="147"/>
                      <a:pt x="112" y="147"/>
                    </a:cubicBezTo>
                    <a:cubicBezTo>
                      <a:pt x="112" y="127"/>
                      <a:pt x="112" y="127"/>
                      <a:pt x="112" y="127"/>
                    </a:cubicBezTo>
                    <a:cubicBezTo>
                      <a:pt x="92" y="127"/>
                      <a:pt x="92" y="127"/>
                      <a:pt x="92" y="127"/>
                    </a:cubicBezTo>
                    <a:cubicBezTo>
                      <a:pt x="92" y="147"/>
                      <a:pt x="92" y="147"/>
                      <a:pt x="92" y="147"/>
                    </a:cubicBezTo>
                    <a:cubicBezTo>
                      <a:pt x="56" y="147"/>
                      <a:pt x="56" y="147"/>
                      <a:pt x="56" y="147"/>
                    </a:cubicBezTo>
                    <a:cubicBezTo>
                      <a:pt x="56" y="124"/>
                      <a:pt x="56" y="124"/>
                      <a:pt x="56" y="124"/>
                    </a:cubicBezTo>
                    <a:cubicBezTo>
                      <a:pt x="44" y="119"/>
                      <a:pt x="33" y="111"/>
                      <a:pt x="27" y="99"/>
                    </a:cubicBezTo>
                    <a:cubicBezTo>
                      <a:pt x="0" y="99"/>
                      <a:pt x="0" y="99"/>
                      <a:pt x="0" y="99"/>
                    </a:cubicBezTo>
                    <a:cubicBezTo>
                      <a:pt x="0" y="51"/>
                      <a:pt x="0" y="51"/>
                      <a:pt x="0" y="51"/>
                    </a:cubicBezTo>
                    <a:cubicBezTo>
                      <a:pt x="25" y="51"/>
                      <a:pt x="25" y="51"/>
                      <a:pt x="25" y="51"/>
                    </a:cubicBezTo>
                    <a:cubicBezTo>
                      <a:pt x="29" y="42"/>
                      <a:pt x="35" y="35"/>
                      <a:pt x="42" y="29"/>
                    </a:cubicBezTo>
                    <a:cubicBezTo>
                      <a:pt x="35" y="4"/>
                      <a:pt x="35" y="4"/>
                      <a:pt x="35" y="4"/>
                    </a:cubicBezTo>
                    <a:cubicBezTo>
                      <a:pt x="39" y="3"/>
                      <a:pt x="39" y="3"/>
                      <a:pt x="39" y="3"/>
                    </a:cubicBezTo>
                    <a:cubicBezTo>
                      <a:pt x="47" y="0"/>
                      <a:pt x="65" y="0"/>
                      <a:pt x="75" y="19"/>
                    </a:cubicBezTo>
                    <a:cubicBezTo>
                      <a:pt x="130" y="19"/>
                      <a:pt x="130" y="19"/>
                      <a:pt x="130" y="19"/>
                    </a:cubicBezTo>
                    <a:cubicBezTo>
                      <a:pt x="160" y="19"/>
                      <a:pt x="184" y="43"/>
                      <a:pt x="184" y="73"/>
                    </a:cubicBezTo>
                    <a:cubicBezTo>
                      <a:pt x="184" y="96"/>
                      <a:pt x="169" y="116"/>
                      <a:pt x="148" y="124"/>
                    </a:cubicBezTo>
                    <a:lnTo>
                      <a:pt x="148" y="147"/>
                    </a:lnTo>
                    <a:close/>
                    <a:moveTo>
                      <a:pt x="120" y="139"/>
                    </a:moveTo>
                    <a:cubicBezTo>
                      <a:pt x="140" y="139"/>
                      <a:pt x="140" y="139"/>
                      <a:pt x="140" y="139"/>
                    </a:cubicBezTo>
                    <a:cubicBezTo>
                      <a:pt x="140" y="118"/>
                      <a:pt x="140" y="118"/>
                      <a:pt x="140" y="118"/>
                    </a:cubicBezTo>
                    <a:cubicBezTo>
                      <a:pt x="143" y="117"/>
                      <a:pt x="143" y="117"/>
                      <a:pt x="143" y="117"/>
                    </a:cubicBezTo>
                    <a:cubicBezTo>
                      <a:pt x="162" y="111"/>
                      <a:pt x="176" y="93"/>
                      <a:pt x="176" y="73"/>
                    </a:cubicBezTo>
                    <a:cubicBezTo>
                      <a:pt x="176" y="48"/>
                      <a:pt x="155" y="27"/>
                      <a:pt x="130" y="27"/>
                    </a:cubicBezTo>
                    <a:cubicBezTo>
                      <a:pt x="69" y="27"/>
                      <a:pt x="69" y="27"/>
                      <a:pt x="69" y="27"/>
                    </a:cubicBezTo>
                    <a:cubicBezTo>
                      <a:pt x="68" y="25"/>
                      <a:pt x="68" y="25"/>
                      <a:pt x="68" y="25"/>
                    </a:cubicBezTo>
                    <a:cubicBezTo>
                      <a:pt x="62" y="10"/>
                      <a:pt x="51" y="9"/>
                      <a:pt x="45" y="10"/>
                    </a:cubicBezTo>
                    <a:cubicBezTo>
                      <a:pt x="52" y="33"/>
                      <a:pt x="52" y="33"/>
                      <a:pt x="52" y="33"/>
                    </a:cubicBezTo>
                    <a:cubicBezTo>
                      <a:pt x="49" y="34"/>
                      <a:pt x="49" y="34"/>
                      <a:pt x="49" y="34"/>
                    </a:cubicBezTo>
                    <a:cubicBezTo>
                      <a:pt x="41" y="40"/>
                      <a:pt x="35" y="47"/>
                      <a:pt x="31" y="56"/>
                    </a:cubicBezTo>
                    <a:cubicBezTo>
                      <a:pt x="30" y="59"/>
                      <a:pt x="30" y="59"/>
                      <a:pt x="30" y="59"/>
                    </a:cubicBezTo>
                    <a:cubicBezTo>
                      <a:pt x="8" y="59"/>
                      <a:pt x="8" y="59"/>
                      <a:pt x="8" y="59"/>
                    </a:cubicBezTo>
                    <a:cubicBezTo>
                      <a:pt x="8" y="91"/>
                      <a:pt x="8" y="91"/>
                      <a:pt x="8" y="91"/>
                    </a:cubicBezTo>
                    <a:cubicBezTo>
                      <a:pt x="32" y="91"/>
                      <a:pt x="32" y="91"/>
                      <a:pt x="32" y="91"/>
                    </a:cubicBezTo>
                    <a:cubicBezTo>
                      <a:pt x="33" y="93"/>
                      <a:pt x="33" y="93"/>
                      <a:pt x="33" y="93"/>
                    </a:cubicBezTo>
                    <a:cubicBezTo>
                      <a:pt x="38" y="105"/>
                      <a:pt x="49" y="114"/>
                      <a:pt x="61" y="117"/>
                    </a:cubicBezTo>
                    <a:cubicBezTo>
                      <a:pt x="64" y="118"/>
                      <a:pt x="64" y="118"/>
                      <a:pt x="64" y="118"/>
                    </a:cubicBezTo>
                    <a:cubicBezTo>
                      <a:pt x="64" y="139"/>
                      <a:pt x="64" y="139"/>
                      <a:pt x="64" y="139"/>
                    </a:cubicBezTo>
                    <a:cubicBezTo>
                      <a:pt x="84" y="139"/>
                      <a:pt x="84" y="139"/>
                      <a:pt x="84" y="139"/>
                    </a:cubicBezTo>
                    <a:cubicBezTo>
                      <a:pt x="84" y="119"/>
                      <a:pt x="84" y="119"/>
                      <a:pt x="84" y="119"/>
                    </a:cubicBezTo>
                    <a:cubicBezTo>
                      <a:pt x="120" y="119"/>
                      <a:pt x="120" y="119"/>
                      <a:pt x="120" y="119"/>
                    </a:cubicBezTo>
                    <a:lnTo>
                      <a:pt x="120" y="139"/>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23" name="Group 4">
              <a:extLst>
                <a:ext uri="{FF2B5EF4-FFF2-40B4-BE49-F238E27FC236}">
                  <a16:creationId xmlns:a16="http://schemas.microsoft.com/office/drawing/2014/main" id="{304B039D-C30D-400D-9C1D-6C76147C3DC5}"/>
                </a:ext>
              </a:extLst>
            </p:cNvPr>
            <p:cNvGrpSpPr>
              <a:grpSpLocks noChangeAspect="1"/>
            </p:cNvGrpSpPr>
            <p:nvPr/>
          </p:nvGrpSpPr>
          <p:grpSpPr bwMode="auto">
            <a:xfrm>
              <a:off x="12304579" y="4021358"/>
              <a:ext cx="452446" cy="373268"/>
              <a:chOff x="88" y="123"/>
              <a:chExt cx="400" cy="330"/>
            </a:xfrm>
            <a:solidFill>
              <a:srgbClr val="3F1A2B"/>
            </a:solidFill>
          </p:grpSpPr>
          <p:sp>
            <p:nvSpPr>
              <p:cNvPr id="124" name="Freeform 5">
                <a:extLst>
                  <a:ext uri="{FF2B5EF4-FFF2-40B4-BE49-F238E27FC236}">
                    <a16:creationId xmlns:a16="http://schemas.microsoft.com/office/drawing/2014/main" id="{ABE14B6D-57FA-49FB-BFCE-00078FBC3194}"/>
                  </a:ext>
                </a:extLst>
              </p:cNvPr>
              <p:cNvSpPr>
                <a:spLocks noEditPoints="1"/>
              </p:cNvSpPr>
              <p:nvPr/>
            </p:nvSpPr>
            <p:spPr bwMode="auto">
              <a:xfrm>
                <a:off x="323" y="140"/>
                <a:ext cx="139" cy="157"/>
              </a:xfrm>
              <a:custGeom>
                <a:avLst/>
                <a:gdLst>
                  <a:gd name="T0" fmla="*/ 32 w 64"/>
                  <a:gd name="T1" fmla="*/ 72 h 72"/>
                  <a:gd name="T2" fmla="*/ 0 w 64"/>
                  <a:gd name="T3" fmla="*/ 32 h 72"/>
                  <a:gd name="T4" fmla="*/ 32 w 64"/>
                  <a:gd name="T5" fmla="*/ 0 h 72"/>
                  <a:gd name="T6" fmla="*/ 64 w 64"/>
                  <a:gd name="T7" fmla="*/ 32 h 72"/>
                  <a:gd name="T8" fmla="*/ 32 w 64"/>
                  <a:gd name="T9" fmla="*/ 72 h 72"/>
                  <a:gd name="T10" fmla="*/ 32 w 64"/>
                  <a:gd name="T11" fmla="*/ 8 h 72"/>
                  <a:gd name="T12" fmla="*/ 8 w 64"/>
                  <a:gd name="T13" fmla="*/ 32 h 72"/>
                  <a:gd name="T14" fmla="*/ 32 w 64"/>
                  <a:gd name="T15" fmla="*/ 64 h 72"/>
                  <a:gd name="T16" fmla="*/ 56 w 64"/>
                  <a:gd name="T17" fmla="*/ 32 h 72"/>
                  <a:gd name="T18" fmla="*/ 32 w 64"/>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2">
                    <a:moveTo>
                      <a:pt x="32" y="72"/>
                    </a:moveTo>
                    <a:cubicBezTo>
                      <a:pt x="14" y="72"/>
                      <a:pt x="0" y="50"/>
                      <a:pt x="0" y="32"/>
                    </a:cubicBezTo>
                    <a:cubicBezTo>
                      <a:pt x="0" y="14"/>
                      <a:pt x="14" y="0"/>
                      <a:pt x="32" y="0"/>
                    </a:cubicBezTo>
                    <a:cubicBezTo>
                      <a:pt x="50" y="0"/>
                      <a:pt x="64" y="14"/>
                      <a:pt x="64" y="32"/>
                    </a:cubicBezTo>
                    <a:cubicBezTo>
                      <a:pt x="64" y="50"/>
                      <a:pt x="50" y="72"/>
                      <a:pt x="32" y="72"/>
                    </a:cubicBezTo>
                    <a:close/>
                    <a:moveTo>
                      <a:pt x="32" y="8"/>
                    </a:moveTo>
                    <a:cubicBezTo>
                      <a:pt x="19" y="8"/>
                      <a:pt x="8" y="19"/>
                      <a:pt x="8" y="32"/>
                    </a:cubicBezTo>
                    <a:cubicBezTo>
                      <a:pt x="8" y="46"/>
                      <a:pt x="20" y="64"/>
                      <a:pt x="32" y="64"/>
                    </a:cubicBezTo>
                    <a:cubicBezTo>
                      <a:pt x="44" y="64"/>
                      <a:pt x="56" y="46"/>
                      <a:pt x="56" y="32"/>
                    </a:cubicBezTo>
                    <a:cubicBezTo>
                      <a:pt x="56" y="19"/>
                      <a:pt x="45" y="8"/>
                      <a:pt x="32"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25" name="Freeform 6">
                <a:extLst>
                  <a:ext uri="{FF2B5EF4-FFF2-40B4-BE49-F238E27FC236}">
                    <a16:creationId xmlns:a16="http://schemas.microsoft.com/office/drawing/2014/main" id="{A15E0CEC-A7C9-4FBD-A225-E69F6E2FFE8E}"/>
                  </a:ext>
                </a:extLst>
              </p:cNvPr>
              <p:cNvSpPr>
                <a:spLocks/>
              </p:cNvSpPr>
              <p:nvPr/>
            </p:nvSpPr>
            <p:spPr bwMode="auto">
              <a:xfrm>
                <a:off x="301" y="323"/>
                <a:ext cx="187" cy="95"/>
              </a:xfrm>
              <a:custGeom>
                <a:avLst/>
                <a:gdLst>
                  <a:gd name="T0" fmla="*/ 86 w 86"/>
                  <a:gd name="T1" fmla="*/ 44 h 44"/>
                  <a:gd name="T2" fmla="*/ 34 w 86"/>
                  <a:gd name="T3" fmla="*/ 44 h 44"/>
                  <a:gd name="T4" fmla="*/ 34 w 86"/>
                  <a:gd name="T5" fmla="*/ 36 h 44"/>
                  <a:gd name="T6" fmla="*/ 78 w 86"/>
                  <a:gd name="T7" fmla="*/ 36 h 44"/>
                  <a:gd name="T8" fmla="*/ 78 w 86"/>
                  <a:gd name="T9" fmla="*/ 20 h 44"/>
                  <a:gd name="T10" fmla="*/ 73 w 86"/>
                  <a:gd name="T11" fmla="*/ 13 h 44"/>
                  <a:gd name="T12" fmla="*/ 42 w 86"/>
                  <a:gd name="T13" fmla="*/ 8 h 44"/>
                  <a:gd name="T14" fmla="*/ 11 w 86"/>
                  <a:gd name="T15" fmla="*/ 13 h 44"/>
                  <a:gd name="T16" fmla="*/ 7 w 86"/>
                  <a:gd name="T17" fmla="*/ 16 h 44"/>
                  <a:gd name="T18" fmla="*/ 0 w 86"/>
                  <a:gd name="T19" fmla="*/ 12 h 44"/>
                  <a:gd name="T20" fmla="*/ 9 w 86"/>
                  <a:gd name="T21" fmla="*/ 5 h 44"/>
                  <a:gd name="T22" fmla="*/ 42 w 86"/>
                  <a:gd name="T23" fmla="*/ 0 h 44"/>
                  <a:gd name="T24" fmla="*/ 75 w 86"/>
                  <a:gd name="T25" fmla="*/ 5 h 44"/>
                  <a:gd name="T26" fmla="*/ 86 w 86"/>
                  <a:gd name="T27" fmla="*/ 20 h 44"/>
                  <a:gd name="T28" fmla="*/ 86 w 86"/>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44">
                    <a:moveTo>
                      <a:pt x="86" y="44"/>
                    </a:moveTo>
                    <a:cubicBezTo>
                      <a:pt x="34" y="44"/>
                      <a:pt x="34" y="44"/>
                      <a:pt x="34" y="44"/>
                    </a:cubicBezTo>
                    <a:cubicBezTo>
                      <a:pt x="34" y="36"/>
                      <a:pt x="34" y="36"/>
                      <a:pt x="34" y="36"/>
                    </a:cubicBezTo>
                    <a:cubicBezTo>
                      <a:pt x="78" y="36"/>
                      <a:pt x="78" y="36"/>
                      <a:pt x="78" y="36"/>
                    </a:cubicBezTo>
                    <a:cubicBezTo>
                      <a:pt x="78" y="20"/>
                      <a:pt x="78" y="20"/>
                      <a:pt x="78" y="20"/>
                    </a:cubicBezTo>
                    <a:cubicBezTo>
                      <a:pt x="78" y="17"/>
                      <a:pt x="76" y="14"/>
                      <a:pt x="73" y="13"/>
                    </a:cubicBezTo>
                    <a:cubicBezTo>
                      <a:pt x="66" y="10"/>
                      <a:pt x="56" y="8"/>
                      <a:pt x="42" y="8"/>
                    </a:cubicBezTo>
                    <a:cubicBezTo>
                      <a:pt x="28" y="8"/>
                      <a:pt x="18" y="10"/>
                      <a:pt x="11" y="13"/>
                    </a:cubicBezTo>
                    <a:cubicBezTo>
                      <a:pt x="10" y="13"/>
                      <a:pt x="8" y="14"/>
                      <a:pt x="7" y="16"/>
                    </a:cubicBezTo>
                    <a:cubicBezTo>
                      <a:pt x="0" y="12"/>
                      <a:pt x="0" y="12"/>
                      <a:pt x="0" y="12"/>
                    </a:cubicBezTo>
                    <a:cubicBezTo>
                      <a:pt x="2" y="9"/>
                      <a:pt x="5" y="6"/>
                      <a:pt x="9" y="5"/>
                    </a:cubicBezTo>
                    <a:cubicBezTo>
                      <a:pt x="16" y="3"/>
                      <a:pt x="27" y="0"/>
                      <a:pt x="42" y="0"/>
                    </a:cubicBezTo>
                    <a:cubicBezTo>
                      <a:pt x="57" y="0"/>
                      <a:pt x="68" y="3"/>
                      <a:pt x="75" y="5"/>
                    </a:cubicBezTo>
                    <a:cubicBezTo>
                      <a:pt x="82" y="7"/>
                      <a:pt x="86" y="13"/>
                      <a:pt x="86" y="20"/>
                    </a:cubicBezTo>
                    <a:lnTo>
                      <a:pt x="86" y="44"/>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26" name="Freeform 7">
                <a:extLst>
                  <a:ext uri="{FF2B5EF4-FFF2-40B4-BE49-F238E27FC236}">
                    <a16:creationId xmlns:a16="http://schemas.microsoft.com/office/drawing/2014/main" id="{7A73480F-197F-41DB-8B3A-8E63BAA2896D}"/>
                  </a:ext>
                </a:extLst>
              </p:cNvPr>
              <p:cNvSpPr>
                <a:spLocks noEditPoints="1"/>
              </p:cNvSpPr>
              <p:nvPr/>
            </p:nvSpPr>
            <p:spPr bwMode="auto">
              <a:xfrm>
                <a:off x="132" y="123"/>
                <a:ext cx="156" cy="174"/>
              </a:xfrm>
              <a:custGeom>
                <a:avLst/>
                <a:gdLst>
                  <a:gd name="T0" fmla="*/ 36 w 72"/>
                  <a:gd name="T1" fmla="*/ 80 h 80"/>
                  <a:gd name="T2" fmla="*/ 0 w 72"/>
                  <a:gd name="T3" fmla="*/ 36 h 80"/>
                  <a:gd name="T4" fmla="*/ 36 w 72"/>
                  <a:gd name="T5" fmla="*/ 0 h 80"/>
                  <a:gd name="T6" fmla="*/ 72 w 72"/>
                  <a:gd name="T7" fmla="*/ 36 h 80"/>
                  <a:gd name="T8" fmla="*/ 36 w 72"/>
                  <a:gd name="T9" fmla="*/ 80 h 80"/>
                  <a:gd name="T10" fmla="*/ 36 w 72"/>
                  <a:gd name="T11" fmla="*/ 8 h 80"/>
                  <a:gd name="T12" fmla="*/ 8 w 72"/>
                  <a:gd name="T13" fmla="*/ 36 h 80"/>
                  <a:gd name="T14" fmla="*/ 36 w 72"/>
                  <a:gd name="T15" fmla="*/ 72 h 80"/>
                  <a:gd name="T16" fmla="*/ 64 w 72"/>
                  <a:gd name="T17" fmla="*/ 36 h 80"/>
                  <a:gd name="T18" fmla="*/ 36 w 72"/>
                  <a:gd name="T1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0">
                    <a:moveTo>
                      <a:pt x="36" y="80"/>
                    </a:moveTo>
                    <a:cubicBezTo>
                      <a:pt x="16" y="80"/>
                      <a:pt x="0" y="56"/>
                      <a:pt x="0" y="36"/>
                    </a:cubicBezTo>
                    <a:cubicBezTo>
                      <a:pt x="0" y="16"/>
                      <a:pt x="16" y="0"/>
                      <a:pt x="36" y="0"/>
                    </a:cubicBezTo>
                    <a:cubicBezTo>
                      <a:pt x="56" y="0"/>
                      <a:pt x="72" y="16"/>
                      <a:pt x="72" y="36"/>
                    </a:cubicBezTo>
                    <a:cubicBezTo>
                      <a:pt x="72" y="56"/>
                      <a:pt x="56" y="80"/>
                      <a:pt x="36" y="80"/>
                    </a:cubicBezTo>
                    <a:close/>
                    <a:moveTo>
                      <a:pt x="36" y="8"/>
                    </a:moveTo>
                    <a:cubicBezTo>
                      <a:pt x="21" y="8"/>
                      <a:pt x="8" y="21"/>
                      <a:pt x="8" y="36"/>
                    </a:cubicBezTo>
                    <a:cubicBezTo>
                      <a:pt x="8" y="52"/>
                      <a:pt x="21" y="72"/>
                      <a:pt x="36" y="72"/>
                    </a:cubicBezTo>
                    <a:cubicBezTo>
                      <a:pt x="51" y="72"/>
                      <a:pt x="64" y="52"/>
                      <a:pt x="64" y="36"/>
                    </a:cubicBezTo>
                    <a:cubicBezTo>
                      <a:pt x="64" y="21"/>
                      <a:pt x="51" y="8"/>
                      <a:pt x="36"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27" name="Freeform 8">
                <a:extLst>
                  <a:ext uri="{FF2B5EF4-FFF2-40B4-BE49-F238E27FC236}">
                    <a16:creationId xmlns:a16="http://schemas.microsoft.com/office/drawing/2014/main" id="{1AF9D339-39D2-44E4-B0D9-537F914A55BD}"/>
                  </a:ext>
                </a:extLst>
              </p:cNvPr>
              <p:cNvSpPr>
                <a:spLocks noEditPoints="1"/>
              </p:cNvSpPr>
              <p:nvPr/>
            </p:nvSpPr>
            <p:spPr bwMode="auto">
              <a:xfrm>
                <a:off x="88" y="323"/>
                <a:ext cx="243" cy="130"/>
              </a:xfrm>
              <a:custGeom>
                <a:avLst/>
                <a:gdLst>
                  <a:gd name="T0" fmla="*/ 112 w 112"/>
                  <a:gd name="T1" fmla="*/ 60 h 60"/>
                  <a:gd name="T2" fmla="*/ 0 w 112"/>
                  <a:gd name="T3" fmla="*/ 60 h 60"/>
                  <a:gd name="T4" fmla="*/ 0 w 112"/>
                  <a:gd name="T5" fmla="*/ 27 h 60"/>
                  <a:gd name="T6" fmla="*/ 13 w 112"/>
                  <a:gd name="T7" fmla="*/ 8 h 60"/>
                  <a:gd name="T8" fmla="*/ 56 w 112"/>
                  <a:gd name="T9" fmla="*/ 0 h 60"/>
                  <a:gd name="T10" fmla="*/ 99 w 112"/>
                  <a:gd name="T11" fmla="*/ 8 h 60"/>
                  <a:gd name="T12" fmla="*/ 112 w 112"/>
                  <a:gd name="T13" fmla="*/ 27 h 60"/>
                  <a:gd name="T14" fmla="*/ 112 w 112"/>
                  <a:gd name="T15" fmla="*/ 60 h 60"/>
                  <a:gd name="T16" fmla="*/ 8 w 112"/>
                  <a:gd name="T17" fmla="*/ 52 h 60"/>
                  <a:gd name="T18" fmla="*/ 104 w 112"/>
                  <a:gd name="T19" fmla="*/ 52 h 60"/>
                  <a:gd name="T20" fmla="*/ 104 w 112"/>
                  <a:gd name="T21" fmla="*/ 27 h 60"/>
                  <a:gd name="T22" fmla="*/ 96 w 112"/>
                  <a:gd name="T23" fmla="*/ 15 h 60"/>
                  <a:gd name="T24" fmla="*/ 56 w 112"/>
                  <a:gd name="T25" fmla="*/ 8 h 60"/>
                  <a:gd name="T26" fmla="*/ 16 w 112"/>
                  <a:gd name="T27" fmla="*/ 15 h 60"/>
                  <a:gd name="T28" fmla="*/ 8 w 112"/>
                  <a:gd name="T29" fmla="*/ 27 h 60"/>
                  <a:gd name="T30" fmla="*/ 8 w 112"/>
                  <a:gd name="T31"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60">
                    <a:moveTo>
                      <a:pt x="112" y="60"/>
                    </a:moveTo>
                    <a:cubicBezTo>
                      <a:pt x="0" y="60"/>
                      <a:pt x="0" y="60"/>
                      <a:pt x="0" y="60"/>
                    </a:cubicBezTo>
                    <a:cubicBezTo>
                      <a:pt x="0" y="27"/>
                      <a:pt x="0" y="27"/>
                      <a:pt x="0" y="27"/>
                    </a:cubicBezTo>
                    <a:cubicBezTo>
                      <a:pt x="0" y="18"/>
                      <a:pt x="5" y="11"/>
                      <a:pt x="13" y="8"/>
                    </a:cubicBezTo>
                    <a:cubicBezTo>
                      <a:pt x="23" y="4"/>
                      <a:pt x="39" y="0"/>
                      <a:pt x="56" y="0"/>
                    </a:cubicBezTo>
                    <a:cubicBezTo>
                      <a:pt x="73" y="0"/>
                      <a:pt x="89" y="4"/>
                      <a:pt x="99" y="8"/>
                    </a:cubicBezTo>
                    <a:cubicBezTo>
                      <a:pt x="107" y="11"/>
                      <a:pt x="112" y="18"/>
                      <a:pt x="112" y="27"/>
                    </a:cubicBezTo>
                    <a:lnTo>
                      <a:pt x="112" y="60"/>
                    </a:lnTo>
                    <a:close/>
                    <a:moveTo>
                      <a:pt x="8" y="52"/>
                    </a:moveTo>
                    <a:cubicBezTo>
                      <a:pt x="104" y="52"/>
                      <a:pt x="104" y="52"/>
                      <a:pt x="104" y="52"/>
                    </a:cubicBezTo>
                    <a:cubicBezTo>
                      <a:pt x="104" y="27"/>
                      <a:pt x="104" y="27"/>
                      <a:pt x="104" y="27"/>
                    </a:cubicBezTo>
                    <a:cubicBezTo>
                      <a:pt x="104" y="22"/>
                      <a:pt x="101" y="17"/>
                      <a:pt x="96" y="15"/>
                    </a:cubicBezTo>
                    <a:cubicBezTo>
                      <a:pt x="86" y="12"/>
                      <a:pt x="72" y="8"/>
                      <a:pt x="56" y="8"/>
                    </a:cubicBezTo>
                    <a:cubicBezTo>
                      <a:pt x="40" y="8"/>
                      <a:pt x="26" y="12"/>
                      <a:pt x="16" y="15"/>
                    </a:cubicBezTo>
                    <a:cubicBezTo>
                      <a:pt x="11" y="17"/>
                      <a:pt x="8" y="22"/>
                      <a:pt x="8" y="27"/>
                    </a:cubicBezTo>
                    <a:lnTo>
                      <a:pt x="8" y="52"/>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28" name="Group 4">
              <a:extLst>
                <a:ext uri="{FF2B5EF4-FFF2-40B4-BE49-F238E27FC236}">
                  <a16:creationId xmlns:a16="http://schemas.microsoft.com/office/drawing/2014/main" id="{10051E4C-FC3E-4613-AA43-ADADAB741AD5}"/>
                </a:ext>
              </a:extLst>
            </p:cNvPr>
            <p:cNvGrpSpPr>
              <a:grpSpLocks noChangeAspect="1"/>
            </p:cNvGrpSpPr>
            <p:nvPr/>
          </p:nvGrpSpPr>
          <p:grpSpPr bwMode="auto">
            <a:xfrm>
              <a:off x="11607391" y="5292458"/>
              <a:ext cx="456820" cy="416409"/>
              <a:chOff x="29" y="53"/>
              <a:chExt cx="520" cy="474"/>
            </a:xfrm>
            <a:solidFill>
              <a:srgbClr val="3F1A2B"/>
            </a:solidFill>
          </p:grpSpPr>
          <p:sp>
            <p:nvSpPr>
              <p:cNvPr id="129" name="Freeform 5">
                <a:extLst>
                  <a:ext uri="{FF2B5EF4-FFF2-40B4-BE49-F238E27FC236}">
                    <a16:creationId xmlns:a16="http://schemas.microsoft.com/office/drawing/2014/main" id="{897FD7F9-C9EE-4C84-AE66-2191DBEBC3AF}"/>
                  </a:ext>
                </a:extLst>
              </p:cNvPr>
              <p:cNvSpPr>
                <a:spLocks/>
              </p:cNvSpPr>
              <p:nvPr/>
            </p:nvSpPr>
            <p:spPr bwMode="auto">
              <a:xfrm>
                <a:off x="366" y="337"/>
                <a:ext cx="115" cy="111"/>
              </a:xfrm>
              <a:custGeom>
                <a:avLst/>
                <a:gdLst>
                  <a:gd name="T0" fmla="*/ 32 w 54"/>
                  <a:gd name="T1" fmla="*/ 52 h 52"/>
                  <a:gd name="T2" fmla="*/ 18 w 54"/>
                  <a:gd name="T3" fmla="*/ 46 h 52"/>
                  <a:gd name="T4" fmla="*/ 0 w 54"/>
                  <a:gd name="T5" fmla="*/ 28 h 52"/>
                  <a:gd name="T6" fmla="*/ 6 w 54"/>
                  <a:gd name="T7" fmla="*/ 22 h 52"/>
                  <a:gd name="T8" fmla="*/ 24 w 54"/>
                  <a:gd name="T9" fmla="*/ 40 h 52"/>
                  <a:gd name="T10" fmla="*/ 41 w 54"/>
                  <a:gd name="T11" fmla="*/ 40 h 52"/>
                  <a:gd name="T12" fmla="*/ 41 w 54"/>
                  <a:gd name="T13" fmla="*/ 24 h 52"/>
                  <a:gd name="T14" fmla="*/ 23 w 54"/>
                  <a:gd name="T15" fmla="*/ 6 h 52"/>
                  <a:gd name="T16" fmla="*/ 28 w 54"/>
                  <a:gd name="T17" fmla="*/ 0 h 52"/>
                  <a:gd name="T18" fmla="*/ 46 w 54"/>
                  <a:gd name="T19" fmla="*/ 18 h 52"/>
                  <a:gd name="T20" fmla="*/ 46 w 54"/>
                  <a:gd name="T21" fmla="*/ 46 h 52"/>
                  <a:gd name="T22" fmla="*/ 32 w 54"/>
                  <a:gd name="T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2">
                    <a:moveTo>
                      <a:pt x="32" y="52"/>
                    </a:moveTo>
                    <a:cubicBezTo>
                      <a:pt x="27" y="52"/>
                      <a:pt x="22" y="50"/>
                      <a:pt x="18" y="46"/>
                    </a:cubicBezTo>
                    <a:cubicBezTo>
                      <a:pt x="0" y="28"/>
                      <a:pt x="0" y="28"/>
                      <a:pt x="0" y="28"/>
                    </a:cubicBezTo>
                    <a:cubicBezTo>
                      <a:pt x="6" y="22"/>
                      <a:pt x="6" y="22"/>
                      <a:pt x="6" y="22"/>
                    </a:cubicBezTo>
                    <a:cubicBezTo>
                      <a:pt x="24" y="40"/>
                      <a:pt x="24" y="40"/>
                      <a:pt x="24" y="40"/>
                    </a:cubicBezTo>
                    <a:cubicBezTo>
                      <a:pt x="28" y="45"/>
                      <a:pt x="36" y="45"/>
                      <a:pt x="41" y="40"/>
                    </a:cubicBezTo>
                    <a:cubicBezTo>
                      <a:pt x="45" y="36"/>
                      <a:pt x="45" y="28"/>
                      <a:pt x="41" y="24"/>
                    </a:cubicBezTo>
                    <a:cubicBezTo>
                      <a:pt x="23" y="6"/>
                      <a:pt x="23" y="6"/>
                      <a:pt x="23" y="6"/>
                    </a:cubicBezTo>
                    <a:cubicBezTo>
                      <a:pt x="28" y="0"/>
                      <a:pt x="28" y="0"/>
                      <a:pt x="28" y="0"/>
                    </a:cubicBezTo>
                    <a:cubicBezTo>
                      <a:pt x="46" y="18"/>
                      <a:pt x="46" y="18"/>
                      <a:pt x="46" y="18"/>
                    </a:cubicBezTo>
                    <a:cubicBezTo>
                      <a:pt x="54" y="26"/>
                      <a:pt x="54" y="38"/>
                      <a:pt x="46" y="46"/>
                    </a:cubicBezTo>
                    <a:cubicBezTo>
                      <a:pt x="43" y="50"/>
                      <a:pt x="38" y="52"/>
                      <a:pt x="32"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0" name="Freeform 6">
                <a:extLst>
                  <a:ext uri="{FF2B5EF4-FFF2-40B4-BE49-F238E27FC236}">
                    <a16:creationId xmlns:a16="http://schemas.microsoft.com/office/drawing/2014/main" id="{90A02A44-D4D5-42C4-AA2D-58A865128057}"/>
                  </a:ext>
                </a:extLst>
              </p:cNvPr>
              <p:cNvSpPr>
                <a:spLocks/>
              </p:cNvSpPr>
              <p:nvPr/>
            </p:nvSpPr>
            <p:spPr bwMode="auto">
              <a:xfrm>
                <a:off x="315" y="431"/>
                <a:ext cx="51" cy="94"/>
              </a:xfrm>
              <a:custGeom>
                <a:avLst/>
                <a:gdLst>
                  <a:gd name="T0" fmla="*/ 4 w 24"/>
                  <a:gd name="T1" fmla="*/ 44 h 44"/>
                  <a:gd name="T2" fmla="*/ 4 w 24"/>
                  <a:gd name="T3" fmla="*/ 44 h 44"/>
                  <a:gd name="T4" fmla="*/ 0 w 24"/>
                  <a:gd name="T5" fmla="*/ 44 h 44"/>
                  <a:gd name="T6" fmla="*/ 0 w 24"/>
                  <a:gd name="T7" fmla="*/ 36 h 44"/>
                  <a:gd name="T8" fmla="*/ 4 w 24"/>
                  <a:gd name="T9" fmla="*/ 36 h 44"/>
                  <a:gd name="T10" fmla="*/ 4 w 24"/>
                  <a:gd name="T11" fmla="*/ 36 h 44"/>
                  <a:gd name="T12" fmla="*/ 12 w 24"/>
                  <a:gd name="T13" fmla="*/ 32 h 44"/>
                  <a:gd name="T14" fmla="*/ 16 w 24"/>
                  <a:gd name="T15" fmla="*/ 24 h 44"/>
                  <a:gd name="T16" fmla="*/ 12 w 24"/>
                  <a:gd name="T17" fmla="*/ 16 h 44"/>
                  <a:gd name="T18" fmla="*/ 2 w 24"/>
                  <a:gd name="T19" fmla="*/ 6 h 44"/>
                  <a:gd name="T20" fmla="*/ 8 w 24"/>
                  <a:gd name="T21" fmla="*/ 0 h 44"/>
                  <a:gd name="T22" fmla="*/ 18 w 24"/>
                  <a:gd name="T23" fmla="*/ 10 h 44"/>
                  <a:gd name="T24" fmla="*/ 24 w 24"/>
                  <a:gd name="T25" fmla="*/ 24 h 44"/>
                  <a:gd name="T26" fmla="*/ 18 w 24"/>
                  <a:gd name="T27" fmla="*/ 38 h 44"/>
                  <a:gd name="T28" fmla="*/ 4 w 24"/>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44">
                    <a:moveTo>
                      <a:pt x="4" y="44"/>
                    </a:moveTo>
                    <a:cubicBezTo>
                      <a:pt x="4" y="44"/>
                      <a:pt x="4" y="44"/>
                      <a:pt x="4" y="44"/>
                    </a:cubicBezTo>
                    <a:cubicBezTo>
                      <a:pt x="0" y="44"/>
                      <a:pt x="0" y="44"/>
                      <a:pt x="0" y="44"/>
                    </a:cubicBezTo>
                    <a:cubicBezTo>
                      <a:pt x="0" y="36"/>
                      <a:pt x="0" y="36"/>
                      <a:pt x="0" y="36"/>
                    </a:cubicBezTo>
                    <a:cubicBezTo>
                      <a:pt x="4" y="36"/>
                      <a:pt x="4" y="36"/>
                      <a:pt x="4" y="36"/>
                    </a:cubicBezTo>
                    <a:cubicBezTo>
                      <a:pt x="4" y="36"/>
                      <a:pt x="4" y="36"/>
                      <a:pt x="4" y="36"/>
                    </a:cubicBezTo>
                    <a:cubicBezTo>
                      <a:pt x="7" y="36"/>
                      <a:pt x="10" y="35"/>
                      <a:pt x="12" y="32"/>
                    </a:cubicBezTo>
                    <a:cubicBezTo>
                      <a:pt x="14" y="30"/>
                      <a:pt x="16" y="27"/>
                      <a:pt x="16" y="24"/>
                    </a:cubicBezTo>
                    <a:cubicBezTo>
                      <a:pt x="16" y="21"/>
                      <a:pt x="14" y="18"/>
                      <a:pt x="12" y="16"/>
                    </a:cubicBezTo>
                    <a:cubicBezTo>
                      <a:pt x="2" y="6"/>
                      <a:pt x="2" y="6"/>
                      <a:pt x="2" y="6"/>
                    </a:cubicBezTo>
                    <a:cubicBezTo>
                      <a:pt x="8" y="0"/>
                      <a:pt x="8" y="0"/>
                      <a:pt x="8" y="0"/>
                    </a:cubicBezTo>
                    <a:cubicBezTo>
                      <a:pt x="18" y="10"/>
                      <a:pt x="18" y="10"/>
                      <a:pt x="18" y="10"/>
                    </a:cubicBezTo>
                    <a:cubicBezTo>
                      <a:pt x="22" y="14"/>
                      <a:pt x="24" y="19"/>
                      <a:pt x="24" y="24"/>
                    </a:cubicBezTo>
                    <a:cubicBezTo>
                      <a:pt x="24" y="29"/>
                      <a:pt x="22" y="34"/>
                      <a:pt x="18" y="38"/>
                    </a:cubicBezTo>
                    <a:cubicBezTo>
                      <a:pt x="14" y="42"/>
                      <a:pt x="9" y="44"/>
                      <a:pt x="4" y="44"/>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1" name="Freeform 7">
                <a:extLst>
                  <a:ext uri="{FF2B5EF4-FFF2-40B4-BE49-F238E27FC236}">
                    <a16:creationId xmlns:a16="http://schemas.microsoft.com/office/drawing/2014/main" id="{BA6E07E4-4D7A-405F-97A5-873196566539}"/>
                  </a:ext>
                </a:extLst>
              </p:cNvPr>
              <p:cNvSpPr>
                <a:spLocks/>
              </p:cNvSpPr>
              <p:nvPr/>
            </p:nvSpPr>
            <p:spPr bwMode="auto">
              <a:xfrm>
                <a:off x="29" y="53"/>
                <a:ext cx="209" cy="226"/>
              </a:xfrm>
              <a:custGeom>
                <a:avLst/>
                <a:gdLst>
                  <a:gd name="T0" fmla="*/ 55 w 209"/>
                  <a:gd name="T1" fmla="*/ 226 h 226"/>
                  <a:gd name="T2" fmla="*/ 38 w 209"/>
                  <a:gd name="T3" fmla="*/ 226 h 226"/>
                  <a:gd name="T4" fmla="*/ 38 w 209"/>
                  <a:gd name="T5" fmla="*/ 171 h 226"/>
                  <a:gd name="T6" fmla="*/ 0 w 209"/>
                  <a:gd name="T7" fmla="*/ 133 h 226"/>
                  <a:gd name="T8" fmla="*/ 132 w 209"/>
                  <a:gd name="T9" fmla="*/ 0 h 226"/>
                  <a:gd name="T10" fmla="*/ 162 w 209"/>
                  <a:gd name="T11" fmla="*/ 30 h 226"/>
                  <a:gd name="T12" fmla="*/ 209 w 209"/>
                  <a:gd name="T13" fmla="*/ 30 h 226"/>
                  <a:gd name="T14" fmla="*/ 209 w 209"/>
                  <a:gd name="T15" fmla="*/ 47 h 226"/>
                  <a:gd name="T16" fmla="*/ 153 w 209"/>
                  <a:gd name="T17" fmla="*/ 47 h 226"/>
                  <a:gd name="T18" fmla="*/ 132 w 209"/>
                  <a:gd name="T19" fmla="*/ 26 h 226"/>
                  <a:gd name="T20" fmla="*/ 25 w 209"/>
                  <a:gd name="T21" fmla="*/ 133 h 226"/>
                  <a:gd name="T22" fmla="*/ 55 w 209"/>
                  <a:gd name="T23" fmla="*/ 162 h 226"/>
                  <a:gd name="T24" fmla="*/ 55 w 209"/>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226">
                    <a:moveTo>
                      <a:pt x="55" y="226"/>
                    </a:moveTo>
                    <a:lnTo>
                      <a:pt x="38" y="226"/>
                    </a:lnTo>
                    <a:lnTo>
                      <a:pt x="38" y="171"/>
                    </a:lnTo>
                    <a:lnTo>
                      <a:pt x="0" y="133"/>
                    </a:lnTo>
                    <a:lnTo>
                      <a:pt x="132" y="0"/>
                    </a:lnTo>
                    <a:lnTo>
                      <a:pt x="162" y="30"/>
                    </a:lnTo>
                    <a:lnTo>
                      <a:pt x="209" y="30"/>
                    </a:lnTo>
                    <a:lnTo>
                      <a:pt x="209" y="47"/>
                    </a:lnTo>
                    <a:lnTo>
                      <a:pt x="153" y="47"/>
                    </a:lnTo>
                    <a:lnTo>
                      <a:pt x="132" y="26"/>
                    </a:lnTo>
                    <a:lnTo>
                      <a:pt x="25" y="133"/>
                    </a:lnTo>
                    <a:lnTo>
                      <a:pt x="55" y="162"/>
                    </a:lnTo>
                    <a:lnTo>
                      <a:pt x="55" y="226"/>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2" name="Freeform 8">
                <a:extLst>
                  <a:ext uri="{FF2B5EF4-FFF2-40B4-BE49-F238E27FC236}">
                    <a16:creationId xmlns:a16="http://schemas.microsoft.com/office/drawing/2014/main" id="{CAD8DA52-69F6-40CF-8EEB-F6699979DEA3}"/>
                  </a:ext>
                </a:extLst>
              </p:cNvPr>
              <p:cNvSpPr>
                <a:spLocks noEditPoints="1"/>
              </p:cNvSpPr>
              <p:nvPr/>
            </p:nvSpPr>
            <p:spPr bwMode="auto">
              <a:xfrm>
                <a:off x="97" y="350"/>
                <a:ext cx="92" cy="92"/>
              </a:xfrm>
              <a:custGeom>
                <a:avLst/>
                <a:gdLst>
                  <a:gd name="T0" fmla="*/ 20 w 43"/>
                  <a:gd name="T1" fmla="*/ 43 h 43"/>
                  <a:gd name="T2" fmla="*/ 6 w 43"/>
                  <a:gd name="T3" fmla="*/ 38 h 43"/>
                  <a:gd name="T4" fmla="*/ 0 w 43"/>
                  <a:gd name="T5" fmla="*/ 24 h 43"/>
                  <a:gd name="T6" fmla="*/ 6 w 43"/>
                  <a:gd name="T7" fmla="*/ 10 h 43"/>
                  <a:gd name="T8" fmla="*/ 10 w 43"/>
                  <a:gd name="T9" fmla="*/ 6 h 43"/>
                  <a:gd name="T10" fmla="*/ 24 w 43"/>
                  <a:gd name="T11" fmla="*/ 0 h 43"/>
                  <a:gd name="T12" fmla="*/ 38 w 43"/>
                  <a:gd name="T13" fmla="*/ 6 h 43"/>
                  <a:gd name="T14" fmla="*/ 43 w 43"/>
                  <a:gd name="T15" fmla="*/ 20 h 43"/>
                  <a:gd name="T16" fmla="*/ 38 w 43"/>
                  <a:gd name="T17" fmla="*/ 34 h 43"/>
                  <a:gd name="T18" fmla="*/ 34 w 43"/>
                  <a:gd name="T19" fmla="*/ 38 h 43"/>
                  <a:gd name="T20" fmla="*/ 20 w 43"/>
                  <a:gd name="T21" fmla="*/ 43 h 43"/>
                  <a:gd name="T22" fmla="*/ 11 w 43"/>
                  <a:gd name="T23" fmla="*/ 15 h 43"/>
                  <a:gd name="T24" fmla="*/ 8 w 43"/>
                  <a:gd name="T25" fmla="*/ 24 h 43"/>
                  <a:gd name="T26" fmla="*/ 11 w 43"/>
                  <a:gd name="T27" fmla="*/ 32 h 43"/>
                  <a:gd name="T28" fmla="*/ 28 w 43"/>
                  <a:gd name="T29" fmla="*/ 32 h 43"/>
                  <a:gd name="T30" fmla="*/ 32 w 43"/>
                  <a:gd name="T31" fmla="*/ 28 h 43"/>
                  <a:gd name="T32" fmla="*/ 35 w 43"/>
                  <a:gd name="T33" fmla="*/ 20 h 43"/>
                  <a:gd name="T34" fmla="*/ 32 w 43"/>
                  <a:gd name="T35" fmla="*/ 11 h 43"/>
                  <a:gd name="T36" fmla="*/ 15 w 43"/>
                  <a:gd name="T37" fmla="*/ 11 h 43"/>
                  <a:gd name="T38" fmla="*/ 11 w 43"/>
                  <a:gd name="T3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3">
                    <a:moveTo>
                      <a:pt x="20" y="43"/>
                    </a:moveTo>
                    <a:cubicBezTo>
                      <a:pt x="14" y="43"/>
                      <a:pt x="9" y="41"/>
                      <a:pt x="6" y="38"/>
                    </a:cubicBezTo>
                    <a:cubicBezTo>
                      <a:pt x="2" y="34"/>
                      <a:pt x="0" y="29"/>
                      <a:pt x="0" y="24"/>
                    </a:cubicBezTo>
                    <a:cubicBezTo>
                      <a:pt x="0" y="18"/>
                      <a:pt x="2" y="13"/>
                      <a:pt x="6" y="10"/>
                    </a:cubicBezTo>
                    <a:cubicBezTo>
                      <a:pt x="10" y="6"/>
                      <a:pt x="10" y="6"/>
                      <a:pt x="10" y="6"/>
                    </a:cubicBezTo>
                    <a:cubicBezTo>
                      <a:pt x="13" y="2"/>
                      <a:pt x="18" y="0"/>
                      <a:pt x="24" y="0"/>
                    </a:cubicBezTo>
                    <a:cubicBezTo>
                      <a:pt x="29" y="0"/>
                      <a:pt x="34" y="2"/>
                      <a:pt x="38" y="6"/>
                    </a:cubicBezTo>
                    <a:cubicBezTo>
                      <a:pt x="41" y="9"/>
                      <a:pt x="43" y="14"/>
                      <a:pt x="43" y="20"/>
                    </a:cubicBezTo>
                    <a:cubicBezTo>
                      <a:pt x="43" y="25"/>
                      <a:pt x="41" y="30"/>
                      <a:pt x="38" y="34"/>
                    </a:cubicBezTo>
                    <a:cubicBezTo>
                      <a:pt x="34" y="38"/>
                      <a:pt x="34" y="38"/>
                      <a:pt x="34" y="38"/>
                    </a:cubicBezTo>
                    <a:cubicBezTo>
                      <a:pt x="30" y="41"/>
                      <a:pt x="25" y="43"/>
                      <a:pt x="20" y="43"/>
                    </a:cubicBezTo>
                    <a:close/>
                    <a:moveTo>
                      <a:pt x="11" y="15"/>
                    </a:moveTo>
                    <a:cubicBezTo>
                      <a:pt x="9" y="18"/>
                      <a:pt x="8" y="21"/>
                      <a:pt x="8" y="24"/>
                    </a:cubicBezTo>
                    <a:cubicBezTo>
                      <a:pt x="8" y="27"/>
                      <a:pt x="9" y="30"/>
                      <a:pt x="11" y="32"/>
                    </a:cubicBezTo>
                    <a:cubicBezTo>
                      <a:pt x="16" y="36"/>
                      <a:pt x="23" y="36"/>
                      <a:pt x="28" y="32"/>
                    </a:cubicBezTo>
                    <a:cubicBezTo>
                      <a:pt x="32" y="28"/>
                      <a:pt x="32" y="28"/>
                      <a:pt x="32" y="28"/>
                    </a:cubicBezTo>
                    <a:cubicBezTo>
                      <a:pt x="34" y="26"/>
                      <a:pt x="35" y="23"/>
                      <a:pt x="35" y="20"/>
                    </a:cubicBezTo>
                    <a:cubicBezTo>
                      <a:pt x="35" y="16"/>
                      <a:pt x="34" y="14"/>
                      <a:pt x="32" y="11"/>
                    </a:cubicBezTo>
                    <a:cubicBezTo>
                      <a:pt x="28" y="7"/>
                      <a:pt x="20" y="7"/>
                      <a:pt x="15" y="11"/>
                    </a:cubicBezTo>
                    <a:lnTo>
                      <a:pt x="11" y="15"/>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3" name="Freeform 9">
                <a:extLst>
                  <a:ext uri="{FF2B5EF4-FFF2-40B4-BE49-F238E27FC236}">
                    <a16:creationId xmlns:a16="http://schemas.microsoft.com/office/drawing/2014/main" id="{CD4A1429-0D34-442F-8E86-7FA89FDB716C}"/>
                  </a:ext>
                </a:extLst>
              </p:cNvPr>
              <p:cNvSpPr>
                <a:spLocks noEditPoints="1"/>
              </p:cNvSpPr>
              <p:nvPr/>
            </p:nvSpPr>
            <p:spPr bwMode="auto">
              <a:xfrm>
                <a:off x="202" y="440"/>
                <a:ext cx="87" cy="87"/>
              </a:xfrm>
              <a:custGeom>
                <a:avLst/>
                <a:gdLst>
                  <a:gd name="T0" fmla="*/ 19 w 41"/>
                  <a:gd name="T1" fmla="*/ 41 h 41"/>
                  <a:gd name="T2" fmla="*/ 5 w 41"/>
                  <a:gd name="T3" fmla="*/ 35 h 41"/>
                  <a:gd name="T4" fmla="*/ 0 w 41"/>
                  <a:gd name="T5" fmla="*/ 21 h 41"/>
                  <a:gd name="T6" fmla="*/ 5 w 41"/>
                  <a:gd name="T7" fmla="*/ 8 h 41"/>
                  <a:gd name="T8" fmla="*/ 5 w 41"/>
                  <a:gd name="T9" fmla="*/ 8 h 41"/>
                  <a:gd name="T10" fmla="*/ 8 w 41"/>
                  <a:gd name="T11" fmla="*/ 5 h 41"/>
                  <a:gd name="T12" fmla="*/ 21 w 41"/>
                  <a:gd name="T13" fmla="*/ 0 h 41"/>
                  <a:gd name="T14" fmla="*/ 35 w 41"/>
                  <a:gd name="T15" fmla="*/ 5 h 41"/>
                  <a:gd name="T16" fmla="*/ 41 w 41"/>
                  <a:gd name="T17" fmla="*/ 19 h 41"/>
                  <a:gd name="T18" fmla="*/ 35 w 41"/>
                  <a:gd name="T19" fmla="*/ 33 h 41"/>
                  <a:gd name="T20" fmla="*/ 33 w 41"/>
                  <a:gd name="T21" fmla="*/ 35 h 41"/>
                  <a:gd name="T22" fmla="*/ 19 w 41"/>
                  <a:gd name="T23" fmla="*/ 41 h 41"/>
                  <a:gd name="T24" fmla="*/ 11 w 41"/>
                  <a:gd name="T25" fmla="*/ 13 h 41"/>
                  <a:gd name="T26" fmla="*/ 8 w 41"/>
                  <a:gd name="T27" fmla="*/ 21 h 41"/>
                  <a:gd name="T28" fmla="*/ 11 w 41"/>
                  <a:gd name="T29" fmla="*/ 30 h 41"/>
                  <a:gd name="T30" fmla="*/ 28 w 41"/>
                  <a:gd name="T31" fmla="*/ 30 h 41"/>
                  <a:gd name="T32" fmla="*/ 30 w 41"/>
                  <a:gd name="T33" fmla="*/ 27 h 41"/>
                  <a:gd name="T34" fmla="*/ 33 w 41"/>
                  <a:gd name="T35" fmla="*/ 19 h 41"/>
                  <a:gd name="T36" fmla="*/ 30 w 41"/>
                  <a:gd name="T37" fmla="*/ 11 h 41"/>
                  <a:gd name="T38" fmla="*/ 13 w 41"/>
                  <a:gd name="T39" fmla="*/ 11 h 41"/>
                  <a:gd name="T40" fmla="*/ 11 w 41"/>
                  <a:gd name="T41"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19" y="41"/>
                    </a:moveTo>
                    <a:cubicBezTo>
                      <a:pt x="14" y="41"/>
                      <a:pt x="9" y="39"/>
                      <a:pt x="5" y="35"/>
                    </a:cubicBezTo>
                    <a:cubicBezTo>
                      <a:pt x="2" y="32"/>
                      <a:pt x="0" y="27"/>
                      <a:pt x="0" y="21"/>
                    </a:cubicBezTo>
                    <a:cubicBezTo>
                      <a:pt x="0" y="16"/>
                      <a:pt x="2" y="11"/>
                      <a:pt x="5" y="8"/>
                    </a:cubicBezTo>
                    <a:cubicBezTo>
                      <a:pt x="5" y="8"/>
                      <a:pt x="5" y="8"/>
                      <a:pt x="5" y="8"/>
                    </a:cubicBezTo>
                    <a:cubicBezTo>
                      <a:pt x="8" y="5"/>
                      <a:pt x="8" y="5"/>
                      <a:pt x="8" y="5"/>
                    </a:cubicBezTo>
                    <a:cubicBezTo>
                      <a:pt x="11" y="2"/>
                      <a:pt x="16" y="0"/>
                      <a:pt x="21" y="0"/>
                    </a:cubicBezTo>
                    <a:cubicBezTo>
                      <a:pt x="27" y="0"/>
                      <a:pt x="32" y="2"/>
                      <a:pt x="35" y="5"/>
                    </a:cubicBezTo>
                    <a:cubicBezTo>
                      <a:pt x="39" y="9"/>
                      <a:pt x="41" y="14"/>
                      <a:pt x="41" y="19"/>
                    </a:cubicBezTo>
                    <a:cubicBezTo>
                      <a:pt x="41" y="25"/>
                      <a:pt x="39" y="29"/>
                      <a:pt x="35" y="33"/>
                    </a:cubicBezTo>
                    <a:cubicBezTo>
                      <a:pt x="33" y="35"/>
                      <a:pt x="33" y="35"/>
                      <a:pt x="33" y="35"/>
                    </a:cubicBezTo>
                    <a:cubicBezTo>
                      <a:pt x="29" y="39"/>
                      <a:pt x="25" y="41"/>
                      <a:pt x="19" y="41"/>
                    </a:cubicBezTo>
                    <a:close/>
                    <a:moveTo>
                      <a:pt x="11" y="13"/>
                    </a:moveTo>
                    <a:cubicBezTo>
                      <a:pt x="9" y="15"/>
                      <a:pt x="8" y="18"/>
                      <a:pt x="8" y="21"/>
                    </a:cubicBezTo>
                    <a:cubicBezTo>
                      <a:pt x="8" y="24"/>
                      <a:pt x="9" y="27"/>
                      <a:pt x="11" y="30"/>
                    </a:cubicBezTo>
                    <a:cubicBezTo>
                      <a:pt x="15" y="34"/>
                      <a:pt x="23" y="34"/>
                      <a:pt x="28" y="30"/>
                    </a:cubicBezTo>
                    <a:cubicBezTo>
                      <a:pt x="30" y="27"/>
                      <a:pt x="30" y="27"/>
                      <a:pt x="30" y="27"/>
                    </a:cubicBezTo>
                    <a:cubicBezTo>
                      <a:pt x="32" y="25"/>
                      <a:pt x="33" y="22"/>
                      <a:pt x="33" y="19"/>
                    </a:cubicBezTo>
                    <a:cubicBezTo>
                      <a:pt x="33" y="16"/>
                      <a:pt x="32" y="13"/>
                      <a:pt x="30" y="11"/>
                    </a:cubicBezTo>
                    <a:cubicBezTo>
                      <a:pt x="25" y="7"/>
                      <a:pt x="18" y="7"/>
                      <a:pt x="13" y="11"/>
                    </a:cubicBezTo>
                    <a:lnTo>
                      <a:pt x="11" y="13"/>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4" name="Freeform 10">
                <a:extLst>
                  <a:ext uri="{FF2B5EF4-FFF2-40B4-BE49-F238E27FC236}">
                    <a16:creationId xmlns:a16="http://schemas.microsoft.com/office/drawing/2014/main" id="{174CBAE6-A55D-4394-B406-456C9B27BBB2}"/>
                  </a:ext>
                </a:extLst>
              </p:cNvPr>
              <p:cNvSpPr>
                <a:spLocks noEditPoints="1"/>
              </p:cNvSpPr>
              <p:nvPr/>
            </p:nvSpPr>
            <p:spPr bwMode="auto">
              <a:xfrm>
                <a:off x="50" y="301"/>
                <a:ext cx="92" cy="90"/>
              </a:xfrm>
              <a:custGeom>
                <a:avLst/>
                <a:gdLst>
                  <a:gd name="T0" fmla="*/ 21 w 43"/>
                  <a:gd name="T1" fmla="*/ 42 h 42"/>
                  <a:gd name="T2" fmla="*/ 8 w 43"/>
                  <a:gd name="T3" fmla="*/ 37 h 42"/>
                  <a:gd name="T4" fmla="*/ 7 w 43"/>
                  <a:gd name="T5" fmla="*/ 36 h 42"/>
                  <a:gd name="T6" fmla="*/ 8 w 43"/>
                  <a:gd name="T7" fmla="*/ 10 h 42"/>
                  <a:gd name="T8" fmla="*/ 10 w 43"/>
                  <a:gd name="T9" fmla="*/ 7 h 42"/>
                  <a:gd name="T10" fmla="*/ 37 w 43"/>
                  <a:gd name="T11" fmla="*/ 7 h 42"/>
                  <a:gd name="T12" fmla="*/ 43 w 43"/>
                  <a:gd name="T13" fmla="*/ 20 h 42"/>
                  <a:gd name="T14" fmla="*/ 38 w 43"/>
                  <a:gd name="T15" fmla="*/ 34 h 42"/>
                  <a:gd name="T16" fmla="*/ 35 w 43"/>
                  <a:gd name="T17" fmla="*/ 37 h 42"/>
                  <a:gd name="T18" fmla="*/ 21 w 43"/>
                  <a:gd name="T19" fmla="*/ 42 h 42"/>
                  <a:gd name="T20" fmla="*/ 24 w 43"/>
                  <a:gd name="T21" fmla="*/ 10 h 42"/>
                  <a:gd name="T22" fmla="*/ 16 w 43"/>
                  <a:gd name="T23" fmla="*/ 13 h 42"/>
                  <a:gd name="T24" fmla="*/ 13 w 43"/>
                  <a:gd name="T25" fmla="*/ 15 h 42"/>
                  <a:gd name="T26" fmla="*/ 13 w 43"/>
                  <a:gd name="T27" fmla="*/ 31 h 42"/>
                  <a:gd name="T28" fmla="*/ 14 w 43"/>
                  <a:gd name="T29" fmla="*/ 31 h 42"/>
                  <a:gd name="T30" fmla="*/ 29 w 43"/>
                  <a:gd name="T31" fmla="*/ 31 h 42"/>
                  <a:gd name="T32" fmla="*/ 32 w 43"/>
                  <a:gd name="T33" fmla="*/ 29 h 42"/>
                  <a:gd name="T34" fmla="*/ 35 w 43"/>
                  <a:gd name="T35" fmla="*/ 32 h 42"/>
                  <a:gd name="T36" fmla="*/ 32 w 43"/>
                  <a:gd name="T37" fmla="*/ 29 h 42"/>
                  <a:gd name="T38" fmla="*/ 35 w 43"/>
                  <a:gd name="T39" fmla="*/ 21 h 42"/>
                  <a:gd name="T40" fmla="*/ 32 w 43"/>
                  <a:gd name="T41" fmla="*/ 13 h 42"/>
                  <a:gd name="T42" fmla="*/ 24 w 43"/>
                  <a:gd name="T43"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2">
                    <a:moveTo>
                      <a:pt x="21" y="42"/>
                    </a:moveTo>
                    <a:cubicBezTo>
                      <a:pt x="17" y="42"/>
                      <a:pt x="12" y="40"/>
                      <a:pt x="8" y="37"/>
                    </a:cubicBezTo>
                    <a:cubicBezTo>
                      <a:pt x="7" y="36"/>
                      <a:pt x="7" y="36"/>
                      <a:pt x="7" y="36"/>
                    </a:cubicBezTo>
                    <a:cubicBezTo>
                      <a:pt x="0" y="29"/>
                      <a:pt x="1" y="17"/>
                      <a:pt x="8" y="10"/>
                    </a:cubicBezTo>
                    <a:cubicBezTo>
                      <a:pt x="10" y="7"/>
                      <a:pt x="10" y="7"/>
                      <a:pt x="10" y="7"/>
                    </a:cubicBezTo>
                    <a:cubicBezTo>
                      <a:pt x="17" y="0"/>
                      <a:pt x="29" y="0"/>
                      <a:pt x="37" y="7"/>
                    </a:cubicBezTo>
                    <a:cubicBezTo>
                      <a:pt x="41" y="10"/>
                      <a:pt x="43" y="15"/>
                      <a:pt x="43" y="20"/>
                    </a:cubicBezTo>
                    <a:cubicBezTo>
                      <a:pt x="43" y="25"/>
                      <a:pt x="41" y="30"/>
                      <a:pt x="38" y="34"/>
                    </a:cubicBezTo>
                    <a:cubicBezTo>
                      <a:pt x="35" y="37"/>
                      <a:pt x="35" y="37"/>
                      <a:pt x="35" y="37"/>
                    </a:cubicBezTo>
                    <a:cubicBezTo>
                      <a:pt x="31" y="40"/>
                      <a:pt x="26" y="42"/>
                      <a:pt x="21" y="42"/>
                    </a:cubicBezTo>
                    <a:close/>
                    <a:moveTo>
                      <a:pt x="24" y="10"/>
                    </a:moveTo>
                    <a:cubicBezTo>
                      <a:pt x="21" y="10"/>
                      <a:pt x="18" y="11"/>
                      <a:pt x="16" y="13"/>
                    </a:cubicBezTo>
                    <a:cubicBezTo>
                      <a:pt x="13" y="15"/>
                      <a:pt x="13" y="15"/>
                      <a:pt x="13" y="15"/>
                    </a:cubicBezTo>
                    <a:cubicBezTo>
                      <a:pt x="9" y="20"/>
                      <a:pt x="9" y="26"/>
                      <a:pt x="13" y="31"/>
                    </a:cubicBezTo>
                    <a:cubicBezTo>
                      <a:pt x="14" y="31"/>
                      <a:pt x="14" y="31"/>
                      <a:pt x="14" y="31"/>
                    </a:cubicBezTo>
                    <a:cubicBezTo>
                      <a:pt x="18" y="35"/>
                      <a:pt x="25" y="35"/>
                      <a:pt x="29" y="31"/>
                    </a:cubicBezTo>
                    <a:cubicBezTo>
                      <a:pt x="32" y="29"/>
                      <a:pt x="32" y="29"/>
                      <a:pt x="32" y="29"/>
                    </a:cubicBezTo>
                    <a:cubicBezTo>
                      <a:pt x="35" y="32"/>
                      <a:pt x="35" y="32"/>
                      <a:pt x="35" y="32"/>
                    </a:cubicBezTo>
                    <a:cubicBezTo>
                      <a:pt x="32" y="29"/>
                      <a:pt x="32" y="29"/>
                      <a:pt x="32" y="29"/>
                    </a:cubicBezTo>
                    <a:cubicBezTo>
                      <a:pt x="34" y="26"/>
                      <a:pt x="35" y="24"/>
                      <a:pt x="35" y="21"/>
                    </a:cubicBezTo>
                    <a:cubicBezTo>
                      <a:pt x="35" y="18"/>
                      <a:pt x="34" y="15"/>
                      <a:pt x="32" y="13"/>
                    </a:cubicBezTo>
                    <a:cubicBezTo>
                      <a:pt x="29" y="11"/>
                      <a:pt x="27" y="10"/>
                      <a:pt x="24" y="10"/>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5" name="Freeform 11">
                <a:extLst>
                  <a:ext uri="{FF2B5EF4-FFF2-40B4-BE49-F238E27FC236}">
                    <a16:creationId xmlns:a16="http://schemas.microsoft.com/office/drawing/2014/main" id="{F69092AE-11BF-46DA-ADBB-A436AF4072B6}"/>
                  </a:ext>
                </a:extLst>
              </p:cNvPr>
              <p:cNvSpPr>
                <a:spLocks noEditPoints="1"/>
              </p:cNvSpPr>
              <p:nvPr/>
            </p:nvSpPr>
            <p:spPr bwMode="auto">
              <a:xfrm>
                <a:off x="150" y="393"/>
                <a:ext cx="88" cy="89"/>
              </a:xfrm>
              <a:custGeom>
                <a:avLst/>
                <a:gdLst>
                  <a:gd name="T0" fmla="*/ 20 w 41"/>
                  <a:gd name="T1" fmla="*/ 42 h 42"/>
                  <a:gd name="T2" fmla="*/ 6 w 41"/>
                  <a:gd name="T3" fmla="*/ 37 h 42"/>
                  <a:gd name="T4" fmla="*/ 0 w 41"/>
                  <a:gd name="T5" fmla="*/ 23 h 42"/>
                  <a:gd name="T6" fmla="*/ 6 w 41"/>
                  <a:gd name="T7" fmla="*/ 9 h 42"/>
                  <a:gd name="T8" fmla="*/ 7 w 41"/>
                  <a:gd name="T9" fmla="*/ 8 h 42"/>
                  <a:gd name="T10" fmla="*/ 35 w 41"/>
                  <a:gd name="T11" fmla="*/ 8 h 42"/>
                  <a:gd name="T12" fmla="*/ 41 w 41"/>
                  <a:gd name="T13" fmla="*/ 22 h 42"/>
                  <a:gd name="T14" fmla="*/ 35 w 41"/>
                  <a:gd name="T15" fmla="*/ 35 h 42"/>
                  <a:gd name="T16" fmla="*/ 34 w 41"/>
                  <a:gd name="T17" fmla="*/ 37 h 42"/>
                  <a:gd name="T18" fmla="*/ 20 w 41"/>
                  <a:gd name="T19" fmla="*/ 42 h 42"/>
                  <a:gd name="T20" fmla="*/ 21 w 41"/>
                  <a:gd name="T21" fmla="*/ 10 h 42"/>
                  <a:gd name="T22" fmla="*/ 13 w 41"/>
                  <a:gd name="T23" fmla="*/ 13 h 42"/>
                  <a:gd name="T24" fmla="*/ 12 w 41"/>
                  <a:gd name="T25" fmla="*/ 15 h 42"/>
                  <a:gd name="T26" fmla="*/ 8 w 41"/>
                  <a:gd name="T27" fmla="*/ 23 h 42"/>
                  <a:gd name="T28" fmla="*/ 12 w 41"/>
                  <a:gd name="T29" fmla="*/ 31 h 42"/>
                  <a:gd name="T30" fmla="*/ 28 w 41"/>
                  <a:gd name="T31" fmla="*/ 31 h 42"/>
                  <a:gd name="T32" fmla="*/ 29 w 41"/>
                  <a:gd name="T33" fmla="*/ 30 h 42"/>
                  <a:gd name="T34" fmla="*/ 33 w 41"/>
                  <a:gd name="T35" fmla="*/ 22 h 42"/>
                  <a:gd name="T36" fmla="*/ 29 w 41"/>
                  <a:gd name="T37" fmla="*/ 13 h 42"/>
                  <a:gd name="T38" fmla="*/ 21 w 41"/>
                  <a:gd name="T39" fmla="*/ 10 h 42"/>
                  <a:gd name="T40" fmla="*/ 9 w 41"/>
                  <a:gd name="T41" fmla="*/ 12 h 42"/>
                  <a:gd name="T42" fmla="*/ 9 w 41"/>
                  <a:gd name="T4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2">
                    <a:moveTo>
                      <a:pt x="20" y="42"/>
                    </a:moveTo>
                    <a:cubicBezTo>
                      <a:pt x="15" y="42"/>
                      <a:pt x="10" y="40"/>
                      <a:pt x="6" y="37"/>
                    </a:cubicBezTo>
                    <a:cubicBezTo>
                      <a:pt x="2" y="33"/>
                      <a:pt x="0" y="28"/>
                      <a:pt x="0" y="23"/>
                    </a:cubicBezTo>
                    <a:cubicBezTo>
                      <a:pt x="0" y="18"/>
                      <a:pt x="2" y="13"/>
                      <a:pt x="6" y="9"/>
                    </a:cubicBezTo>
                    <a:cubicBezTo>
                      <a:pt x="7" y="8"/>
                      <a:pt x="7" y="8"/>
                      <a:pt x="7" y="8"/>
                    </a:cubicBezTo>
                    <a:cubicBezTo>
                      <a:pt x="15" y="0"/>
                      <a:pt x="27" y="0"/>
                      <a:pt x="35" y="8"/>
                    </a:cubicBezTo>
                    <a:cubicBezTo>
                      <a:pt x="38" y="11"/>
                      <a:pt x="41" y="16"/>
                      <a:pt x="41" y="22"/>
                    </a:cubicBezTo>
                    <a:cubicBezTo>
                      <a:pt x="41" y="27"/>
                      <a:pt x="38" y="32"/>
                      <a:pt x="35" y="35"/>
                    </a:cubicBezTo>
                    <a:cubicBezTo>
                      <a:pt x="34" y="37"/>
                      <a:pt x="34" y="37"/>
                      <a:pt x="34" y="37"/>
                    </a:cubicBezTo>
                    <a:cubicBezTo>
                      <a:pt x="30" y="40"/>
                      <a:pt x="25" y="42"/>
                      <a:pt x="20" y="42"/>
                    </a:cubicBezTo>
                    <a:close/>
                    <a:moveTo>
                      <a:pt x="21" y="10"/>
                    </a:moveTo>
                    <a:cubicBezTo>
                      <a:pt x="18" y="10"/>
                      <a:pt x="15" y="11"/>
                      <a:pt x="13" y="13"/>
                    </a:cubicBezTo>
                    <a:cubicBezTo>
                      <a:pt x="12" y="15"/>
                      <a:pt x="12" y="15"/>
                      <a:pt x="12" y="15"/>
                    </a:cubicBezTo>
                    <a:cubicBezTo>
                      <a:pt x="9" y="17"/>
                      <a:pt x="8" y="20"/>
                      <a:pt x="8" y="23"/>
                    </a:cubicBezTo>
                    <a:cubicBezTo>
                      <a:pt x="8" y="26"/>
                      <a:pt x="9" y="29"/>
                      <a:pt x="12" y="31"/>
                    </a:cubicBezTo>
                    <a:cubicBezTo>
                      <a:pt x="16" y="35"/>
                      <a:pt x="24" y="35"/>
                      <a:pt x="28" y="31"/>
                    </a:cubicBezTo>
                    <a:cubicBezTo>
                      <a:pt x="29" y="30"/>
                      <a:pt x="29" y="30"/>
                      <a:pt x="29" y="30"/>
                    </a:cubicBezTo>
                    <a:cubicBezTo>
                      <a:pt x="31" y="28"/>
                      <a:pt x="33" y="25"/>
                      <a:pt x="33" y="22"/>
                    </a:cubicBezTo>
                    <a:cubicBezTo>
                      <a:pt x="33" y="19"/>
                      <a:pt x="31" y="16"/>
                      <a:pt x="29" y="13"/>
                    </a:cubicBezTo>
                    <a:cubicBezTo>
                      <a:pt x="27" y="11"/>
                      <a:pt x="24" y="10"/>
                      <a:pt x="21" y="10"/>
                    </a:cubicBezTo>
                    <a:close/>
                    <a:moveTo>
                      <a:pt x="9" y="12"/>
                    </a:moveTo>
                    <a:cubicBezTo>
                      <a:pt x="9" y="12"/>
                      <a:pt x="9" y="12"/>
                      <a:pt x="9" y="1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6" name="Freeform 12">
                <a:extLst>
                  <a:ext uri="{FF2B5EF4-FFF2-40B4-BE49-F238E27FC236}">
                    <a16:creationId xmlns:a16="http://schemas.microsoft.com/office/drawing/2014/main" id="{CE551DE8-22E6-49EC-823B-A6B8BA3C48D6}"/>
                  </a:ext>
                </a:extLst>
              </p:cNvPr>
              <p:cNvSpPr>
                <a:spLocks/>
              </p:cNvSpPr>
              <p:nvPr/>
            </p:nvSpPr>
            <p:spPr bwMode="auto">
              <a:xfrm>
                <a:off x="334" y="410"/>
                <a:ext cx="89" cy="79"/>
              </a:xfrm>
              <a:custGeom>
                <a:avLst/>
                <a:gdLst>
                  <a:gd name="T0" fmla="*/ 22 w 42"/>
                  <a:gd name="T1" fmla="*/ 37 h 37"/>
                  <a:gd name="T2" fmla="*/ 8 w 42"/>
                  <a:gd name="T3" fmla="*/ 31 h 37"/>
                  <a:gd name="T4" fmla="*/ 0 w 42"/>
                  <a:gd name="T5" fmla="*/ 23 h 37"/>
                  <a:gd name="T6" fmla="*/ 6 w 42"/>
                  <a:gd name="T7" fmla="*/ 17 h 37"/>
                  <a:gd name="T8" fmla="*/ 14 w 42"/>
                  <a:gd name="T9" fmla="*/ 25 h 37"/>
                  <a:gd name="T10" fmla="*/ 30 w 42"/>
                  <a:gd name="T11" fmla="*/ 25 h 37"/>
                  <a:gd name="T12" fmla="*/ 34 w 42"/>
                  <a:gd name="T13" fmla="*/ 17 h 37"/>
                  <a:gd name="T14" fmla="*/ 30 w 42"/>
                  <a:gd name="T15" fmla="*/ 9 h 37"/>
                  <a:gd name="T16" fmla="*/ 27 w 42"/>
                  <a:gd name="T17" fmla="*/ 6 h 37"/>
                  <a:gd name="T18" fmla="*/ 33 w 42"/>
                  <a:gd name="T19" fmla="*/ 0 h 37"/>
                  <a:gd name="T20" fmla="*/ 36 w 42"/>
                  <a:gd name="T21" fmla="*/ 3 h 37"/>
                  <a:gd name="T22" fmla="*/ 42 w 42"/>
                  <a:gd name="T23" fmla="*/ 17 h 37"/>
                  <a:gd name="T24" fmla="*/ 36 w 42"/>
                  <a:gd name="T25" fmla="*/ 31 h 37"/>
                  <a:gd name="T26" fmla="*/ 22 w 42"/>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7">
                    <a:moveTo>
                      <a:pt x="22" y="37"/>
                    </a:moveTo>
                    <a:cubicBezTo>
                      <a:pt x="17" y="37"/>
                      <a:pt x="12" y="35"/>
                      <a:pt x="8" y="31"/>
                    </a:cubicBezTo>
                    <a:cubicBezTo>
                      <a:pt x="0" y="23"/>
                      <a:pt x="0" y="23"/>
                      <a:pt x="0" y="23"/>
                    </a:cubicBezTo>
                    <a:cubicBezTo>
                      <a:pt x="6" y="17"/>
                      <a:pt x="6" y="17"/>
                      <a:pt x="6" y="17"/>
                    </a:cubicBezTo>
                    <a:cubicBezTo>
                      <a:pt x="14" y="25"/>
                      <a:pt x="14" y="25"/>
                      <a:pt x="14" y="25"/>
                    </a:cubicBezTo>
                    <a:cubicBezTo>
                      <a:pt x="18" y="30"/>
                      <a:pt x="26" y="30"/>
                      <a:pt x="30" y="25"/>
                    </a:cubicBezTo>
                    <a:cubicBezTo>
                      <a:pt x="33" y="23"/>
                      <a:pt x="34" y="20"/>
                      <a:pt x="34" y="17"/>
                    </a:cubicBezTo>
                    <a:cubicBezTo>
                      <a:pt x="34" y="14"/>
                      <a:pt x="33" y="11"/>
                      <a:pt x="30" y="9"/>
                    </a:cubicBezTo>
                    <a:cubicBezTo>
                      <a:pt x="27" y="6"/>
                      <a:pt x="27" y="6"/>
                      <a:pt x="27" y="6"/>
                    </a:cubicBezTo>
                    <a:cubicBezTo>
                      <a:pt x="33" y="0"/>
                      <a:pt x="33" y="0"/>
                      <a:pt x="33" y="0"/>
                    </a:cubicBezTo>
                    <a:cubicBezTo>
                      <a:pt x="36" y="3"/>
                      <a:pt x="36" y="3"/>
                      <a:pt x="36" y="3"/>
                    </a:cubicBezTo>
                    <a:cubicBezTo>
                      <a:pt x="40" y="7"/>
                      <a:pt x="42" y="12"/>
                      <a:pt x="42" y="17"/>
                    </a:cubicBezTo>
                    <a:cubicBezTo>
                      <a:pt x="42" y="22"/>
                      <a:pt x="40" y="27"/>
                      <a:pt x="36" y="31"/>
                    </a:cubicBezTo>
                    <a:cubicBezTo>
                      <a:pt x="32" y="35"/>
                      <a:pt x="27" y="37"/>
                      <a:pt x="22" y="37"/>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7" name="Freeform 13">
                <a:extLst>
                  <a:ext uri="{FF2B5EF4-FFF2-40B4-BE49-F238E27FC236}">
                    <a16:creationId xmlns:a16="http://schemas.microsoft.com/office/drawing/2014/main" id="{713EA6CD-346A-454F-A20C-61A0561B4033}"/>
                  </a:ext>
                </a:extLst>
              </p:cNvPr>
              <p:cNvSpPr>
                <a:spLocks/>
              </p:cNvSpPr>
              <p:nvPr/>
            </p:nvSpPr>
            <p:spPr bwMode="auto">
              <a:xfrm>
                <a:off x="381" y="209"/>
                <a:ext cx="136" cy="182"/>
              </a:xfrm>
              <a:custGeom>
                <a:avLst/>
                <a:gdLst>
                  <a:gd name="T0" fmla="*/ 43 w 64"/>
                  <a:gd name="T1" fmla="*/ 85 h 85"/>
                  <a:gd name="T2" fmla="*/ 29 w 64"/>
                  <a:gd name="T3" fmla="*/ 79 h 85"/>
                  <a:gd name="T4" fmla="*/ 35 w 64"/>
                  <a:gd name="T5" fmla="*/ 74 h 85"/>
                  <a:gd name="T6" fmla="*/ 51 w 64"/>
                  <a:gd name="T7" fmla="*/ 74 h 85"/>
                  <a:gd name="T8" fmla="*/ 51 w 64"/>
                  <a:gd name="T9" fmla="*/ 73 h 85"/>
                  <a:gd name="T10" fmla="*/ 51 w 64"/>
                  <a:gd name="T11" fmla="*/ 58 h 85"/>
                  <a:gd name="T12" fmla="*/ 0 w 64"/>
                  <a:gd name="T13" fmla="*/ 6 h 85"/>
                  <a:gd name="T14" fmla="*/ 6 w 64"/>
                  <a:gd name="T15" fmla="*/ 0 h 85"/>
                  <a:gd name="T16" fmla="*/ 57 w 64"/>
                  <a:gd name="T17" fmla="*/ 52 h 85"/>
                  <a:gd name="T18" fmla="*/ 57 w 64"/>
                  <a:gd name="T19" fmla="*/ 79 h 85"/>
                  <a:gd name="T20" fmla="*/ 56 w 64"/>
                  <a:gd name="T21" fmla="*/ 79 h 85"/>
                  <a:gd name="T22" fmla="*/ 43 w 64"/>
                  <a:gd name="T2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5">
                    <a:moveTo>
                      <a:pt x="43" y="85"/>
                    </a:moveTo>
                    <a:cubicBezTo>
                      <a:pt x="38" y="85"/>
                      <a:pt x="33" y="83"/>
                      <a:pt x="29" y="79"/>
                    </a:cubicBezTo>
                    <a:cubicBezTo>
                      <a:pt x="35" y="74"/>
                      <a:pt x="35" y="74"/>
                      <a:pt x="35" y="74"/>
                    </a:cubicBezTo>
                    <a:cubicBezTo>
                      <a:pt x="39" y="78"/>
                      <a:pt x="46" y="78"/>
                      <a:pt x="51" y="74"/>
                    </a:cubicBezTo>
                    <a:cubicBezTo>
                      <a:pt x="51" y="73"/>
                      <a:pt x="51" y="73"/>
                      <a:pt x="51" y="73"/>
                    </a:cubicBezTo>
                    <a:cubicBezTo>
                      <a:pt x="55" y="69"/>
                      <a:pt x="55" y="62"/>
                      <a:pt x="51" y="58"/>
                    </a:cubicBezTo>
                    <a:cubicBezTo>
                      <a:pt x="0" y="6"/>
                      <a:pt x="0" y="6"/>
                      <a:pt x="0" y="6"/>
                    </a:cubicBezTo>
                    <a:cubicBezTo>
                      <a:pt x="6" y="0"/>
                      <a:pt x="6" y="0"/>
                      <a:pt x="6" y="0"/>
                    </a:cubicBezTo>
                    <a:cubicBezTo>
                      <a:pt x="57" y="52"/>
                      <a:pt x="57" y="52"/>
                      <a:pt x="57" y="52"/>
                    </a:cubicBezTo>
                    <a:cubicBezTo>
                      <a:pt x="64" y="60"/>
                      <a:pt x="64" y="71"/>
                      <a:pt x="57" y="79"/>
                    </a:cubicBezTo>
                    <a:cubicBezTo>
                      <a:pt x="57" y="79"/>
                      <a:pt x="57" y="79"/>
                      <a:pt x="56" y="79"/>
                    </a:cubicBezTo>
                    <a:cubicBezTo>
                      <a:pt x="53" y="83"/>
                      <a:pt x="48" y="85"/>
                      <a:pt x="43" y="85"/>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8" name="Freeform 14">
                <a:extLst>
                  <a:ext uri="{FF2B5EF4-FFF2-40B4-BE49-F238E27FC236}">
                    <a16:creationId xmlns:a16="http://schemas.microsoft.com/office/drawing/2014/main" id="{D57DA249-A18C-43E7-BD05-4AE0B5927953}"/>
                  </a:ext>
                </a:extLst>
              </p:cNvPr>
              <p:cNvSpPr>
                <a:spLocks/>
              </p:cNvSpPr>
              <p:nvPr/>
            </p:nvSpPr>
            <p:spPr bwMode="auto">
              <a:xfrm>
                <a:off x="163" y="53"/>
                <a:ext cx="386" cy="226"/>
              </a:xfrm>
              <a:custGeom>
                <a:avLst/>
                <a:gdLst>
                  <a:gd name="T0" fmla="*/ 163 w 181"/>
                  <a:gd name="T1" fmla="*/ 106 h 106"/>
                  <a:gd name="T2" fmla="*/ 155 w 181"/>
                  <a:gd name="T3" fmla="*/ 106 h 106"/>
                  <a:gd name="T4" fmla="*/ 155 w 181"/>
                  <a:gd name="T5" fmla="*/ 76 h 106"/>
                  <a:gd name="T6" fmla="*/ 169 w 181"/>
                  <a:gd name="T7" fmla="*/ 62 h 106"/>
                  <a:gd name="T8" fmla="*/ 119 w 181"/>
                  <a:gd name="T9" fmla="*/ 12 h 106"/>
                  <a:gd name="T10" fmla="*/ 109 w 181"/>
                  <a:gd name="T11" fmla="*/ 22 h 106"/>
                  <a:gd name="T12" fmla="*/ 81 w 181"/>
                  <a:gd name="T13" fmla="*/ 22 h 106"/>
                  <a:gd name="T14" fmla="*/ 49 w 181"/>
                  <a:gd name="T15" fmla="*/ 35 h 106"/>
                  <a:gd name="T16" fmla="*/ 13 w 181"/>
                  <a:gd name="T17" fmla="*/ 73 h 106"/>
                  <a:gd name="T18" fmla="*/ 10 w 181"/>
                  <a:gd name="T19" fmla="*/ 80 h 106"/>
                  <a:gd name="T20" fmla="*/ 13 w 181"/>
                  <a:gd name="T21" fmla="*/ 87 h 106"/>
                  <a:gd name="T22" fmla="*/ 25 w 181"/>
                  <a:gd name="T23" fmla="*/ 88 h 106"/>
                  <a:gd name="T24" fmla="*/ 67 w 181"/>
                  <a:gd name="T25" fmla="*/ 61 h 106"/>
                  <a:gd name="T26" fmla="*/ 69 w 181"/>
                  <a:gd name="T27" fmla="*/ 63 h 106"/>
                  <a:gd name="T28" fmla="*/ 114 w 181"/>
                  <a:gd name="T29" fmla="*/ 66 h 106"/>
                  <a:gd name="T30" fmla="*/ 117 w 181"/>
                  <a:gd name="T31" fmla="*/ 63 h 106"/>
                  <a:gd name="T32" fmla="*/ 120 w 181"/>
                  <a:gd name="T33" fmla="*/ 60 h 106"/>
                  <a:gd name="T34" fmla="*/ 126 w 181"/>
                  <a:gd name="T35" fmla="*/ 65 h 106"/>
                  <a:gd name="T36" fmla="*/ 123 w 181"/>
                  <a:gd name="T37" fmla="*/ 68 h 106"/>
                  <a:gd name="T38" fmla="*/ 119 w 181"/>
                  <a:gd name="T39" fmla="*/ 72 h 106"/>
                  <a:gd name="T40" fmla="*/ 66 w 181"/>
                  <a:gd name="T41" fmla="*/ 71 h 106"/>
                  <a:gd name="T42" fmla="*/ 29 w 181"/>
                  <a:gd name="T43" fmla="*/ 95 h 106"/>
                  <a:gd name="T44" fmla="*/ 7 w 181"/>
                  <a:gd name="T45" fmla="*/ 93 h 106"/>
                  <a:gd name="T46" fmla="*/ 7 w 181"/>
                  <a:gd name="T47" fmla="*/ 68 h 106"/>
                  <a:gd name="T48" fmla="*/ 44 w 181"/>
                  <a:gd name="T49" fmla="*/ 29 h 106"/>
                  <a:gd name="T50" fmla="*/ 81 w 181"/>
                  <a:gd name="T51" fmla="*/ 14 h 106"/>
                  <a:gd name="T52" fmla="*/ 105 w 181"/>
                  <a:gd name="T53" fmla="*/ 14 h 106"/>
                  <a:gd name="T54" fmla="*/ 119 w 181"/>
                  <a:gd name="T55" fmla="*/ 0 h 106"/>
                  <a:gd name="T56" fmla="*/ 181 w 181"/>
                  <a:gd name="T57" fmla="*/ 62 h 106"/>
                  <a:gd name="T58" fmla="*/ 163 w 181"/>
                  <a:gd name="T59" fmla="*/ 80 h 106"/>
                  <a:gd name="T60" fmla="*/ 163 w 181"/>
                  <a:gd name="T6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06">
                    <a:moveTo>
                      <a:pt x="163" y="106"/>
                    </a:moveTo>
                    <a:cubicBezTo>
                      <a:pt x="155" y="106"/>
                      <a:pt x="155" y="106"/>
                      <a:pt x="155" y="106"/>
                    </a:cubicBezTo>
                    <a:cubicBezTo>
                      <a:pt x="155" y="76"/>
                      <a:pt x="155" y="76"/>
                      <a:pt x="155" y="76"/>
                    </a:cubicBezTo>
                    <a:cubicBezTo>
                      <a:pt x="169" y="62"/>
                      <a:pt x="169" y="62"/>
                      <a:pt x="169" y="62"/>
                    </a:cubicBezTo>
                    <a:cubicBezTo>
                      <a:pt x="119" y="12"/>
                      <a:pt x="119" y="12"/>
                      <a:pt x="119" y="12"/>
                    </a:cubicBezTo>
                    <a:cubicBezTo>
                      <a:pt x="109" y="22"/>
                      <a:pt x="109" y="22"/>
                      <a:pt x="109" y="22"/>
                    </a:cubicBezTo>
                    <a:cubicBezTo>
                      <a:pt x="81" y="22"/>
                      <a:pt x="81" y="22"/>
                      <a:pt x="81" y="22"/>
                    </a:cubicBezTo>
                    <a:cubicBezTo>
                      <a:pt x="69" y="22"/>
                      <a:pt x="58" y="27"/>
                      <a:pt x="49" y="35"/>
                    </a:cubicBezTo>
                    <a:cubicBezTo>
                      <a:pt x="13" y="73"/>
                      <a:pt x="13" y="73"/>
                      <a:pt x="13" y="73"/>
                    </a:cubicBezTo>
                    <a:cubicBezTo>
                      <a:pt x="11" y="75"/>
                      <a:pt x="10" y="77"/>
                      <a:pt x="10" y="80"/>
                    </a:cubicBezTo>
                    <a:cubicBezTo>
                      <a:pt x="10" y="83"/>
                      <a:pt x="11" y="85"/>
                      <a:pt x="13" y="87"/>
                    </a:cubicBezTo>
                    <a:cubicBezTo>
                      <a:pt x="16" y="90"/>
                      <a:pt x="21" y="90"/>
                      <a:pt x="25" y="88"/>
                    </a:cubicBezTo>
                    <a:cubicBezTo>
                      <a:pt x="67" y="61"/>
                      <a:pt x="67" y="61"/>
                      <a:pt x="67" y="61"/>
                    </a:cubicBezTo>
                    <a:cubicBezTo>
                      <a:pt x="69" y="63"/>
                      <a:pt x="69" y="63"/>
                      <a:pt x="69" y="63"/>
                    </a:cubicBezTo>
                    <a:cubicBezTo>
                      <a:pt x="81" y="76"/>
                      <a:pt x="101" y="78"/>
                      <a:pt x="114" y="66"/>
                    </a:cubicBezTo>
                    <a:cubicBezTo>
                      <a:pt x="115" y="65"/>
                      <a:pt x="116" y="64"/>
                      <a:pt x="117" y="63"/>
                    </a:cubicBezTo>
                    <a:cubicBezTo>
                      <a:pt x="120" y="60"/>
                      <a:pt x="120" y="60"/>
                      <a:pt x="120" y="60"/>
                    </a:cubicBezTo>
                    <a:cubicBezTo>
                      <a:pt x="126" y="65"/>
                      <a:pt x="126" y="65"/>
                      <a:pt x="126" y="65"/>
                    </a:cubicBezTo>
                    <a:cubicBezTo>
                      <a:pt x="123" y="68"/>
                      <a:pt x="123" y="68"/>
                      <a:pt x="123" y="68"/>
                    </a:cubicBezTo>
                    <a:cubicBezTo>
                      <a:pt x="122" y="69"/>
                      <a:pt x="121" y="71"/>
                      <a:pt x="119" y="72"/>
                    </a:cubicBezTo>
                    <a:cubicBezTo>
                      <a:pt x="104" y="86"/>
                      <a:pt x="81" y="85"/>
                      <a:pt x="66" y="71"/>
                    </a:cubicBezTo>
                    <a:cubicBezTo>
                      <a:pt x="29" y="95"/>
                      <a:pt x="29" y="95"/>
                      <a:pt x="29" y="95"/>
                    </a:cubicBezTo>
                    <a:cubicBezTo>
                      <a:pt x="23" y="99"/>
                      <a:pt x="13" y="98"/>
                      <a:pt x="7" y="93"/>
                    </a:cubicBezTo>
                    <a:cubicBezTo>
                      <a:pt x="0" y="86"/>
                      <a:pt x="0" y="75"/>
                      <a:pt x="7" y="68"/>
                    </a:cubicBezTo>
                    <a:cubicBezTo>
                      <a:pt x="44" y="29"/>
                      <a:pt x="44" y="29"/>
                      <a:pt x="44" y="29"/>
                    </a:cubicBezTo>
                    <a:cubicBezTo>
                      <a:pt x="54" y="19"/>
                      <a:pt x="67" y="14"/>
                      <a:pt x="81" y="14"/>
                    </a:cubicBezTo>
                    <a:cubicBezTo>
                      <a:pt x="105" y="14"/>
                      <a:pt x="105" y="14"/>
                      <a:pt x="105" y="14"/>
                    </a:cubicBezTo>
                    <a:cubicBezTo>
                      <a:pt x="119" y="0"/>
                      <a:pt x="119" y="0"/>
                      <a:pt x="119" y="0"/>
                    </a:cubicBezTo>
                    <a:cubicBezTo>
                      <a:pt x="181" y="62"/>
                      <a:pt x="181" y="62"/>
                      <a:pt x="181" y="62"/>
                    </a:cubicBezTo>
                    <a:cubicBezTo>
                      <a:pt x="163" y="80"/>
                      <a:pt x="163" y="80"/>
                      <a:pt x="163" y="80"/>
                    </a:cubicBezTo>
                    <a:lnTo>
                      <a:pt x="163" y="106"/>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39" name="Group 4">
              <a:extLst>
                <a:ext uri="{FF2B5EF4-FFF2-40B4-BE49-F238E27FC236}">
                  <a16:creationId xmlns:a16="http://schemas.microsoft.com/office/drawing/2014/main" id="{42AA024A-8DCE-469B-8983-558068FF3E03}"/>
                </a:ext>
              </a:extLst>
            </p:cNvPr>
            <p:cNvGrpSpPr>
              <a:grpSpLocks noChangeAspect="1"/>
            </p:cNvGrpSpPr>
            <p:nvPr/>
          </p:nvGrpSpPr>
          <p:grpSpPr bwMode="auto">
            <a:xfrm>
              <a:off x="11406315" y="5963861"/>
              <a:ext cx="415465" cy="383831"/>
              <a:chOff x="91" y="104"/>
              <a:chExt cx="394" cy="364"/>
            </a:xfrm>
            <a:solidFill>
              <a:srgbClr val="3F1A2B"/>
            </a:solidFill>
          </p:grpSpPr>
          <p:sp>
            <p:nvSpPr>
              <p:cNvPr id="140" name="Oval 5">
                <a:extLst>
                  <a:ext uri="{FF2B5EF4-FFF2-40B4-BE49-F238E27FC236}">
                    <a16:creationId xmlns:a16="http://schemas.microsoft.com/office/drawing/2014/main" id="{D55C9DED-51DC-4FB9-9C58-5E95E6B6E32B}"/>
                  </a:ext>
                </a:extLst>
              </p:cNvPr>
              <p:cNvSpPr>
                <a:spLocks noChangeArrowheads="1"/>
              </p:cNvSpPr>
              <p:nvPr/>
            </p:nvSpPr>
            <p:spPr bwMode="auto">
              <a:xfrm>
                <a:off x="279" y="390"/>
                <a:ext cx="18" cy="17"/>
              </a:xfrm>
              <a:prstGeom prst="ellipse">
                <a:avLst/>
              </a:pr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41" name="Freeform 6">
                <a:extLst>
                  <a:ext uri="{FF2B5EF4-FFF2-40B4-BE49-F238E27FC236}">
                    <a16:creationId xmlns:a16="http://schemas.microsoft.com/office/drawing/2014/main" id="{2C5AF2AA-EF07-46FE-BC63-3C558BC2EEF8}"/>
                  </a:ext>
                </a:extLst>
              </p:cNvPr>
              <p:cNvSpPr>
                <a:spLocks noEditPoints="1"/>
              </p:cNvSpPr>
              <p:nvPr/>
            </p:nvSpPr>
            <p:spPr bwMode="auto">
              <a:xfrm>
                <a:off x="91" y="104"/>
                <a:ext cx="394" cy="364"/>
              </a:xfrm>
              <a:custGeom>
                <a:avLst/>
                <a:gdLst>
                  <a:gd name="T0" fmla="*/ 394 w 394"/>
                  <a:gd name="T1" fmla="*/ 364 h 364"/>
                  <a:gd name="T2" fmla="*/ 0 w 394"/>
                  <a:gd name="T3" fmla="*/ 364 h 364"/>
                  <a:gd name="T4" fmla="*/ 197 w 394"/>
                  <a:gd name="T5" fmla="*/ 0 h 364"/>
                  <a:gd name="T6" fmla="*/ 394 w 394"/>
                  <a:gd name="T7" fmla="*/ 364 h 364"/>
                  <a:gd name="T8" fmla="*/ 30 w 394"/>
                  <a:gd name="T9" fmla="*/ 346 h 364"/>
                  <a:gd name="T10" fmla="*/ 364 w 394"/>
                  <a:gd name="T11" fmla="*/ 346 h 364"/>
                  <a:gd name="T12" fmla="*/ 197 w 394"/>
                  <a:gd name="T13" fmla="*/ 34 h 364"/>
                  <a:gd name="T14" fmla="*/ 30 w 394"/>
                  <a:gd name="T15" fmla="*/ 34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364">
                    <a:moveTo>
                      <a:pt x="394" y="364"/>
                    </a:moveTo>
                    <a:lnTo>
                      <a:pt x="0" y="364"/>
                    </a:lnTo>
                    <a:lnTo>
                      <a:pt x="197" y="0"/>
                    </a:lnTo>
                    <a:lnTo>
                      <a:pt x="394" y="364"/>
                    </a:lnTo>
                    <a:close/>
                    <a:moveTo>
                      <a:pt x="30" y="346"/>
                    </a:moveTo>
                    <a:lnTo>
                      <a:pt x="364" y="346"/>
                    </a:lnTo>
                    <a:lnTo>
                      <a:pt x="197" y="34"/>
                    </a:lnTo>
                    <a:lnTo>
                      <a:pt x="30" y="346"/>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42" name="Rectangle 7">
                <a:extLst>
                  <a:ext uri="{FF2B5EF4-FFF2-40B4-BE49-F238E27FC236}">
                    <a16:creationId xmlns:a16="http://schemas.microsoft.com/office/drawing/2014/main" id="{A52B402C-2B0F-4516-B21A-3435BD09E752}"/>
                  </a:ext>
                </a:extLst>
              </p:cNvPr>
              <p:cNvSpPr>
                <a:spLocks noChangeArrowheads="1"/>
              </p:cNvSpPr>
              <p:nvPr/>
            </p:nvSpPr>
            <p:spPr bwMode="auto">
              <a:xfrm>
                <a:off x="279" y="234"/>
                <a:ext cx="18" cy="112"/>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143" name="Oval 8">
                <a:extLst>
                  <a:ext uri="{FF2B5EF4-FFF2-40B4-BE49-F238E27FC236}">
                    <a16:creationId xmlns:a16="http://schemas.microsoft.com/office/drawing/2014/main" id="{184C8F3A-781A-4D38-90E8-C9E3C699DA96}"/>
                  </a:ext>
                </a:extLst>
              </p:cNvPr>
              <p:cNvSpPr>
                <a:spLocks noChangeArrowheads="1"/>
              </p:cNvSpPr>
              <p:nvPr/>
            </p:nvSpPr>
            <p:spPr bwMode="auto">
              <a:xfrm>
                <a:off x="271" y="381"/>
                <a:ext cx="34" cy="35"/>
              </a:xfrm>
              <a:prstGeom prst="ellipse">
                <a:avLst/>
              </a:pr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44" name="Group 4">
              <a:extLst>
                <a:ext uri="{FF2B5EF4-FFF2-40B4-BE49-F238E27FC236}">
                  <a16:creationId xmlns:a16="http://schemas.microsoft.com/office/drawing/2014/main" id="{6CDBA381-4D15-4FEF-AC05-ED30CC0B05F3}"/>
                </a:ext>
              </a:extLst>
            </p:cNvPr>
            <p:cNvGrpSpPr>
              <a:grpSpLocks noChangeAspect="1"/>
            </p:cNvGrpSpPr>
            <p:nvPr/>
          </p:nvGrpSpPr>
          <p:grpSpPr bwMode="auto">
            <a:xfrm>
              <a:off x="12400854" y="8035604"/>
              <a:ext cx="356171" cy="356171"/>
              <a:chOff x="88" y="88"/>
              <a:chExt cx="400" cy="400"/>
            </a:xfrm>
            <a:solidFill>
              <a:srgbClr val="3F1A2B"/>
            </a:solidFill>
          </p:grpSpPr>
          <p:sp>
            <p:nvSpPr>
              <p:cNvPr id="145" name="Rectangle 5">
                <a:extLst>
                  <a:ext uri="{FF2B5EF4-FFF2-40B4-BE49-F238E27FC236}">
                    <a16:creationId xmlns:a16="http://schemas.microsoft.com/office/drawing/2014/main" id="{D89BCA86-0295-4FC4-9A49-F136421AE226}"/>
                  </a:ext>
                </a:extLst>
              </p:cNvPr>
              <p:cNvSpPr>
                <a:spLocks noChangeArrowheads="1"/>
              </p:cNvSpPr>
              <p:nvPr/>
            </p:nvSpPr>
            <p:spPr bwMode="auto">
              <a:xfrm>
                <a:off x="158" y="245"/>
                <a:ext cx="17" cy="69"/>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146" name="Rectangle 6">
                <a:extLst>
                  <a:ext uri="{FF2B5EF4-FFF2-40B4-BE49-F238E27FC236}">
                    <a16:creationId xmlns:a16="http://schemas.microsoft.com/office/drawing/2014/main" id="{C3AE1303-B1EC-46C2-8F76-F468219A2D5D}"/>
                  </a:ext>
                </a:extLst>
              </p:cNvPr>
              <p:cNvSpPr>
                <a:spLocks noChangeArrowheads="1"/>
              </p:cNvSpPr>
              <p:nvPr/>
            </p:nvSpPr>
            <p:spPr bwMode="auto">
              <a:xfrm>
                <a:off x="401" y="245"/>
                <a:ext cx="17" cy="69"/>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147" name="Freeform 7">
                <a:extLst>
                  <a:ext uri="{FF2B5EF4-FFF2-40B4-BE49-F238E27FC236}">
                    <a16:creationId xmlns:a16="http://schemas.microsoft.com/office/drawing/2014/main" id="{2A93BAB7-1E05-4AE4-98F1-42B9F10E7AF7}"/>
                  </a:ext>
                </a:extLst>
              </p:cNvPr>
              <p:cNvSpPr>
                <a:spLocks noEditPoints="1"/>
              </p:cNvSpPr>
              <p:nvPr/>
            </p:nvSpPr>
            <p:spPr bwMode="auto">
              <a:xfrm>
                <a:off x="88" y="88"/>
                <a:ext cx="400" cy="400"/>
              </a:xfrm>
              <a:custGeom>
                <a:avLst/>
                <a:gdLst>
                  <a:gd name="T0" fmla="*/ 152 w 184"/>
                  <a:gd name="T1" fmla="*/ 184 h 184"/>
                  <a:gd name="T2" fmla="*/ 32 w 184"/>
                  <a:gd name="T3" fmla="*/ 184 h 184"/>
                  <a:gd name="T4" fmla="*/ 32 w 184"/>
                  <a:gd name="T5" fmla="*/ 104 h 184"/>
                  <a:gd name="T6" fmla="*/ 0 w 184"/>
                  <a:gd name="T7" fmla="*/ 104 h 184"/>
                  <a:gd name="T8" fmla="*/ 0 w 184"/>
                  <a:gd name="T9" fmla="*/ 28 h 184"/>
                  <a:gd name="T10" fmla="*/ 28 w 184"/>
                  <a:gd name="T11" fmla="*/ 0 h 184"/>
                  <a:gd name="T12" fmla="*/ 64 w 184"/>
                  <a:gd name="T13" fmla="*/ 0 h 184"/>
                  <a:gd name="T14" fmla="*/ 64 w 184"/>
                  <a:gd name="T15" fmla="*/ 4 h 184"/>
                  <a:gd name="T16" fmla="*/ 92 w 184"/>
                  <a:gd name="T17" fmla="*/ 32 h 184"/>
                  <a:gd name="T18" fmla="*/ 120 w 184"/>
                  <a:gd name="T19" fmla="*/ 4 h 184"/>
                  <a:gd name="T20" fmla="*/ 120 w 184"/>
                  <a:gd name="T21" fmla="*/ 0 h 184"/>
                  <a:gd name="T22" fmla="*/ 156 w 184"/>
                  <a:gd name="T23" fmla="*/ 0 h 184"/>
                  <a:gd name="T24" fmla="*/ 184 w 184"/>
                  <a:gd name="T25" fmla="*/ 28 h 184"/>
                  <a:gd name="T26" fmla="*/ 184 w 184"/>
                  <a:gd name="T27" fmla="*/ 104 h 184"/>
                  <a:gd name="T28" fmla="*/ 152 w 184"/>
                  <a:gd name="T29" fmla="*/ 104 h 184"/>
                  <a:gd name="T30" fmla="*/ 152 w 184"/>
                  <a:gd name="T31" fmla="*/ 184 h 184"/>
                  <a:gd name="T32" fmla="*/ 40 w 184"/>
                  <a:gd name="T33" fmla="*/ 176 h 184"/>
                  <a:gd name="T34" fmla="*/ 144 w 184"/>
                  <a:gd name="T35" fmla="*/ 176 h 184"/>
                  <a:gd name="T36" fmla="*/ 144 w 184"/>
                  <a:gd name="T37" fmla="*/ 96 h 184"/>
                  <a:gd name="T38" fmla="*/ 176 w 184"/>
                  <a:gd name="T39" fmla="*/ 96 h 184"/>
                  <a:gd name="T40" fmla="*/ 176 w 184"/>
                  <a:gd name="T41" fmla="*/ 28 h 184"/>
                  <a:gd name="T42" fmla="*/ 156 w 184"/>
                  <a:gd name="T43" fmla="*/ 8 h 184"/>
                  <a:gd name="T44" fmla="*/ 128 w 184"/>
                  <a:gd name="T45" fmla="*/ 8 h 184"/>
                  <a:gd name="T46" fmla="*/ 92 w 184"/>
                  <a:gd name="T47" fmla="*/ 40 h 184"/>
                  <a:gd name="T48" fmla="*/ 56 w 184"/>
                  <a:gd name="T49" fmla="*/ 8 h 184"/>
                  <a:gd name="T50" fmla="*/ 28 w 184"/>
                  <a:gd name="T51" fmla="*/ 8 h 184"/>
                  <a:gd name="T52" fmla="*/ 8 w 184"/>
                  <a:gd name="T53" fmla="*/ 28 h 184"/>
                  <a:gd name="T54" fmla="*/ 8 w 184"/>
                  <a:gd name="T55" fmla="*/ 96 h 184"/>
                  <a:gd name="T56" fmla="*/ 40 w 184"/>
                  <a:gd name="T57" fmla="*/ 96 h 184"/>
                  <a:gd name="T58" fmla="*/ 40 w 184"/>
                  <a:gd name="T59"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84">
                    <a:moveTo>
                      <a:pt x="152" y="184"/>
                    </a:moveTo>
                    <a:cubicBezTo>
                      <a:pt x="32" y="184"/>
                      <a:pt x="32" y="184"/>
                      <a:pt x="32" y="184"/>
                    </a:cubicBezTo>
                    <a:cubicBezTo>
                      <a:pt x="32" y="104"/>
                      <a:pt x="32" y="104"/>
                      <a:pt x="32" y="104"/>
                    </a:cubicBezTo>
                    <a:cubicBezTo>
                      <a:pt x="0" y="104"/>
                      <a:pt x="0" y="104"/>
                      <a:pt x="0" y="104"/>
                    </a:cubicBezTo>
                    <a:cubicBezTo>
                      <a:pt x="0" y="28"/>
                      <a:pt x="0" y="28"/>
                      <a:pt x="0" y="28"/>
                    </a:cubicBezTo>
                    <a:cubicBezTo>
                      <a:pt x="0" y="13"/>
                      <a:pt x="13" y="0"/>
                      <a:pt x="28" y="0"/>
                    </a:cubicBezTo>
                    <a:cubicBezTo>
                      <a:pt x="64" y="0"/>
                      <a:pt x="64" y="0"/>
                      <a:pt x="64" y="0"/>
                    </a:cubicBezTo>
                    <a:cubicBezTo>
                      <a:pt x="64" y="4"/>
                      <a:pt x="64" y="4"/>
                      <a:pt x="64" y="4"/>
                    </a:cubicBezTo>
                    <a:cubicBezTo>
                      <a:pt x="64" y="19"/>
                      <a:pt x="77" y="32"/>
                      <a:pt x="92" y="32"/>
                    </a:cubicBezTo>
                    <a:cubicBezTo>
                      <a:pt x="107" y="32"/>
                      <a:pt x="120" y="19"/>
                      <a:pt x="120" y="4"/>
                    </a:cubicBezTo>
                    <a:cubicBezTo>
                      <a:pt x="120" y="0"/>
                      <a:pt x="120" y="0"/>
                      <a:pt x="120" y="0"/>
                    </a:cubicBezTo>
                    <a:cubicBezTo>
                      <a:pt x="156" y="0"/>
                      <a:pt x="156" y="0"/>
                      <a:pt x="156" y="0"/>
                    </a:cubicBezTo>
                    <a:cubicBezTo>
                      <a:pt x="171" y="0"/>
                      <a:pt x="184" y="13"/>
                      <a:pt x="184" y="28"/>
                    </a:cubicBezTo>
                    <a:cubicBezTo>
                      <a:pt x="184" y="104"/>
                      <a:pt x="184" y="104"/>
                      <a:pt x="184" y="104"/>
                    </a:cubicBezTo>
                    <a:cubicBezTo>
                      <a:pt x="152" y="104"/>
                      <a:pt x="152" y="104"/>
                      <a:pt x="152" y="104"/>
                    </a:cubicBezTo>
                    <a:lnTo>
                      <a:pt x="152" y="184"/>
                    </a:lnTo>
                    <a:close/>
                    <a:moveTo>
                      <a:pt x="40" y="176"/>
                    </a:moveTo>
                    <a:cubicBezTo>
                      <a:pt x="144" y="176"/>
                      <a:pt x="144" y="176"/>
                      <a:pt x="144" y="176"/>
                    </a:cubicBezTo>
                    <a:cubicBezTo>
                      <a:pt x="144" y="96"/>
                      <a:pt x="144" y="96"/>
                      <a:pt x="144" y="96"/>
                    </a:cubicBezTo>
                    <a:cubicBezTo>
                      <a:pt x="176" y="96"/>
                      <a:pt x="176" y="96"/>
                      <a:pt x="176" y="96"/>
                    </a:cubicBezTo>
                    <a:cubicBezTo>
                      <a:pt x="176" y="28"/>
                      <a:pt x="176" y="28"/>
                      <a:pt x="176" y="28"/>
                    </a:cubicBezTo>
                    <a:cubicBezTo>
                      <a:pt x="176" y="17"/>
                      <a:pt x="167" y="8"/>
                      <a:pt x="156" y="8"/>
                    </a:cubicBezTo>
                    <a:cubicBezTo>
                      <a:pt x="128" y="8"/>
                      <a:pt x="128" y="8"/>
                      <a:pt x="128" y="8"/>
                    </a:cubicBezTo>
                    <a:cubicBezTo>
                      <a:pt x="126" y="26"/>
                      <a:pt x="111" y="40"/>
                      <a:pt x="92" y="40"/>
                    </a:cubicBezTo>
                    <a:cubicBezTo>
                      <a:pt x="74" y="40"/>
                      <a:pt x="58" y="26"/>
                      <a:pt x="56" y="8"/>
                    </a:cubicBezTo>
                    <a:cubicBezTo>
                      <a:pt x="28" y="8"/>
                      <a:pt x="28" y="8"/>
                      <a:pt x="28" y="8"/>
                    </a:cubicBezTo>
                    <a:cubicBezTo>
                      <a:pt x="17" y="8"/>
                      <a:pt x="8" y="17"/>
                      <a:pt x="8" y="28"/>
                    </a:cubicBezTo>
                    <a:cubicBezTo>
                      <a:pt x="8" y="96"/>
                      <a:pt x="8" y="96"/>
                      <a:pt x="8" y="96"/>
                    </a:cubicBezTo>
                    <a:cubicBezTo>
                      <a:pt x="40" y="96"/>
                      <a:pt x="40" y="96"/>
                      <a:pt x="40" y="96"/>
                    </a:cubicBezTo>
                    <a:lnTo>
                      <a:pt x="40" y="176"/>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48" name="Group 4">
              <a:extLst>
                <a:ext uri="{FF2B5EF4-FFF2-40B4-BE49-F238E27FC236}">
                  <a16:creationId xmlns:a16="http://schemas.microsoft.com/office/drawing/2014/main" id="{6F100D65-58F8-40A6-87A3-5682B19B64D4}"/>
                </a:ext>
              </a:extLst>
            </p:cNvPr>
            <p:cNvGrpSpPr>
              <a:grpSpLocks noChangeAspect="1"/>
            </p:cNvGrpSpPr>
            <p:nvPr/>
          </p:nvGrpSpPr>
          <p:grpSpPr bwMode="auto">
            <a:xfrm>
              <a:off x="11938817" y="7397365"/>
              <a:ext cx="446443" cy="397334"/>
              <a:chOff x="88" y="109"/>
              <a:chExt cx="400" cy="356"/>
            </a:xfrm>
            <a:solidFill>
              <a:srgbClr val="3F1A2B"/>
            </a:solidFill>
          </p:grpSpPr>
          <p:sp>
            <p:nvSpPr>
              <p:cNvPr id="149" name="Freeform 5">
                <a:extLst>
                  <a:ext uri="{FF2B5EF4-FFF2-40B4-BE49-F238E27FC236}">
                    <a16:creationId xmlns:a16="http://schemas.microsoft.com/office/drawing/2014/main" id="{072F82BC-0949-44C7-978A-4949DED693AF}"/>
                  </a:ext>
                </a:extLst>
              </p:cNvPr>
              <p:cNvSpPr>
                <a:spLocks noEditPoints="1"/>
              </p:cNvSpPr>
              <p:nvPr/>
            </p:nvSpPr>
            <p:spPr bwMode="auto">
              <a:xfrm>
                <a:off x="106" y="109"/>
                <a:ext cx="104" cy="104"/>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50" name="Freeform 6">
                <a:extLst>
                  <a:ext uri="{FF2B5EF4-FFF2-40B4-BE49-F238E27FC236}">
                    <a16:creationId xmlns:a16="http://schemas.microsoft.com/office/drawing/2014/main" id="{43FF8A0C-801B-45CA-B821-73A3BC0B800C}"/>
                  </a:ext>
                </a:extLst>
              </p:cNvPr>
              <p:cNvSpPr>
                <a:spLocks/>
              </p:cNvSpPr>
              <p:nvPr/>
            </p:nvSpPr>
            <p:spPr bwMode="auto">
              <a:xfrm>
                <a:off x="88" y="239"/>
                <a:ext cx="185" cy="226"/>
              </a:xfrm>
              <a:custGeom>
                <a:avLst/>
                <a:gdLst>
                  <a:gd name="T0" fmla="*/ 56 w 85"/>
                  <a:gd name="T1" fmla="*/ 104 h 104"/>
                  <a:gd name="T2" fmla="*/ 0 w 85"/>
                  <a:gd name="T3" fmla="*/ 104 h 104"/>
                  <a:gd name="T4" fmla="*/ 0 w 85"/>
                  <a:gd name="T5" fmla="*/ 28 h 104"/>
                  <a:gd name="T6" fmla="*/ 28 w 85"/>
                  <a:gd name="T7" fmla="*/ 0 h 104"/>
                  <a:gd name="T8" fmla="*/ 57 w 85"/>
                  <a:gd name="T9" fmla="*/ 18 h 104"/>
                  <a:gd name="T10" fmla="*/ 82 w 85"/>
                  <a:gd name="T11" fmla="*/ 40 h 104"/>
                  <a:gd name="T12" fmla="*/ 85 w 85"/>
                  <a:gd name="T13" fmla="*/ 42 h 104"/>
                  <a:gd name="T14" fmla="*/ 82 w 85"/>
                  <a:gd name="T15" fmla="*/ 49 h 104"/>
                  <a:gd name="T16" fmla="*/ 78 w 85"/>
                  <a:gd name="T17" fmla="*/ 48 h 104"/>
                  <a:gd name="T18" fmla="*/ 51 w 85"/>
                  <a:gd name="T19" fmla="*/ 23 h 104"/>
                  <a:gd name="T20" fmla="*/ 28 w 85"/>
                  <a:gd name="T21" fmla="*/ 8 h 104"/>
                  <a:gd name="T22" fmla="*/ 8 w 85"/>
                  <a:gd name="T23" fmla="*/ 28 h 104"/>
                  <a:gd name="T24" fmla="*/ 8 w 85"/>
                  <a:gd name="T25" fmla="*/ 96 h 104"/>
                  <a:gd name="T26" fmla="*/ 48 w 85"/>
                  <a:gd name="T27" fmla="*/ 96 h 104"/>
                  <a:gd name="T28" fmla="*/ 48 w 85"/>
                  <a:gd name="T29" fmla="*/ 48 h 104"/>
                  <a:gd name="T30" fmla="*/ 56 w 85"/>
                  <a:gd name="T31" fmla="*/ 48 h 104"/>
                  <a:gd name="T32" fmla="*/ 56 w 85"/>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4">
                    <a:moveTo>
                      <a:pt x="56" y="104"/>
                    </a:moveTo>
                    <a:cubicBezTo>
                      <a:pt x="0" y="104"/>
                      <a:pt x="0" y="104"/>
                      <a:pt x="0" y="104"/>
                    </a:cubicBezTo>
                    <a:cubicBezTo>
                      <a:pt x="0" y="28"/>
                      <a:pt x="0" y="28"/>
                      <a:pt x="0" y="28"/>
                    </a:cubicBezTo>
                    <a:cubicBezTo>
                      <a:pt x="0" y="13"/>
                      <a:pt x="13" y="0"/>
                      <a:pt x="28" y="0"/>
                    </a:cubicBezTo>
                    <a:cubicBezTo>
                      <a:pt x="43" y="0"/>
                      <a:pt x="50" y="9"/>
                      <a:pt x="57" y="18"/>
                    </a:cubicBezTo>
                    <a:cubicBezTo>
                      <a:pt x="63" y="26"/>
                      <a:pt x="70" y="34"/>
                      <a:pt x="82" y="40"/>
                    </a:cubicBezTo>
                    <a:cubicBezTo>
                      <a:pt x="85" y="42"/>
                      <a:pt x="85" y="42"/>
                      <a:pt x="85" y="42"/>
                    </a:cubicBezTo>
                    <a:cubicBezTo>
                      <a:pt x="82" y="49"/>
                      <a:pt x="82" y="49"/>
                      <a:pt x="82" y="49"/>
                    </a:cubicBezTo>
                    <a:cubicBezTo>
                      <a:pt x="78" y="48"/>
                      <a:pt x="78" y="48"/>
                      <a:pt x="78" y="48"/>
                    </a:cubicBezTo>
                    <a:cubicBezTo>
                      <a:pt x="65" y="41"/>
                      <a:pt x="57" y="31"/>
                      <a:pt x="51" y="23"/>
                    </a:cubicBezTo>
                    <a:cubicBezTo>
                      <a:pt x="44" y="14"/>
                      <a:pt x="39" y="8"/>
                      <a:pt x="28" y="8"/>
                    </a:cubicBezTo>
                    <a:cubicBezTo>
                      <a:pt x="17" y="8"/>
                      <a:pt x="8" y="17"/>
                      <a:pt x="8" y="28"/>
                    </a:cubicBezTo>
                    <a:cubicBezTo>
                      <a:pt x="8" y="96"/>
                      <a:pt x="8" y="96"/>
                      <a:pt x="8" y="96"/>
                    </a:cubicBezTo>
                    <a:cubicBezTo>
                      <a:pt x="48" y="96"/>
                      <a:pt x="48" y="96"/>
                      <a:pt x="48" y="96"/>
                    </a:cubicBezTo>
                    <a:cubicBezTo>
                      <a:pt x="48" y="48"/>
                      <a:pt x="48" y="48"/>
                      <a:pt x="48" y="48"/>
                    </a:cubicBezTo>
                    <a:cubicBezTo>
                      <a:pt x="56" y="48"/>
                      <a:pt x="56" y="48"/>
                      <a:pt x="56" y="48"/>
                    </a:cubicBezTo>
                    <a:lnTo>
                      <a:pt x="56" y="104"/>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51" name="Freeform 7">
                <a:extLst>
                  <a:ext uri="{FF2B5EF4-FFF2-40B4-BE49-F238E27FC236}">
                    <a16:creationId xmlns:a16="http://schemas.microsoft.com/office/drawing/2014/main" id="{D3EA6FF5-AB51-4938-A4C6-71B64401E901}"/>
                  </a:ext>
                </a:extLst>
              </p:cNvPr>
              <p:cNvSpPr>
                <a:spLocks/>
              </p:cNvSpPr>
              <p:nvPr/>
            </p:nvSpPr>
            <p:spPr bwMode="auto">
              <a:xfrm>
                <a:off x="303" y="239"/>
                <a:ext cx="185" cy="226"/>
              </a:xfrm>
              <a:custGeom>
                <a:avLst/>
                <a:gdLst>
                  <a:gd name="T0" fmla="*/ 85 w 85"/>
                  <a:gd name="T1" fmla="*/ 104 h 104"/>
                  <a:gd name="T2" fmla="*/ 29 w 85"/>
                  <a:gd name="T3" fmla="*/ 104 h 104"/>
                  <a:gd name="T4" fmla="*/ 29 w 85"/>
                  <a:gd name="T5" fmla="*/ 48 h 104"/>
                  <a:gd name="T6" fmla="*/ 37 w 85"/>
                  <a:gd name="T7" fmla="*/ 48 h 104"/>
                  <a:gd name="T8" fmla="*/ 37 w 85"/>
                  <a:gd name="T9" fmla="*/ 96 h 104"/>
                  <a:gd name="T10" fmla="*/ 77 w 85"/>
                  <a:gd name="T11" fmla="*/ 96 h 104"/>
                  <a:gd name="T12" fmla="*/ 77 w 85"/>
                  <a:gd name="T13" fmla="*/ 28 h 104"/>
                  <a:gd name="T14" fmla="*/ 57 w 85"/>
                  <a:gd name="T15" fmla="*/ 8 h 104"/>
                  <a:gd name="T16" fmla="*/ 34 w 85"/>
                  <a:gd name="T17" fmla="*/ 23 h 104"/>
                  <a:gd name="T18" fmla="*/ 7 w 85"/>
                  <a:gd name="T19" fmla="*/ 48 h 104"/>
                  <a:gd name="T20" fmla="*/ 3 w 85"/>
                  <a:gd name="T21" fmla="*/ 49 h 104"/>
                  <a:gd name="T22" fmla="*/ 0 w 85"/>
                  <a:gd name="T23" fmla="*/ 42 h 104"/>
                  <a:gd name="T24" fmla="*/ 3 w 85"/>
                  <a:gd name="T25" fmla="*/ 40 h 104"/>
                  <a:gd name="T26" fmla="*/ 28 w 85"/>
                  <a:gd name="T27" fmla="*/ 18 h 104"/>
                  <a:gd name="T28" fmla="*/ 57 w 85"/>
                  <a:gd name="T29" fmla="*/ 0 h 104"/>
                  <a:gd name="T30" fmla="*/ 85 w 85"/>
                  <a:gd name="T31" fmla="*/ 28 h 104"/>
                  <a:gd name="T32" fmla="*/ 85 w 85"/>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4">
                    <a:moveTo>
                      <a:pt x="85" y="104"/>
                    </a:moveTo>
                    <a:cubicBezTo>
                      <a:pt x="29" y="104"/>
                      <a:pt x="29" y="104"/>
                      <a:pt x="29" y="104"/>
                    </a:cubicBezTo>
                    <a:cubicBezTo>
                      <a:pt x="29" y="48"/>
                      <a:pt x="29" y="48"/>
                      <a:pt x="29" y="48"/>
                    </a:cubicBezTo>
                    <a:cubicBezTo>
                      <a:pt x="37" y="48"/>
                      <a:pt x="37" y="48"/>
                      <a:pt x="37" y="48"/>
                    </a:cubicBezTo>
                    <a:cubicBezTo>
                      <a:pt x="37" y="96"/>
                      <a:pt x="37" y="96"/>
                      <a:pt x="37" y="96"/>
                    </a:cubicBezTo>
                    <a:cubicBezTo>
                      <a:pt x="77" y="96"/>
                      <a:pt x="77" y="96"/>
                      <a:pt x="77" y="96"/>
                    </a:cubicBezTo>
                    <a:cubicBezTo>
                      <a:pt x="77" y="28"/>
                      <a:pt x="77" y="28"/>
                      <a:pt x="77" y="28"/>
                    </a:cubicBezTo>
                    <a:cubicBezTo>
                      <a:pt x="77" y="17"/>
                      <a:pt x="68" y="8"/>
                      <a:pt x="57" y="8"/>
                    </a:cubicBezTo>
                    <a:cubicBezTo>
                      <a:pt x="46" y="8"/>
                      <a:pt x="41" y="14"/>
                      <a:pt x="34" y="23"/>
                    </a:cubicBezTo>
                    <a:cubicBezTo>
                      <a:pt x="28" y="31"/>
                      <a:pt x="20" y="41"/>
                      <a:pt x="7" y="48"/>
                    </a:cubicBezTo>
                    <a:cubicBezTo>
                      <a:pt x="3" y="49"/>
                      <a:pt x="3" y="49"/>
                      <a:pt x="3" y="49"/>
                    </a:cubicBezTo>
                    <a:cubicBezTo>
                      <a:pt x="0" y="42"/>
                      <a:pt x="0" y="42"/>
                      <a:pt x="0" y="42"/>
                    </a:cubicBezTo>
                    <a:cubicBezTo>
                      <a:pt x="3" y="40"/>
                      <a:pt x="3" y="40"/>
                      <a:pt x="3" y="40"/>
                    </a:cubicBezTo>
                    <a:cubicBezTo>
                      <a:pt x="15" y="34"/>
                      <a:pt x="22" y="26"/>
                      <a:pt x="28" y="18"/>
                    </a:cubicBezTo>
                    <a:cubicBezTo>
                      <a:pt x="35" y="9"/>
                      <a:pt x="42" y="0"/>
                      <a:pt x="57" y="0"/>
                    </a:cubicBezTo>
                    <a:cubicBezTo>
                      <a:pt x="72" y="0"/>
                      <a:pt x="85" y="13"/>
                      <a:pt x="85" y="28"/>
                    </a:cubicBezTo>
                    <a:lnTo>
                      <a:pt x="85" y="104"/>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52" name="Freeform 8">
                <a:extLst>
                  <a:ext uri="{FF2B5EF4-FFF2-40B4-BE49-F238E27FC236}">
                    <a16:creationId xmlns:a16="http://schemas.microsoft.com/office/drawing/2014/main" id="{72546745-D859-4792-AAEA-DCD072FAF501}"/>
                  </a:ext>
                </a:extLst>
              </p:cNvPr>
              <p:cNvSpPr>
                <a:spLocks noEditPoints="1"/>
              </p:cNvSpPr>
              <p:nvPr/>
            </p:nvSpPr>
            <p:spPr bwMode="auto">
              <a:xfrm>
                <a:off x="366" y="109"/>
                <a:ext cx="104" cy="104"/>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sp>
          <p:nvSpPr>
            <p:cNvPr id="155" name="Tekstfelt 154"/>
            <p:cNvSpPr txBox="1"/>
            <p:nvPr/>
          </p:nvSpPr>
          <p:spPr>
            <a:xfrm>
              <a:off x="4547614" y="6793457"/>
              <a:ext cx="3918340"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Beskyttelse af personoplysninger</a:t>
              </a:r>
            </a:p>
          </p:txBody>
        </p:sp>
      </p:grpSp>
      <p:sp>
        <p:nvSpPr>
          <p:cNvPr id="159" name="Tekstfelt 158"/>
          <p:cNvSpPr txBox="1"/>
          <p:nvPr/>
        </p:nvSpPr>
        <p:spPr>
          <a:xfrm>
            <a:off x="4147394" y="2718222"/>
            <a:ext cx="3037188" cy="369332"/>
          </a:xfrm>
          <a:prstGeom prst="rect">
            <a:avLst/>
          </a:prstGeom>
          <a:noFill/>
        </p:spPr>
        <p:txBody>
          <a:bodyPr wrap="square" lIns="0" tIns="0" rIns="0" bIns="0" rtlCol="0">
            <a:spAutoFit/>
          </a:bodyPr>
          <a:lstStyle/>
          <a:p>
            <a:pPr algn="ctr">
              <a:lnSpc>
                <a:spcPct val="100000"/>
              </a:lnSpc>
              <a:spcBef>
                <a:spcPts val="1093"/>
              </a:spcBef>
            </a:pPr>
            <a:r>
              <a:rPr lang="da-DK" sz="2400" b="1" dirty="0">
                <a:solidFill>
                  <a:srgbClr val="3F1A2B"/>
                </a:solidFill>
                <a:latin typeface="+mn-lt"/>
              </a:rPr>
              <a:t>Borgerrettede områder</a:t>
            </a:r>
          </a:p>
        </p:txBody>
      </p:sp>
      <p:sp>
        <p:nvSpPr>
          <p:cNvPr id="160" name="Tekstfelt 159"/>
          <p:cNvSpPr txBox="1"/>
          <p:nvPr/>
        </p:nvSpPr>
        <p:spPr>
          <a:xfrm>
            <a:off x="13148055" y="2713859"/>
            <a:ext cx="3288316" cy="369332"/>
          </a:xfrm>
          <a:prstGeom prst="rect">
            <a:avLst/>
          </a:prstGeom>
          <a:noFill/>
        </p:spPr>
        <p:txBody>
          <a:bodyPr wrap="square" lIns="0" tIns="0" rIns="0" bIns="0" rtlCol="0">
            <a:spAutoFit/>
          </a:bodyPr>
          <a:lstStyle/>
          <a:p>
            <a:pPr algn="ctr">
              <a:lnSpc>
                <a:spcPct val="100000"/>
              </a:lnSpc>
              <a:spcBef>
                <a:spcPts val="1093"/>
              </a:spcBef>
            </a:pPr>
            <a:r>
              <a:rPr lang="da-DK" sz="2400" b="1" dirty="0">
                <a:solidFill>
                  <a:srgbClr val="3F1A2B"/>
                </a:solidFill>
                <a:latin typeface="+mn-lt"/>
              </a:rPr>
              <a:t>Erhvervsrettede områder</a:t>
            </a:r>
          </a:p>
        </p:txBody>
      </p:sp>
    </p:spTree>
    <p:extLst>
      <p:ext uri="{BB962C8B-B14F-4D97-AF65-F5344CB8AC3E}">
        <p14:creationId xmlns:p14="http://schemas.microsoft.com/office/powerpoint/2010/main" val="342036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2" name="Rektangel 1">
            <a:extLst>
              <a:ext uri="{C183D7F6-B498-43B3-948B-1728B52AA6E4}">
                <adec:decorative xmlns:adec="http://schemas.microsoft.com/office/drawing/2017/decorative" val="1"/>
              </a:ext>
            </a:extLst>
          </p:cNvPr>
          <p:cNvSpPr/>
          <p:nvPr/>
        </p:nvSpPr>
        <p:spPr>
          <a:xfrm>
            <a:off x="0" y="2141609"/>
            <a:ext cx="20104100" cy="9199491"/>
          </a:xfrm>
          <a:prstGeom prst="rect">
            <a:avLst/>
          </a:prstGeom>
          <a:solidFill>
            <a:srgbClr val="3F1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C183D7F6-B498-43B3-948B-1728B52AA6E4}">
                <adec:decorative xmlns:adec="http://schemas.microsoft.com/office/drawing/2017/decorative" val="1"/>
              </a:ext>
            </a:extLst>
          </p:cNvPr>
          <p:cNvSpPr>
            <a:spLocks noGrp="1"/>
          </p:cNvSpPr>
          <p:nvPr>
            <p:ph type="sldNum" sz="quarter" idx="4294967295"/>
          </p:nvPr>
        </p:nvSpPr>
        <p:spPr/>
        <p:txBody>
          <a:bodyPr/>
          <a:lstStyle/>
          <a:p>
            <a:pPr algn="l" defTabSz="1507846" rtl="0" fontAlgn="base">
              <a:lnSpc>
                <a:spcPct val="108000"/>
              </a:lnSpc>
              <a:spcBef>
                <a:spcPct val="54000"/>
              </a:spcBef>
              <a:spcAft>
                <a:spcPct val="0"/>
              </a:spcAft>
              <a:defRPr/>
            </a:pPr>
            <a:fld id="{80AE25ED-097C-4BDC-A7CE-FA97BD9CA3B5}" type="slidenum">
              <a:rPr lang="da-DK" sz="1484" kern="1200">
                <a:noFill/>
                <a:latin typeface="Arial" charset="0"/>
                <a:ea typeface="+mn-ea"/>
                <a:cs typeface="+mn-cs"/>
              </a:rPr>
              <a:pPr algn="l" defTabSz="1507846" rtl="0" fontAlgn="base">
                <a:lnSpc>
                  <a:spcPct val="108000"/>
                </a:lnSpc>
                <a:spcBef>
                  <a:spcPct val="54000"/>
                </a:spcBef>
                <a:spcAft>
                  <a:spcPct val="0"/>
                </a:spcAft>
                <a:defRPr/>
              </a:pPr>
              <a:t>7</a:t>
            </a:fld>
            <a:endParaRPr lang="da-DK" sz="1484" kern="1200" dirty="0">
              <a:noFill/>
              <a:latin typeface="Arial" charset="0"/>
              <a:ea typeface="+mn-ea"/>
              <a:cs typeface="+mn-cs"/>
            </a:endParaRPr>
          </a:p>
        </p:txBody>
      </p:sp>
      <p:sp>
        <p:nvSpPr>
          <p:cNvPr id="8" name="Ellipse 7">
            <a:extLst>
              <a:ext uri="{C183D7F6-B498-43B3-948B-1728B52AA6E4}">
                <adec:decorative xmlns:adec="http://schemas.microsoft.com/office/drawing/2017/decorative" val="1"/>
              </a:ext>
            </a:extLst>
          </p:cNvPr>
          <p:cNvSpPr/>
          <p:nvPr/>
        </p:nvSpPr>
        <p:spPr bwMode="auto">
          <a:xfrm>
            <a:off x="1682860" y="3981478"/>
            <a:ext cx="4125656" cy="4256547"/>
          </a:xfrm>
          <a:prstGeom prst="ellipse">
            <a:avLst/>
          </a:prstGeom>
          <a:solidFill>
            <a:schemeClr val="bg1">
              <a:lumMod val="85000"/>
            </a:schemeClr>
          </a:solidFill>
          <a:ln w="6350" cap="flat" cmpd="sng" algn="ctr">
            <a:noFill/>
            <a:prstDash val="solid"/>
            <a:round/>
            <a:headEnd type="none" w="med" len="med"/>
            <a:tailEnd type="none" w="med" len="med"/>
          </a:ln>
          <a:effectLst/>
        </p:spPr>
        <p:txBody>
          <a:bodyPr vert="horz" wrap="square" lIns="147329" tIns="76611" rIns="147329" bIns="76611" numCol="1" rtlCol="0" anchor="ctr" anchorCtr="0" compatLnSpc="1">
            <a:prstTxWarp prst="textNoShape">
              <a:avLst/>
            </a:prstTxWarp>
          </a:bodyPr>
          <a:lstStyle/>
          <a:p>
            <a:pPr algn="ctr" defTabSz="1507846" rtl="0" fontAlgn="base">
              <a:spcBef>
                <a:spcPts val="1802"/>
              </a:spcBef>
              <a:spcAft>
                <a:spcPct val="0"/>
              </a:spcAft>
              <a:defRPr/>
            </a:pPr>
            <a:endParaRPr lang="da-DK" sz="3275" kern="1200" dirty="0" err="1">
              <a:solidFill>
                <a:srgbClr val="FFFFFF"/>
              </a:solidFill>
              <a:latin typeface="Arial" charset="0"/>
              <a:ea typeface="+mn-ea"/>
              <a:cs typeface="+mn-cs"/>
            </a:endParaRPr>
          </a:p>
        </p:txBody>
      </p:sp>
      <p:cxnSp>
        <p:nvCxnSpPr>
          <p:cNvPr id="15" name="Lige forbindelse 14">
            <a:extLst>
              <a:ext uri="{C183D7F6-B498-43B3-948B-1728B52AA6E4}">
                <adec:decorative xmlns:adec="http://schemas.microsoft.com/office/drawing/2017/decorative" val="1"/>
              </a:ext>
            </a:extLst>
          </p:cNvPr>
          <p:cNvCxnSpPr>
            <a:endCxn id="17" idx="0"/>
          </p:cNvCxnSpPr>
          <p:nvPr/>
        </p:nvCxnSpPr>
        <p:spPr bwMode="auto">
          <a:xfrm flipH="1">
            <a:off x="3686764" y="8012369"/>
            <a:ext cx="4973" cy="220817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Billede 1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52042" y="9077028"/>
            <a:ext cx="269458" cy="269458"/>
          </a:xfrm>
          <a:prstGeom prst="rect">
            <a:avLst/>
          </a:prstGeom>
        </p:spPr>
      </p:pic>
      <p:pic>
        <p:nvPicPr>
          <p:cNvPr id="17" name="Billede 1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52042" y="10220545"/>
            <a:ext cx="269458" cy="269458"/>
          </a:xfrm>
          <a:prstGeom prst="rect">
            <a:avLst/>
          </a:prstGeom>
        </p:spPr>
      </p:pic>
      <p:sp>
        <p:nvSpPr>
          <p:cNvPr id="55" name="object 21"/>
          <p:cNvSpPr txBox="1">
            <a:spLocks noGrp="1"/>
          </p:cNvSpPr>
          <p:nvPr>
            <p:ph type="title"/>
          </p:nvPr>
        </p:nvSpPr>
        <p:spPr>
          <a:xfrm>
            <a:off x="504112" y="524219"/>
            <a:ext cx="9124902" cy="659732"/>
          </a:xfrm>
          <a:prstGeom prst="rect">
            <a:avLst/>
          </a:prstGeom>
        </p:spPr>
        <p:txBody>
          <a:bodyPr vert="horz" wrap="square" lIns="0" tIns="0" rIns="0" bIns="0" numCol="1" rtlCol="0" anchor="t" anchorCtr="0" compatLnSpc="1">
            <a:prstTxWarp prst="textNoShape">
              <a:avLst/>
            </a:prstTxWarp>
            <a:spAutoFit/>
          </a:bodyPr>
          <a:lstStyle/>
          <a:p>
            <a:pPr marL="20857">
              <a:spcBef>
                <a:spcPts val="223"/>
              </a:spcBef>
            </a:pPr>
            <a:r>
              <a:rPr lang="da-DK" sz="4287" b="1" dirty="0">
                <a:solidFill>
                  <a:srgbClr val="3F1A2B"/>
                </a:solidFill>
                <a:latin typeface="Franklin Gothic Book" panose="020B0503020102020204" pitchFamily="34" charset="0"/>
              </a:rPr>
              <a:t>Hovedforpligtelser i SDG-forordningen</a:t>
            </a:r>
            <a:endParaRPr sz="4287" b="1" dirty="0">
              <a:solidFill>
                <a:srgbClr val="3F1A2B"/>
              </a:solidFill>
              <a:latin typeface="Franklin Gothic Book" panose="020B0503020102020204" pitchFamily="34" charset="0"/>
            </a:endParaRPr>
          </a:p>
        </p:txBody>
      </p:sp>
      <p:sp>
        <p:nvSpPr>
          <p:cNvPr id="29" name="Tekstfelt 28"/>
          <p:cNvSpPr txBox="1"/>
          <p:nvPr/>
        </p:nvSpPr>
        <p:spPr>
          <a:xfrm>
            <a:off x="2267423" y="2699423"/>
            <a:ext cx="2942289" cy="1207254"/>
          </a:xfrm>
          <a:prstGeom prst="rect">
            <a:avLst/>
          </a:prstGeom>
          <a:noFill/>
        </p:spPr>
        <p:txBody>
          <a:bodyPr wrap="square" lIns="0" tIns="0" rIns="0" bIns="0" rtlCol="0">
            <a:spAutoFit/>
          </a:bodyPr>
          <a:lstStyle/>
          <a:p>
            <a:pPr algn="ctr" defTabSz="1507846" rtl="0" fontAlgn="base">
              <a:spcBef>
                <a:spcPts val="1802"/>
              </a:spcBef>
              <a:spcAft>
                <a:spcPct val="0"/>
              </a:spcAft>
              <a:defRPr/>
            </a:pPr>
            <a:r>
              <a:rPr lang="da-DK" sz="2615" b="1" kern="1200" dirty="0">
                <a:solidFill>
                  <a:srgbClr val="FFFFFF"/>
                </a:solidFill>
                <a:latin typeface="Franklin Gothic Book" panose="020B0503020102020204" pitchFamily="34" charset="0"/>
                <a:ea typeface="+mn-ea"/>
                <a:cs typeface="+mn-cs"/>
              </a:rPr>
              <a:t>Informationer om rettigheder, pligter og procedurer</a:t>
            </a:r>
          </a:p>
        </p:txBody>
      </p:sp>
      <p:sp>
        <p:nvSpPr>
          <p:cNvPr id="18" name="Tekstfelt 17"/>
          <p:cNvSpPr txBox="1"/>
          <p:nvPr/>
        </p:nvSpPr>
        <p:spPr>
          <a:xfrm>
            <a:off x="3956206" y="8955024"/>
            <a:ext cx="3064777"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Implementeret i 2020 på det statslige område</a:t>
            </a:r>
          </a:p>
        </p:txBody>
      </p:sp>
      <p:sp>
        <p:nvSpPr>
          <p:cNvPr id="19" name="Tekstfelt 18"/>
          <p:cNvSpPr txBox="1"/>
          <p:nvPr/>
        </p:nvSpPr>
        <p:spPr>
          <a:xfrm>
            <a:off x="3956230" y="10052964"/>
            <a:ext cx="3595217"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Frist for implementering på det kommunale område i 2022</a:t>
            </a:r>
          </a:p>
        </p:txBody>
      </p:sp>
      <p:sp>
        <p:nvSpPr>
          <p:cNvPr id="42" name="Tekstfelt 41"/>
          <p:cNvSpPr txBox="1"/>
          <p:nvPr/>
        </p:nvSpPr>
        <p:spPr>
          <a:xfrm>
            <a:off x="7950224" y="2763407"/>
            <a:ext cx="4057653" cy="804836"/>
          </a:xfrm>
          <a:prstGeom prst="rect">
            <a:avLst/>
          </a:prstGeom>
          <a:noFill/>
        </p:spPr>
        <p:txBody>
          <a:bodyPr wrap="square" lIns="0" tIns="0" rIns="0" bIns="0" rtlCol="0">
            <a:spAutoFit/>
          </a:bodyPr>
          <a:lstStyle/>
          <a:p>
            <a:pPr algn="ctr" defTabSz="1507846" rtl="0" fontAlgn="base">
              <a:spcBef>
                <a:spcPts val="1802"/>
              </a:spcBef>
              <a:spcAft>
                <a:spcPct val="0"/>
              </a:spcAft>
              <a:defRPr/>
            </a:pPr>
            <a:r>
              <a:rPr lang="da-DK" sz="2615" b="1" kern="1200" dirty="0">
                <a:solidFill>
                  <a:srgbClr val="FFFFFF"/>
                </a:solidFill>
                <a:latin typeface="Franklin Gothic Book" panose="020B0503020102020204" pitchFamily="34" charset="0"/>
                <a:ea typeface="+mn-ea"/>
                <a:cs typeface="+mn-cs"/>
              </a:rPr>
              <a:t>Adgang til selvbetjeningsløsninger</a:t>
            </a:r>
            <a:endParaRPr lang="da-DK" sz="1802" b="1" kern="1200" dirty="0">
              <a:solidFill>
                <a:srgbClr val="FFFFFF"/>
              </a:solidFill>
              <a:latin typeface="Franklin Gothic Book" panose="020B0503020102020204" pitchFamily="34" charset="0"/>
              <a:ea typeface="+mn-ea"/>
              <a:cs typeface="+mn-cs"/>
            </a:endParaRPr>
          </a:p>
        </p:txBody>
      </p:sp>
      <p:sp>
        <p:nvSpPr>
          <p:cNvPr id="33" name="Tekstfelt 32"/>
          <p:cNvSpPr txBox="1"/>
          <p:nvPr/>
        </p:nvSpPr>
        <p:spPr>
          <a:xfrm>
            <a:off x="10135594" y="8981761"/>
            <a:ext cx="2789721"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Frist for implementering i december 2023</a:t>
            </a:r>
          </a:p>
        </p:txBody>
      </p:sp>
      <p:sp>
        <p:nvSpPr>
          <p:cNvPr id="9" name="Rektangel 8"/>
          <p:cNvSpPr/>
          <p:nvPr/>
        </p:nvSpPr>
        <p:spPr>
          <a:xfrm>
            <a:off x="14238941" y="2557568"/>
            <a:ext cx="3764239" cy="899349"/>
          </a:xfrm>
          <a:prstGeom prst="rect">
            <a:avLst/>
          </a:prstGeom>
        </p:spPr>
        <p:txBody>
          <a:bodyPr wrap="square">
            <a:spAutoFit/>
          </a:bodyPr>
          <a:lstStyle/>
          <a:p>
            <a:pPr algn="ctr" defTabSz="1507846" rtl="0" fontAlgn="base">
              <a:spcBef>
                <a:spcPts val="1802"/>
              </a:spcBef>
              <a:spcAft>
                <a:spcPct val="0"/>
              </a:spcAft>
              <a:defRPr/>
            </a:pPr>
            <a:r>
              <a:rPr lang="da-DK" sz="2622" b="1" kern="1200" dirty="0">
                <a:solidFill>
                  <a:srgbClr val="FFFFFF"/>
                </a:solidFill>
                <a:latin typeface="Franklin Gothic Book" panose="020B0503020102020204" pitchFamily="34" charset="0"/>
                <a:ea typeface="+mn-ea"/>
                <a:cs typeface="+mn-cs"/>
              </a:rPr>
              <a:t>Automatisk udveksling af dokumentation (OOTS)</a:t>
            </a:r>
          </a:p>
        </p:txBody>
      </p:sp>
      <p:sp>
        <p:nvSpPr>
          <p:cNvPr id="47" name="Tekstfelt 46"/>
          <p:cNvSpPr txBox="1"/>
          <p:nvPr/>
        </p:nvSpPr>
        <p:spPr>
          <a:xfrm>
            <a:off x="16390552" y="8933743"/>
            <a:ext cx="2711148"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Frist for implementering i december 2023</a:t>
            </a:r>
          </a:p>
        </p:txBody>
      </p:sp>
      <p:grpSp>
        <p:nvGrpSpPr>
          <p:cNvPr id="62" name="Gruppe 61" descr="Implementeringen af forpligtelserne om Adgang til Selvbetjeningsløsninger og OOTS er forsinket på tværs af EU. EU-Kommissionen og Medlemslandende følger løbende op på implementeringen.">
            <a:extLst>
              <a:ext uri="{C183D7F6-B498-43B3-948B-1728B52AA6E4}">
                <adec:decorative xmlns:adec="http://schemas.microsoft.com/office/drawing/2017/decorative" val="0"/>
              </a:ext>
            </a:extLst>
          </p:cNvPr>
          <p:cNvGrpSpPr/>
          <p:nvPr/>
        </p:nvGrpSpPr>
        <p:grpSpPr>
          <a:xfrm>
            <a:off x="9883091" y="9077028"/>
            <a:ext cx="6257825" cy="2039448"/>
            <a:chOff x="9883091" y="9077028"/>
            <a:chExt cx="6257825" cy="2039448"/>
          </a:xfrm>
        </p:grpSpPr>
        <p:sp>
          <p:nvSpPr>
            <p:cNvPr id="3" name="Tekstfelt 2"/>
            <p:cNvSpPr txBox="1"/>
            <p:nvPr/>
          </p:nvSpPr>
          <p:spPr>
            <a:xfrm>
              <a:off x="11037985" y="10039258"/>
              <a:ext cx="3838601" cy="1077218"/>
            </a:xfrm>
            <a:prstGeom prst="rect">
              <a:avLst/>
            </a:prstGeom>
            <a:noFill/>
          </p:spPr>
          <p:txBody>
            <a:bodyPr wrap="square" rtlCol="0">
              <a:spAutoFit/>
            </a:bodyPr>
            <a:lstStyle/>
            <a:p>
              <a:pPr algn="ctr"/>
              <a:r>
                <a:rPr lang="da-DK" sz="1600" i="1" dirty="0">
                  <a:solidFill>
                    <a:srgbClr val="F5F1E6"/>
                  </a:solidFill>
                  <a:latin typeface="Franklin Gothic Book" panose="020B0503020102020204" pitchFamily="34" charset="0"/>
                </a:rPr>
                <a:t>Implementeringen er forsinket på tværs af EU. EU-Kommissionen og medlemslandende følger løbende op på implementeringen</a:t>
              </a:r>
            </a:p>
          </p:txBody>
        </p:sp>
        <p:cxnSp>
          <p:nvCxnSpPr>
            <p:cNvPr id="58" name="Lige forbindelse 57"/>
            <p:cNvCxnSpPr/>
            <p:nvPr/>
          </p:nvCxnSpPr>
          <p:spPr bwMode="auto">
            <a:xfrm flipH="1">
              <a:off x="9883091" y="9077028"/>
              <a:ext cx="1995" cy="110845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Lige forbindelse 60"/>
            <p:cNvCxnSpPr/>
            <p:nvPr/>
          </p:nvCxnSpPr>
          <p:spPr bwMode="auto">
            <a:xfrm>
              <a:off x="16121062" y="9233287"/>
              <a:ext cx="19854" cy="96613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4">
            <a:extLst>
              <a:ext uri="{FF2B5EF4-FFF2-40B4-BE49-F238E27FC236}">
                <a16:creationId xmlns:a16="http://schemas.microsoft.com/office/drawing/2014/main" id="{F96BCC50-116B-4248-9F22-1886D62B03AB}"/>
              </a:ext>
              <a:ext uri="{C183D7F6-B498-43B3-948B-1728B52AA6E4}">
                <adec:decorative xmlns:adec="http://schemas.microsoft.com/office/drawing/2017/decorative" val="1"/>
              </a:ext>
            </a:extLst>
          </p:cNvPr>
          <p:cNvGrpSpPr>
            <a:grpSpLocks noChangeAspect="1"/>
          </p:cNvGrpSpPr>
          <p:nvPr/>
        </p:nvGrpSpPr>
        <p:grpSpPr bwMode="auto">
          <a:xfrm>
            <a:off x="2955813" y="5099252"/>
            <a:ext cx="2000792" cy="2021003"/>
            <a:chOff x="92" y="88"/>
            <a:chExt cx="396" cy="400"/>
          </a:xfrm>
          <a:solidFill>
            <a:srgbClr val="9F0303"/>
          </a:solidFill>
        </p:grpSpPr>
        <p:sp>
          <p:nvSpPr>
            <p:cNvPr id="20"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1"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2"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3"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4"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5"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6"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sp>
        <p:nvSpPr>
          <p:cNvPr id="28" name="Ellipse 27">
            <a:extLst>
              <a:ext uri="{C183D7F6-B498-43B3-948B-1728B52AA6E4}">
                <adec:decorative xmlns:adec="http://schemas.microsoft.com/office/drawing/2017/decorative" val="1"/>
              </a:ext>
            </a:extLst>
          </p:cNvPr>
          <p:cNvSpPr/>
          <p:nvPr/>
        </p:nvSpPr>
        <p:spPr bwMode="auto">
          <a:xfrm>
            <a:off x="7711490" y="3984286"/>
            <a:ext cx="4347197" cy="4256547"/>
          </a:xfrm>
          <a:prstGeom prst="ellipse">
            <a:avLst/>
          </a:prstGeom>
          <a:solidFill>
            <a:schemeClr val="bg1">
              <a:lumMod val="85000"/>
            </a:schemeClr>
          </a:solidFill>
          <a:ln w="6350" cap="flat" cmpd="sng" algn="ctr">
            <a:noFill/>
            <a:prstDash val="solid"/>
            <a:round/>
            <a:headEnd type="none" w="med" len="med"/>
            <a:tailEnd type="none" w="med" len="med"/>
          </a:ln>
          <a:effectLst/>
        </p:spPr>
        <p:txBody>
          <a:bodyPr vert="horz" wrap="square" lIns="147329" tIns="76611" rIns="147329" bIns="76611" numCol="1" rtlCol="0" anchor="ctr" anchorCtr="0" compatLnSpc="1">
            <a:prstTxWarp prst="textNoShape">
              <a:avLst/>
            </a:prstTxWarp>
          </a:bodyPr>
          <a:lstStyle/>
          <a:p>
            <a:pPr algn="ctr" defTabSz="1507846" rtl="0" fontAlgn="base">
              <a:spcBef>
                <a:spcPts val="1802"/>
              </a:spcBef>
              <a:spcAft>
                <a:spcPct val="0"/>
              </a:spcAft>
              <a:defRPr/>
            </a:pPr>
            <a:endParaRPr lang="da-DK" sz="3275" kern="1200" dirty="0" err="1">
              <a:solidFill>
                <a:srgbClr val="FFFFFF"/>
              </a:solidFill>
              <a:latin typeface="Arial" charset="0"/>
              <a:ea typeface="+mn-ea"/>
              <a:cs typeface="+mn-cs"/>
            </a:endParaRPr>
          </a:p>
        </p:txBody>
      </p:sp>
      <p:cxnSp>
        <p:nvCxnSpPr>
          <p:cNvPr id="30" name="Lige forbindelse 29">
            <a:extLst>
              <a:ext uri="{C183D7F6-B498-43B3-948B-1728B52AA6E4}">
                <adec:decorative xmlns:adec="http://schemas.microsoft.com/office/drawing/2017/decorative" val="1"/>
              </a:ext>
            </a:extLst>
          </p:cNvPr>
          <p:cNvCxnSpPr>
            <a:stCxn id="28" idx="4"/>
          </p:cNvCxnSpPr>
          <p:nvPr/>
        </p:nvCxnSpPr>
        <p:spPr bwMode="auto">
          <a:xfrm flipH="1">
            <a:off x="9883091" y="8240846"/>
            <a:ext cx="1995" cy="110845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Lige forbindelse 31">
            <a:extLst>
              <a:ext uri="{C183D7F6-B498-43B3-948B-1728B52AA6E4}">
                <adec:decorative xmlns:adec="http://schemas.microsoft.com/office/drawing/2017/decorative" val="1"/>
              </a:ext>
            </a:extLst>
          </p:cNvPr>
          <p:cNvCxnSpPr/>
          <p:nvPr/>
        </p:nvCxnSpPr>
        <p:spPr bwMode="auto">
          <a:xfrm>
            <a:off x="5690658" y="6196551"/>
            <a:ext cx="2003895" cy="0"/>
          </a:xfrm>
          <a:prstGeom prst="line">
            <a:avLst/>
          </a:prstGeom>
          <a:solidFill>
            <a:schemeClr val="accent1"/>
          </a:solidFill>
          <a:ln w="19050" cap="flat" cmpd="sng" algn="ctr">
            <a:solidFill>
              <a:schemeClr val="bg1">
                <a:lumMod val="85000"/>
              </a:schemeClr>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 name="Group 4">
            <a:extLst>
              <a:ext uri="{FF2B5EF4-FFF2-40B4-BE49-F238E27FC236}">
                <a16:creationId xmlns:a16="http://schemas.microsoft.com/office/drawing/2014/main" id="{5B8D0297-5323-4F02-B584-F7F012BA94E0}"/>
              </a:ext>
              <a:ext uri="{C183D7F6-B498-43B3-948B-1728B52AA6E4}">
                <adec:decorative xmlns:adec="http://schemas.microsoft.com/office/drawing/2017/decorative" val="1"/>
              </a:ext>
            </a:extLst>
          </p:cNvPr>
          <p:cNvGrpSpPr>
            <a:grpSpLocks noChangeAspect="1"/>
          </p:cNvGrpSpPr>
          <p:nvPr/>
        </p:nvGrpSpPr>
        <p:grpSpPr bwMode="auto">
          <a:xfrm>
            <a:off x="8978661" y="5177154"/>
            <a:ext cx="1731319" cy="2125176"/>
            <a:chOff x="78" y="29"/>
            <a:chExt cx="422" cy="518"/>
          </a:xfrm>
          <a:solidFill>
            <a:srgbClr val="9F0303"/>
          </a:solidFill>
        </p:grpSpPr>
        <p:sp>
          <p:nvSpPr>
            <p:cNvPr id="35" name="Freeform 5">
              <a:extLst>
                <a:ext uri="{FF2B5EF4-FFF2-40B4-BE49-F238E27FC236}">
                  <a16:creationId xmlns:a16="http://schemas.microsoft.com/office/drawing/2014/main" id="{6A5BF05E-1E1F-4A9A-A128-F3D31DBB6ECD}"/>
                </a:ext>
              </a:extLst>
            </p:cNvPr>
            <p:cNvSpPr>
              <a:spLocks/>
            </p:cNvSpPr>
            <p:nvPr/>
          </p:nvSpPr>
          <p:spPr bwMode="auto">
            <a:xfrm>
              <a:off x="78" y="29"/>
              <a:ext cx="101" cy="101"/>
            </a:xfrm>
            <a:custGeom>
              <a:avLst/>
              <a:gdLst>
                <a:gd name="T0" fmla="*/ 17 w 101"/>
                <a:gd name="T1" fmla="*/ 101 h 101"/>
                <a:gd name="T2" fmla="*/ 0 w 101"/>
                <a:gd name="T3" fmla="*/ 101 h 101"/>
                <a:gd name="T4" fmla="*/ 0 w 101"/>
                <a:gd name="T5" fmla="*/ 0 h 101"/>
                <a:gd name="T6" fmla="*/ 101 w 101"/>
                <a:gd name="T7" fmla="*/ 0 h 101"/>
                <a:gd name="T8" fmla="*/ 101 w 101"/>
                <a:gd name="T9" fmla="*/ 17 h 101"/>
                <a:gd name="T10" fmla="*/ 17 w 101"/>
                <a:gd name="T11" fmla="*/ 17 h 101"/>
                <a:gd name="T12" fmla="*/ 17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7" y="101"/>
                  </a:moveTo>
                  <a:lnTo>
                    <a:pt x="0" y="101"/>
                  </a:lnTo>
                  <a:lnTo>
                    <a:pt x="0" y="0"/>
                  </a:lnTo>
                  <a:lnTo>
                    <a:pt x="101" y="0"/>
                  </a:lnTo>
                  <a:lnTo>
                    <a:pt x="101" y="17"/>
                  </a:lnTo>
                  <a:lnTo>
                    <a:pt x="17" y="17"/>
                  </a:lnTo>
                  <a:lnTo>
                    <a:pt x="1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6" name="Freeform 6">
              <a:extLst>
                <a:ext uri="{FF2B5EF4-FFF2-40B4-BE49-F238E27FC236}">
                  <a16:creationId xmlns:a16="http://schemas.microsoft.com/office/drawing/2014/main" id="{EB37610E-FD56-4C63-936F-2A82A386D9DA}"/>
                </a:ext>
              </a:extLst>
            </p:cNvPr>
            <p:cNvSpPr>
              <a:spLocks/>
            </p:cNvSpPr>
            <p:nvPr/>
          </p:nvSpPr>
          <p:spPr bwMode="auto">
            <a:xfrm>
              <a:off x="289" y="29"/>
              <a:ext cx="101" cy="101"/>
            </a:xfrm>
            <a:custGeom>
              <a:avLst/>
              <a:gdLst>
                <a:gd name="T0" fmla="*/ 101 w 101"/>
                <a:gd name="T1" fmla="*/ 101 h 101"/>
                <a:gd name="T2" fmla="*/ 84 w 101"/>
                <a:gd name="T3" fmla="*/ 101 h 101"/>
                <a:gd name="T4" fmla="*/ 84 w 101"/>
                <a:gd name="T5" fmla="*/ 17 h 101"/>
                <a:gd name="T6" fmla="*/ 0 w 101"/>
                <a:gd name="T7" fmla="*/ 17 h 101"/>
                <a:gd name="T8" fmla="*/ 0 w 101"/>
                <a:gd name="T9" fmla="*/ 0 h 101"/>
                <a:gd name="T10" fmla="*/ 101 w 101"/>
                <a:gd name="T11" fmla="*/ 0 h 101"/>
                <a:gd name="T12" fmla="*/ 101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01" y="101"/>
                  </a:moveTo>
                  <a:lnTo>
                    <a:pt x="84" y="101"/>
                  </a:lnTo>
                  <a:lnTo>
                    <a:pt x="84" y="17"/>
                  </a:lnTo>
                  <a:lnTo>
                    <a:pt x="0" y="17"/>
                  </a:lnTo>
                  <a:lnTo>
                    <a:pt x="0" y="0"/>
                  </a:lnTo>
                  <a:lnTo>
                    <a:pt x="101" y="0"/>
                  </a:lnTo>
                  <a:lnTo>
                    <a:pt x="10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7" name="Rectangle 7">
              <a:extLst>
                <a:ext uri="{FF2B5EF4-FFF2-40B4-BE49-F238E27FC236}">
                  <a16:creationId xmlns:a16="http://schemas.microsoft.com/office/drawing/2014/main" id="{BF0543E4-FBE2-4C95-9AA6-337DD6DF6874}"/>
                </a:ext>
              </a:extLst>
            </p:cNvPr>
            <p:cNvSpPr>
              <a:spLocks noChangeArrowheads="1"/>
            </p:cNvSpPr>
            <p:nvPr/>
          </p:nvSpPr>
          <p:spPr bwMode="auto">
            <a:xfrm>
              <a:off x="188" y="299"/>
              <a:ext cx="17" cy="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8" name="Freeform 8">
              <a:extLst>
                <a:ext uri="{FF2B5EF4-FFF2-40B4-BE49-F238E27FC236}">
                  <a16:creationId xmlns:a16="http://schemas.microsoft.com/office/drawing/2014/main" id="{2D6CF0EB-7D2E-49FE-A528-6381AF309A17}"/>
                </a:ext>
              </a:extLst>
            </p:cNvPr>
            <p:cNvSpPr>
              <a:spLocks/>
            </p:cNvSpPr>
            <p:nvPr/>
          </p:nvSpPr>
          <p:spPr bwMode="auto">
            <a:xfrm>
              <a:off x="264" y="240"/>
              <a:ext cx="93" cy="84"/>
            </a:xfrm>
            <a:custGeom>
              <a:avLst/>
              <a:gdLst>
                <a:gd name="T0" fmla="*/ 44 w 44"/>
                <a:gd name="T1" fmla="*/ 40 h 40"/>
                <a:gd name="T2" fmla="*/ 36 w 44"/>
                <a:gd name="T3" fmla="*/ 40 h 40"/>
                <a:gd name="T4" fmla="*/ 36 w 44"/>
                <a:gd name="T5" fmla="*/ 22 h 40"/>
                <a:gd name="T6" fmla="*/ 22 w 44"/>
                <a:gd name="T7" fmla="*/ 8 h 40"/>
                <a:gd name="T8" fmla="*/ 8 w 44"/>
                <a:gd name="T9" fmla="*/ 22 h 40"/>
                <a:gd name="T10" fmla="*/ 8 w 44"/>
                <a:gd name="T11" fmla="*/ 40 h 40"/>
                <a:gd name="T12" fmla="*/ 0 w 44"/>
                <a:gd name="T13" fmla="*/ 40 h 40"/>
                <a:gd name="T14" fmla="*/ 0 w 44"/>
                <a:gd name="T15" fmla="*/ 22 h 40"/>
                <a:gd name="T16" fmla="*/ 22 w 44"/>
                <a:gd name="T17" fmla="*/ 0 h 40"/>
                <a:gd name="T18" fmla="*/ 44 w 44"/>
                <a:gd name="T19" fmla="*/ 22 h 40"/>
                <a:gd name="T20" fmla="*/ 44 w 4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0">
                  <a:moveTo>
                    <a:pt x="44" y="40"/>
                  </a:moveTo>
                  <a:cubicBezTo>
                    <a:pt x="36" y="40"/>
                    <a:pt x="36" y="40"/>
                    <a:pt x="36" y="40"/>
                  </a:cubicBezTo>
                  <a:cubicBezTo>
                    <a:pt x="36" y="22"/>
                    <a:pt x="36" y="22"/>
                    <a:pt x="36" y="22"/>
                  </a:cubicBezTo>
                  <a:cubicBezTo>
                    <a:pt x="36" y="14"/>
                    <a:pt x="30" y="8"/>
                    <a:pt x="22" y="8"/>
                  </a:cubicBezTo>
                  <a:cubicBezTo>
                    <a:pt x="14" y="8"/>
                    <a:pt x="8" y="14"/>
                    <a:pt x="8" y="22"/>
                  </a:cubicBezTo>
                  <a:cubicBezTo>
                    <a:pt x="8" y="40"/>
                    <a:pt x="8" y="40"/>
                    <a:pt x="8" y="40"/>
                  </a:cubicBezTo>
                  <a:cubicBezTo>
                    <a:pt x="0" y="40"/>
                    <a:pt x="0" y="40"/>
                    <a:pt x="0" y="40"/>
                  </a:cubicBezTo>
                  <a:cubicBezTo>
                    <a:pt x="0" y="22"/>
                    <a:pt x="0" y="22"/>
                    <a:pt x="0" y="22"/>
                  </a:cubicBezTo>
                  <a:cubicBezTo>
                    <a:pt x="0" y="10"/>
                    <a:pt x="10" y="0"/>
                    <a:pt x="22" y="0"/>
                  </a:cubicBezTo>
                  <a:cubicBezTo>
                    <a:pt x="34" y="0"/>
                    <a:pt x="44" y="10"/>
                    <a:pt x="44" y="22"/>
                  </a:cubicBezTo>
                  <a:lnTo>
                    <a:pt x="4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9" name="Freeform 9">
              <a:extLst>
                <a:ext uri="{FF2B5EF4-FFF2-40B4-BE49-F238E27FC236}">
                  <a16:creationId xmlns:a16="http://schemas.microsoft.com/office/drawing/2014/main" id="{55A645A1-8194-4CC0-B1C4-66F48AD265E6}"/>
                </a:ext>
              </a:extLst>
            </p:cNvPr>
            <p:cNvSpPr>
              <a:spLocks/>
            </p:cNvSpPr>
            <p:nvPr/>
          </p:nvSpPr>
          <p:spPr bwMode="auto">
            <a:xfrm>
              <a:off x="340" y="257"/>
              <a:ext cx="93" cy="75"/>
            </a:xfrm>
            <a:custGeom>
              <a:avLst/>
              <a:gdLst>
                <a:gd name="T0" fmla="*/ 44 w 44"/>
                <a:gd name="T1" fmla="*/ 36 h 36"/>
                <a:gd name="T2" fmla="*/ 36 w 44"/>
                <a:gd name="T3" fmla="*/ 36 h 36"/>
                <a:gd name="T4" fmla="*/ 36 w 44"/>
                <a:gd name="T5" fmla="*/ 22 h 36"/>
                <a:gd name="T6" fmla="*/ 22 w 44"/>
                <a:gd name="T7" fmla="*/ 8 h 36"/>
                <a:gd name="T8" fmla="*/ 8 w 44"/>
                <a:gd name="T9" fmla="*/ 22 h 36"/>
                <a:gd name="T10" fmla="*/ 8 w 44"/>
                <a:gd name="T11" fmla="*/ 26 h 36"/>
                <a:gd name="T12" fmla="*/ 0 w 44"/>
                <a:gd name="T13" fmla="*/ 26 h 36"/>
                <a:gd name="T14" fmla="*/ 0 w 44"/>
                <a:gd name="T15" fmla="*/ 22 h 36"/>
                <a:gd name="T16" fmla="*/ 22 w 44"/>
                <a:gd name="T17" fmla="*/ 0 h 36"/>
                <a:gd name="T18" fmla="*/ 44 w 44"/>
                <a:gd name="T19" fmla="*/ 22 h 36"/>
                <a:gd name="T20" fmla="*/ 4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44" y="36"/>
                  </a:moveTo>
                  <a:cubicBezTo>
                    <a:pt x="36" y="36"/>
                    <a:pt x="36" y="36"/>
                    <a:pt x="36" y="36"/>
                  </a:cubicBezTo>
                  <a:cubicBezTo>
                    <a:pt x="36" y="22"/>
                    <a:pt x="36" y="22"/>
                    <a:pt x="36" y="22"/>
                  </a:cubicBezTo>
                  <a:cubicBezTo>
                    <a:pt x="36" y="14"/>
                    <a:pt x="30" y="8"/>
                    <a:pt x="22" y="8"/>
                  </a:cubicBezTo>
                  <a:cubicBezTo>
                    <a:pt x="14" y="8"/>
                    <a:pt x="8" y="14"/>
                    <a:pt x="8" y="22"/>
                  </a:cubicBezTo>
                  <a:cubicBezTo>
                    <a:pt x="8" y="26"/>
                    <a:pt x="8" y="26"/>
                    <a:pt x="8" y="26"/>
                  </a:cubicBezTo>
                  <a:cubicBezTo>
                    <a:pt x="0" y="26"/>
                    <a:pt x="0" y="26"/>
                    <a:pt x="0" y="26"/>
                  </a:cubicBezTo>
                  <a:cubicBezTo>
                    <a:pt x="0" y="22"/>
                    <a:pt x="0" y="22"/>
                    <a:pt x="0" y="22"/>
                  </a:cubicBezTo>
                  <a:cubicBezTo>
                    <a:pt x="0" y="10"/>
                    <a:pt x="10" y="0"/>
                    <a:pt x="22" y="0"/>
                  </a:cubicBezTo>
                  <a:cubicBezTo>
                    <a:pt x="34" y="0"/>
                    <a:pt x="44" y="10"/>
                    <a:pt x="44" y="22"/>
                  </a:cubicBezTo>
                  <a:lnTo>
                    <a:pt x="4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40" name="Freeform 10">
              <a:extLst>
                <a:ext uri="{FF2B5EF4-FFF2-40B4-BE49-F238E27FC236}">
                  <a16:creationId xmlns:a16="http://schemas.microsoft.com/office/drawing/2014/main" id="{9C75D408-9178-4244-920B-98E3226559E8}"/>
                </a:ext>
              </a:extLst>
            </p:cNvPr>
            <p:cNvSpPr>
              <a:spLocks/>
            </p:cNvSpPr>
            <p:nvPr/>
          </p:nvSpPr>
          <p:spPr bwMode="auto">
            <a:xfrm>
              <a:off x="120" y="71"/>
              <a:ext cx="161" cy="476"/>
            </a:xfrm>
            <a:custGeom>
              <a:avLst/>
              <a:gdLst>
                <a:gd name="T0" fmla="*/ 24 w 76"/>
                <a:gd name="T1" fmla="*/ 226 h 226"/>
                <a:gd name="T2" fmla="*/ 21 w 76"/>
                <a:gd name="T3" fmla="*/ 222 h 226"/>
                <a:gd name="T4" fmla="*/ 16 w 76"/>
                <a:gd name="T5" fmla="*/ 214 h 226"/>
                <a:gd name="T6" fmla="*/ 0 w 76"/>
                <a:gd name="T7" fmla="*/ 176 h 226"/>
                <a:gd name="T8" fmla="*/ 0 w 76"/>
                <a:gd name="T9" fmla="*/ 128 h 226"/>
                <a:gd name="T10" fmla="*/ 20 w 76"/>
                <a:gd name="T11" fmla="*/ 108 h 226"/>
                <a:gd name="T12" fmla="*/ 32 w 76"/>
                <a:gd name="T13" fmla="*/ 108 h 226"/>
                <a:gd name="T14" fmla="*/ 32 w 76"/>
                <a:gd name="T15" fmla="*/ 22 h 226"/>
                <a:gd name="T16" fmla="*/ 54 w 76"/>
                <a:gd name="T17" fmla="*/ 0 h 226"/>
                <a:gd name="T18" fmla="*/ 76 w 76"/>
                <a:gd name="T19" fmla="*/ 22 h 226"/>
                <a:gd name="T20" fmla="*/ 76 w 76"/>
                <a:gd name="T21" fmla="*/ 116 h 226"/>
                <a:gd name="T22" fmla="*/ 68 w 76"/>
                <a:gd name="T23" fmla="*/ 116 h 226"/>
                <a:gd name="T24" fmla="*/ 68 w 76"/>
                <a:gd name="T25" fmla="*/ 22 h 226"/>
                <a:gd name="T26" fmla="*/ 54 w 76"/>
                <a:gd name="T27" fmla="*/ 8 h 226"/>
                <a:gd name="T28" fmla="*/ 40 w 76"/>
                <a:gd name="T29" fmla="*/ 22 h 226"/>
                <a:gd name="T30" fmla="*/ 40 w 76"/>
                <a:gd name="T31" fmla="*/ 116 h 226"/>
                <a:gd name="T32" fmla="*/ 20 w 76"/>
                <a:gd name="T33" fmla="*/ 116 h 226"/>
                <a:gd name="T34" fmla="*/ 8 w 76"/>
                <a:gd name="T35" fmla="*/ 128 h 226"/>
                <a:gd name="T36" fmla="*/ 8 w 76"/>
                <a:gd name="T37" fmla="*/ 176 h 226"/>
                <a:gd name="T38" fmla="*/ 22 w 76"/>
                <a:gd name="T39" fmla="*/ 209 h 226"/>
                <a:gd name="T40" fmla="*/ 28 w 76"/>
                <a:gd name="T41" fmla="*/ 218 h 226"/>
                <a:gd name="T42" fmla="*/ 30 w 76"/>
                <a:gd name="T43" fmla="*/ 221 h 226"/>
                <a:gd name="T44" fmla="*/ 24 w 76"/>
                <a:gd name="T4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226">
                  <a:moveTo>
                    <a:pt x="24" y="226"/>
                  </a:moveTo>
                  <a:cubicBezTo>
                    <a:pt x="21" y="222"/>
                    <a:pt x="21" y="222"/>
                    <a:pt x="21" y="222"/>
                  </a:cubicBezTo>
                  <a:cubicBezTo>
                    <a:pt x="20" y="219"/>
                    <a:pt x="18" y="217"/>
                    <a:pt x="16" y="214"/>
                  </a:cubicBezTo>
                  <a:cubicBezTo>
                    <a:pt x="8" y="203"/>
                    <a:pt x="0" y="191"/>
                    <a:pt x="0" y="176"/>
                  </a:cubicBezTo>
                  <a:cubicBezTo>
                    <a:pt x="0" y="128"/>
                    <a:pt x="0" y="128"/>
                    <a:pt x="0" y="128"/>
                  </a:cubicBezTo>
                  <a:cubicBezTo>
                    <a:pt x="0" y="117"/>
                    <a:pt x="9" y="108"/>
                    <a:pt x="20" y="108"/>
                  </a:cubicBezTo>
                  <a:cubicBezTo>
                    <a:pt x="32" y="108"/>
                    <a:pt x="32" y="108"/>
                    <a:pt x="32" y="108"/>
                  </a:cubicBezTo>
                  <a:cubicBezTo>
                    <a:pt x="32" y="22"/>
                    <a:pt x="32" y="22"/>
                    <a:pt x="32" y="22"/>
                  </a:cubicBezTo>
                  <a:cubicBezTo>
                    <a:pt x="32" y="10"/>
                    <a:pt x="42" y="0"/>
                    <a:pt x="54" y="0"/>
                  </a:cubicBezTo>
                  <a:cubicBezTo>
                    <a:pt x="66" y="0"/>
                    <a:pt x="76" y="10"/>
                    <a:pt x="76" y="22"/>
                  </a:cubicBezTo>
                  <a:cubicBezTo>
                    <a:pt x="76" y="116"/>
                    <a:pt x="76" y="116"/>
                    <a:pt x="76" y="116"/>
                  </a:cubicBezTo>
                  <a:cubicBezTo>
                    <a:pt x="68" y="116"/>
                    <a:pt x="68" y="116"/>
                    <a:pt x="68" y="116"/>
                  </a:cubicBezTo>
                  <a:cubicBezTo>
                    <a:pt x="68" y="22"/>
                    <a:pt x="68" y="22"/>
                    <a:pt x="68" y="22"/>
                  </a:cubicBezTo>
                  <a:cubicBezTo>
                    <a:pt x="68" y="14"/>
                    <a:pt x="62" y="8"/>
                    <a:pt x="54" y="8"/>
                  </a:cubicBezTo>
                  <a:cubicBezTo>
                    <a:pt x="46" y="8"/>
                    <a:pt x="40" y="14"/>
                    <a:pt x="40" y="22"/>
                  </a:cubicBezTo>
                  <a:cubicBezTo>
                    <a:pt x="40" y="116"/>
                    <a:pt x="40" y="116"/>
                    <a:pt x="40" y="116"/>
                  </a:cubicBezTo>
                  <a:cubicBezTo>
                    <a:pt x="20" y="116"/>
                    <a:pt x="20" y="116"/>
                    <a:pt x="20" y="116"/>
                  </a:cubicBezTo>
                  <a:cubicBezTo>
                    <a:pt x="13" y="116"/>
                    <a:pt x="8" y="121"/>
                    <a:pt x="8" y="128"/>
                  </a:cubicBezTo>
                  <a:cubicBezTo>
                    <a:pt x="8" y="176"/>
                    <a:pt x="8" y="176"/>
                    <a:pt x="8" y="176"/>
                  </a:cubicBezTo>
                  <a:cubicBezTo>
                    <a:pt x="8" y="188"/>
                    <a:pt x="15" y="199"/>
                    <a:pt x="22" y="209"/>
                  </a:cubicBezTo>
                  <a:cubicBezTo>
                    <a:pt x="24" y="212"/>
                    <a:pt x="26" y="215"/>
                    <a:pt x="28" y="218"/>
                  </a:cubicBezTo>
                  <a:cubicBezTo>
                    <a:pt x="30" y="221"/>
                    <a:pt x="30" y="221"/>
                    <a:pt x="30" y="221"/>
                  </a:cubicBezTo>
                  <a:lnTo>
                    <a:pt x="2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41" name="Freeform 11">
              <a:extLst>
                <a:ext uri="{FF2B5EF4-FFF2-40B4-BE49-F238E27FC236}">
                  <a16:creationId xmlns:a16="http://schemas.microsoft.com/office/drawing/2014/main" id="{78C9F0B0-3D09-4D27-81A7-B02869AEE144}"/>
                </a:ext>
              </a:extLst>
            </p:cNvPr>
            <p:cNvSpPr>
              <a:spLocks/>
            </p:cNvSpPr>
            <p:nvPr/>
          </p:nvSpPr>
          <p:spPr bwMode="auto">
            <a:xfrm>
              <a:off x="416" y="282"/>
              <a:ext cx="84" cy="263"/>
            </a:xfrm>
            <a:custGeom>
              <a:avLst/>
              <a:gdLst>
                <a:gd name="T0" fmla="*/ 22 w 40"/>
                <a:gd name="T1" fmla="*/ 125 h 125"/>
                <a:gd name="T2" fmla="*/ 14 w 40"/>
                <a:gd name="T3" fmla="*/ 123 h 125"/>
                <a:gd name="T4" fmla="*/ 15 w 40"/>
                <a:gd name="T5" fmla="*/ 119 h 125"/>
                <a:gd name="T6" fmla="*/ 32 w 40"/>
                <a:gd name="T7" fmla="*/ 20 h 125"/>
                <a:gd name="T8" fmla="*/ 20 w 40"/>
                <a:gd name="T9" fmla="*/ 8 h 125"/>
                <a:gd name="T10" fmla="*/ 8 w 40"/>
                <a:gd name="T11" fmla="*/ 20 h 125"/>
                <a:gd name="T12" fmla="*/ 8 w 40"/>
                <a:gd name="T13" fmla="*/ 24 h 125"/>
                <a:gd name="T14" fmla="*/ 0 w 40"/>
                <a:gd name="T15" fmla="*/ 24 h 125"/>
                <a:gd name="T16" fmla="*/ 0 w 40"/>
                <a:gd name="T17" fmla="*/ 20 h 125"/>
                <a:gd name="T18" fmla="*/ 20 w 40"/>
                <a:gd name="T19" fmla="*/ 0 h 125"/>
                <a:gd name="T20" fmla="*/ 40 w 40"/>
                <a:gd name="T21" fmla="*/ 20 h 125"/>
                <a:gd name="T22" fmla="*/ 23 w 40"/>
                <a:gd name="T23" fmla="*/ 121 h 125"/>
                <a:gd name="T24" fmla="*/ 22 w 40"/>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5">
                  <a:moveTo>
                    <a:pt x="22" y="125"/>
                  </a:moveTo>
                  <a:cubicBezTo>
                    <a:pt x="14" y="123"/>
                    <a:pt x="14" y="123"/>
                    <a:pt x="14" y="123"/>
                  </a:cubicBezTo>
                  <a:cubicBezTo>
                    <a:pt x="15" y="119"/>
                    <a:pt x="15" y="119"/>
                    <a:pt x="15" y="119"/>
                  </a:cubicBezTo>
                  <a:cubicBezTo>
                    <a:pt x="23" y="95"/>
                    <a:pt x="32" y="59"/>
                    <a:pt x="32" y="20"/>
                  </a:cubicBezTo>
                  <a:cubicBezTo>
                    <a:pt x="32" y="12"/>
                    <a:pt x="28" y="8"/>
                    <a:pt x="20" y="8"/>
                  </a:cubicBezTo>
                  <a:cubicBezTo>
                    <a:pt x="9" y="8"/>
                    <a:pt x="8" y="19"/>
                    <a:pt x="8" y="20"/>
                  </a:cubicBezTo>
                  <a:cubicBezTo>
                    <a:pt x="8" y="24"/>
                    <a:pt x="8" y="24"/>
                    <a:pt x="8" y="24"/>
                  </a:cubicBezTo>
                  <a:cubicBezTo>
                    <a:pt x="0" y="24"/>
                    <a:pt x="0" y="24"/>
                    <a:pt x="0" y="24"/>
                  </a:cubicBezTo>
                  <a:cubicBezTo>
                    <a:pt x="0" y="20"/>
                    <a:pt x="0" y="20"/>
                    <a:pt x="0" y="20"/>
                  </a:cubicBezTo>
                  <a:cubicBezTo>
                    <a:pt x="0" y="13"/>
                    <a:pt x="5" y="0"/>
                    <a:pt x="20" y="0"/>
                  </a:cubicBezTo>
                  <a:cubicBezTo>
                    <a:pt x="32" y="0"/>
                    <a:pt x="40" y="8"/>
                    <a:pt x="40" y="20"/>
                  </a:cubicBezTo>
                  <a:cubicBezTo>
                    <a:pt x="40" y="60"/>
                    <a:pt x="31" y="97"/>
                    <a:pt x="23" y="121"/>
                  </a:cubicBezTo>
                  <a:lnTo>
                    <a:pt x="2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sp>
        <p:nvSpPr>
          <p:cNvPr id="43" name="Ellipse 42">
            <a:extLst>
              <a:ext uri="{C183D7F6-B498-43B3-948B-1728B52AA6E4}">
                <adec:decorative xmlns:adec="http://schemas.microsoft.com/office/drawing/2017/decorative" val="1"/>
              </a:ext>
            </a:extLst>
          </p:cNvPr>
          <p:cNvSpPr/>
          <p:nvPr/>
        </p:nvSpPr>
        <p:spPr bwMode="auto">
          <a:xfrm>
            <a:off x="13927760" y="3984286"/>
            <a:ext cx="4386641" cy="4256547"/>
          </a:xfrm>
          <a:prstGeom prst="ellipse">
            <a:avLst/>
          </a:prstGeom>
          <a:solidFill>
            <a:schemeClr val="bg1">
              <a:lumMod val="85000"/>
            </a:schemeClr>
          </a:solidFill>
          <a:ln w="6350" cap="flat" cmpd="sng" algn="ctr">
            <a:noFill/>
            <a:prstDash val="solid"/>
            <a:round/>
            <a:headEnd type="none" w="med" len="med"/>
            <a:tailEnd type="none" w="med" len="med"/>
          </a:ln>
          <a:effectLst/>
        </p:spPr>
        <p:txBody>
          <a:bodyPr vert="horz" wrap="square" lIns="147329" tIns="76611" rIns="147329" bIns="76611" numCol="1" rtlCol="0" anchor="ctr" anchorCtr="0" compatLnSpc="1">
            <a:prstTxWarp prst="textNoShape">
              <a:avLst/>
            </a:prstTxWarp>
          </a:bodyPr>
          <a:lstStyle/>
          <a:p>
            <a:pPr algn="ctr" defTabSz="1507846" rtl="0" fontAlgn="base">
              <a:spcBef>
                <a:spcPts val="1802"/>
              </a:spcBef>
              <a:spcAft>
                <a:spcPct val="0"/>
              </a:spcAft>
              <a:defRPr/>
            </a:pPr>
            <a:endParaRPr lang="da-DK" sz="3275" kern="1200" dirty="0" err="1">
              <a:solidFill>
                <a:srgbClr val="FFFFFF"/>
              </a:solidFill>
              <a:latin typeface="Arial" charset="0"/>
              <a:ea typeface="+mn-ea"/>
              <a:cs typeface="+mn-cs"/>
            </a:endParaRPr>
          </a:p>
        </p:txBody>
      </p:sp>
      <p:pic>
        <p:nvPicPr>
          <p:cNvPr id="44" name="Billede 4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25748" y="6136495"/>
            <a:ext cx="2974013" cy="29940"/>
          </a:xfrm>
          <a:prstGeom prst="rect">
            <a:avLst/>
          </a:prstGeom>
        </p:spPr>
      </p:pic>
      <p:cxnSp>
        <p:nvCxnSpPr>
          <p:cNvPr id="45" name="Lige forbindelse 44">
            <a:extLst>
              <a:ext uri="{C183D7F6-B498-43B3-948B-1728B52AA6E4}">
                <adec:decorative xmlns:adec="http://schemas.microsoft.com/office/drawing/2017/decorative" val="1"/>
              </a:ext>
            </a:extLst>
          </p:cNvPr>
          <p:cNvCxnSpPr/>
          <p:nvPr/>
        </p:nvCxnSpPr>
        <p:spPr bwMode="auto">
          <a:xfrm>
            <a:off x="16121061" y="8264771"/>
            <a:ext cx="0" cy="878425"/>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oup 4">
            <a:extLst>
              <a:ext uri="{FF2B5EF4-FFF2-40B4-BE49-F238E27FC236}">
                <a16:creationId xmlns:a16="http://schemas.microsoft.com/office/drawing/2014/main" id="{AD099F28-F2B1-48C0-A273-7C83FA311ECF}"/>
              </a:ext>
              <a:ext uri="{C183D7F6-B498-43B3-948B-1728B52AA6E4}">
                <adec:decorative xmlns:adec="http://schemas.microsoft.com/office/drawing/2017/decorative" val="1"/>
              </a:ext>
            </a:extLst>
          </p:cNvPr>
          <p:cNvGrpSpPr>
            <a:grpSpLocks noChangeAspect="1"/>
          </p:cNvGrpSpPr>
          <p:nvPr/>
        </p:nvGrpSpPr>
        <p:grpSpPr bwMode="auto">
          <a:xfrm>
            <a:off x="15017187" y="5022698"/>
            <a:ext cx="2187338" cy="2187338"/>
            <a:chOff x="27" y="31"/>
            <a:chExt cx="518" cy="518"/>
          </a:xfrm>
          <a:solidFill>
            <a:srgbClr val="9F0303"/>
          </a:solidFill>
        </p:grpSpPr>
        <p:sp>
          <p:nvSpPr>
            <p:cNvPr id="49" name="Freeform 5">
              <a:extLst>
                <a:ext uri="{FF2B5EF4-FFF2-40B4-BE49-F238E27FC236}">
                  <a16:creationId xmlns:a16="http://schemas.microsoft.com/office/drawing/2014/main" id="{FF743126-43B4-42B4-8269-E5A3803C124B}"/>
                </a:ext>
              </a:extLst>
            </p:cNvPr>
            <p:cNvSpPr>
              <a:spLocks/>
            </p:cNvSpPr>
            <p:nvPr/>
          </p:nvSpPr>
          <p:spPr bwMode="auto">
            <a:xfrm>
              <a:off x="407" y="135"/>
              <a:ext cx="129" cy="78"/>
            </a:xfrm>
            <a:custGeom>
              <a:avLst/>
              <a:gdLst>
                <a:gd name="T0" fmla="*/ 60 w 60"/>
                <a:gd name="T1" fmla="*/ 36 h 36"/>
                <a:gd name="T2" fmla="*/ 52 w 60"/>
                <a:gd name="T3" fmla="*/ 36 h 36"/>
                <a:gd name="T4" fmla="*/ 52 w 60"/>
                <a:gd name="T5" fmla="*/ 28 h 36"/>
                <a:gd name="T6" fmla="*/ 32 w 60"/>
                <a:gd name="T7" fmla="*/ 8 h 36"/>
                <a:gd name="T8" fmla="*/ 0 w 60"/>
                <a:gd name="T9" fmla="*/ 8 h 36"/>
                <a:gd name="T10" fmla="*/ 0 w 60"/>
                <a:gd name="T11" fmla="*/ 0 h 36"/>
                <a:gd name="T12" fmla="*/ 32 w 60"/>
                <a:gd name="T13" fmla="*/ 0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52" y="36"/>
                    <a:pt x="52" y="36"/>
                    <a:pt x="52" y="36"/>
                  </a:cubicBezTo>
                  <a:cubicBezTo>
                    <a:pt x="52" y="28"/>
                    <a:pt x="52" y="28"/>
                    <a:pt x="52" y="28"/>
                  </a:cubicBezTo>
                  <a:cubicBezTo>
                    <a:pt x="52" y="17"/>
                    <a:pt x="43" y="8"/>
                    <a:pt x="32" y="8"/>
                  </a:cubicBezTo>
                  <a:cubicBezTo>
                    <a:pt x="0" y="8"/>
                    <a:pt x="0" y="8"/>
                    <a:pt x="0" y="8"/>
                  </a:cubicBezTo>
                  <a:cubicBezTo>
                    <a:pt x="0" y="0"/>
                    <a:pt x="0" y="0"/>
                    <a:pt x="0" y="0"/>
                  </a:cubicBezTo>
                  <a:cubicBezTo>
                    <a:pt x="32" y="0"/>
                    <a:pt x="32" y="0"/>
                    <a:pt x="32" y="0"/>
                  </a:cubicBezTo>
                  <a:cubicBezTo>
                    <a:pt x="47" y="0"/>
                    <a:pt x="60" y="13"/>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0" name="Freeform 6">
              <a:extLst>
                <a:ext uri="{FF2B5EF4-FFF2-40B4-BE49-F238E27FC236}">
                  <a16:creationId xmlns:a16="http://schemas.microsoft.com/office/drawing/2014/main" id="{3227329D-2EFE-4359-A68F-782C74918AB8}"/>
                </a:ext>
              </a:extLst>
            </p:cNvPr>
            <p:cNvSpPr>
              <a:spLocks/>
            </p:cNvSpPr>
            <p:nvPr/>
          </p:nvSpPr>
          <p:spPr bwMode="auto">
            <a:xfrm>
              <a:off x="394" y="79"/>
              <a:ext cx="77" cy="129"/>
            </a:xfrm>
            <a:custGeom>
              <a:avLst/>
              <a:gdLst>
                <a:gd name="T0" fmla="*/ 64 w 77"/>
                <a:gd name="T1" fmla="*/ 129 h 129"/>
                <a:gd name="T2" fmla="*/ 0 w 77"/>
                <a:gd name="T3" fmla="*/ 65 h 129"/>
                <a:gd name="T4" fmla="*/ 64 w 77"/>
                <a:gd name="T5" fmla="*/ 0 h 129"/>
                <a:gd name="T6" fmla="*/ 77 w 77"/>
                <a:gd name="T7" fmla="*/ 13 h 129"/>
                <a:gd name="T8" fmla="*/ 26 w 77"/>
                <a:gd name="T9" fmla="*/ 65 h 129"/>
                <a:gd name="T10" fmla="*/ 77 w 77"/>
                <a:gd name="T11" fmla="*/ 116 h 129"/>
                <a:gd name="T12" fmla="*/ 64 w 77"/>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77" h="129">
                  <a:moveTo>
                    <a:pt x="64" y="129"/>
                  </a:moveTo>
                  <a:lnTo>
                    <a:pt x="0" y="65"/>
                  </a:lnTo>
                  <a:lnTo>
                    <a:pt x="64" y="0"/>
                  </a:lnTo>
                  <a:lnTo>
                    <a:pt x="77" y="13"/>
                  </a:lnTo>
                  <a:lnTo>
                    <a:pt x="26" y="65"/>
                  </a:lnTo>
                  <a:lnTo>
                    <a:pt x="77" y="116"/>
                  </a:lnTo>
                  <a:lnTo>
                    <a:pt x="64"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1" name="Freeform 7">
              <a:extLst>
                <a:ext uri="{FF2B5EF4-FFF2-40B4-BE49-F238E27FC236}">
                  <a16:creationId xmlns:a16="http://schemas.microsoft.com/office/drawing/2014/main" id="{2C8970BE-CE97-4C62-B763-B9C9340B3574}"/>
                </a:ext>
              </a:extLst>
            </p:cNvPr>
            <p:cNvSpPr>
              <a:spLocks/>
            </p:cNvSpPr>
            <p:nvPr/>
          </p:nvSpPr>
          <p:spPr bwMode="auto">
            <a:xfrm>
              <a:off x="35" y="368"/>
              <a:ext cx="130" cy="78"/>
            </a:xfrm>
            <a:custGeom>
              <a:avLst/>
              <a:gdLst>
                <a:gd name="T0" fmla="*/ 60 w 60"/>
                <a:gd name="T1" fmla="*/ 36 h 36"/>
                <a:gd name="T2" fmla="*/ 28 w 60"/>
                <a:gd name="T3" fmla="*/ 36 h 36"/>
                <a:gd name="T4" fmla="*/ 0 w 60"/>
                <a:gd name="T5" fmla="*/ 8 h 36"/>
                <a:gd name="T6" fmla="*/ 0 w 60"/>
                <a:gd name="T7" fmla="*/ 0 h 36"/>
                <a:gd name="T8" fmla="*/ 8 w 60"/>
                <a:gd name="T9" fmla="*/ 0 h 36"/>
                <a:gd name="T10" fmla="*/ 8 w 60"/>
                <a:gd name="T11" fmla="*/ 8 h 36"/>
                <a:gd name="T12" fmla="*/ 28 w 60"/>
                <a:gd name="T13" fmla="*/ 28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28" y="36"/>
                    <a:pt x="28" y="36"/>
                    <a:pt x="28" y="36"/>
                  </a:cubicBezTo>
                  <a:cubicBezTo>
                    <a:pt x="13" y="36"/>
                    <a:pt x="0" y="23"/>
                    <a:pt x="0" y="8"/>
                  </a:cubicBezTo>
                  <a:cubicBezTo>
                    <a:pt x="0" y="0"/>
                    <a:pt x="0" y="0"/>
                    <a:pt x="0" y="0"/>
                  </a:cubicBezTo>
                  <a:cubicBezTo>
                    <a:pt x="8" y="0"/>
                    <a:pt x="8" y="0"/>
                    <a:pt x="8" y="0"/>
                  </a:cubicBezTo>
                  <a:cubicBezTo>
                    <a:pt x="8" y="8"/>
                    <a:pt x="8" y="8"/>
                    <a:pt x="8" y="8"/>
                  </a:cubicBezTo>
                  <a:cubicBezTo>
                    <a:pt x="8" y="19"/>
                    <a:pt x="17" y="28"/>
                    <a:pt x="28" y="28"/>
                  </a:cubicBezTo>
                  <a:cubicBezTo>
                    <a:pt x="60" y="28"/>
                    <a:pt x="60" y="28"/>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2" name="Freeform 8">
              <a:extLst>
                <a:ext uri="{FF2B5EF4-FFF2-40B4-BE49-F238E27FC236}">
                  <a16:creationId xmlns:a16="http://schemas.microsoft.com/office/drawing/2014/main" id="{06AB6154-F961-4BB8-8EBB-223847F758CD}"/>
                </a:ext>
              </a:extLst>
            </p:cNvPr>
            <p:cNvSpPr>
              <a:spLocks/>
            </p:cNvSpPr>
            <p:nvPr/>
          </p:nvSpPr>
          <p:spPr bwMode="auto">
            <a:xfrm>
              <a:off x="100" y="372"/>
              <a:ext cx="78" cy="130"/>
            </a:xfrm>
            <a:custGeom>
              <a:avLst/>
              <a:gdLst>
                <a:gd name="T0" fmla="*/ 13 w 78"/>
                <a:gd name="T1" fmla="*/ 130 h 130"/>
                <a:gd name="T2" fmla="*/ 0 w 78"/>
                <a:gd name="T3" fmla="*/ 117 h 130"/>
                <a:gd name="T4" fmla="*/ 52 w 78"/>
                <a:gd name="T5" fmla="*/ 65 h 130"/>
                <a:gd name="T6" fmla="*/ 0 w 78"/>
                <a:gd name="T7" fmla="*/ 13 h 130"/>
                <a:gd name="T8" fmla="*/ 13 w 78"/>
                <a:gd name="T9" fmla="*/ 0 h 130"/>
                <a:gd name="T10" fmla="*/ 78 w 78"/>
                <a:gd name="T11" fmla="*/ 65 h 130"/>
                <a:gd name="T12" fmla="*/ 13 w 78"/>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78" h="130">
                  <a:moveTo>
                    <a:pt x="13" y="130"/>
                  </a:moveTo>
                  <a:lnTo>
                    <a:pt x="0" y="117"/>
                  </a:lnTo>
                  <a:lnTo>
                    <a:pt x="52" y="65"/>
                  </a:lnTo>
                  <a:lnTo>
                    <a:pt x="0" y="13"/>
                  </a:lnTo>
                  <a:lnTo>
                    <a:pt x="13" y="0"/>
                  </a:lnTo>
                  <a:lnTo>
                    <a:pt x="78" y="65"/>
                  </a:lnTo>
                  <a:lnTo>
                    <a:pt x="13"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3" name="Freeform 9">
              <a:extLst>
                <a:ext uri="{FF2B5EF4-FFF2-40B4-BE49-F238E27FC236}">
                  <a16:creationId xmlns:a16="http://schemas.microsoft.com/office/drawing/2014/main" id="{28802D6E-0CD4-4823-B6B1-7EEA8484F9B8}"/>
                </a:ext>
              </a:extLst>
            </p:cNvPr>
            <p:cNvSpPr>
              <a:spLocks/>
            </p:cNvSpPr>
            <p:nvPr/>
          </p:nvSpPr>
          <p:spPr bwMode="auto">
            <a:xfrm>
              <a:off x="27" y="31"/>
              <a:ext cx="319" cy="285"/>
            </a:xfrm>
            <a:custGeom>
              <a:avLst/>
              <a:gdLst>
                <a:gd name="T0" fmla="*/ 76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92 h 132"/>
                <a:gd name="T16" fmla="*/ 140 w 148"/>
                <a:gd name="T17" fmla="*/ 92 h 132"/>
                <a:gd name="T18" fmla="*/ 140 w 148"/>
                <a:gd name="T19" fmla="*/ 36 h 132"/>
                <a:gd name="T20" fmla="*/ 70 w 148"/>
                <a:gd name="T21" fmla="*/ 36 h 132"/>
                <a:gd name="T22" fmla="*/ 50 w 148"/>
                <a:gd name="T23" fmla="*/ 8 h 132"/>
                <a:gd name="T24" fmla="*/ 8 w 148"/>
                <a:gd name="T25" fmla="*/ 8 h 132"/>
                <a:gd name="T26" fmla="*/ 8 w 148"/>
                <a:gd name="T27" fmla="*/ 108 h 132"/>
                <a:gd name="T28" fmla="*/ 24 w 148"/>
                <a:gd name="T29" fmla="*/ 124 h 132"/>
                <a:gd name="T30" fmla="*/ 76 w 148"/>
                <a:gd name="T31" fmla="*/ 124 h 132"/>
                <a:gd name="T32" fmla="*/ 76 w 148"/>
                <a:gd name="T3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32">
                  <a:moveTo>
                    <a:pt x="76"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92"/>
                    <a:pt x="148" y="92"/>
                    <a:pt x="148" y="92"/>
                  </a:cubicBezTo>
                  <a:cubicBezTo>
                    <a:pt x="140" y="92"/>
                    <a:pt x="140" y="92"/>
                    <a:pt x="140" y="92"/>
                  </a:cubicBezTo>
                  <a:cubicBezTo>
                    <a:pt x="140" y="36"/>
                    <a:pt x="140" y="36"/>
                    <a:pt x="140" y="36"/>
                  </a:cubicBezTo>
                  <a:cubicBezTo>
                    <a:pt x="70" y="36"/>
                    <a:pt x="70" y="36"/>
                    <a:pt x="70" y="36"/>
                  </a:cubicBezTo>
                  <a:cubicBezTo>
                    <a:pt x="50" y="8"/>
                    <a:pt x="50" y="8"/>
                    <a:pt x="50" y="8"/>
                  </a:cubicBezTo>
                  <a:cubicBezTo>
                    <a:pt x="8" y="8"/>
                    <a:pt x="8" y="8"/>
                    <a:pt x="8" y="8"/>
                  </a:cubicBezTo>
                  <a:cubicBezTo>
                    <a:pt x="8" y="108"/>
                    <a:pt x="8" y="108"/>
                    <a:pt x="8" y="108"/>
                  </a:cubicBezTo>
                  <a:cubicBezTo>
                    <a:pt x="8" y="117"/>
                    <a:pt x="15" y="124"/>
                    <a:pt x="24" y="124"/>
                  </a:cubicBezTo>
                  <a:cubicBezTo>
                    <a:pt x="76" y="124"/>
                    <a:pt x="76" y="124"/>
                    <a:pt x="76" y="124"/>
                  </a:cubicBezTo>
                  <a:lnTo>
                    <a:pt x="7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4" name="Freeform 10">
              <a:extLst>
                <a:ext uri="{FF2B5EF4-FFF2-40B4-BE49-F238E27FC236}">
                  <a16:creationId xmlns:a16="http://schemas.microsoft.com/office/drawing/2014/main" id="{91F13121-7F94-436F-A213-AC088B86326F}"/>
                </a:ext>
              </a:extLst>
            </p:cNvPr>
            <p:cNvSpPr>
              <a:spLocks noEditPoints="1"/>
            </p:cNvSpPr>
            <p:nvPr/>
          </p:nvSpPr>
          <p:spPr bwMode="auto">
            <a:xfrm>
              <a:off x="225" y="264"/>
              <a:ext cx="320" cy="285"/>
            </a:xfrm>
            <a:custGeom>
              <a:avLst/>
              <a:gdLst>
                <a:gd name="T0" fmla="*/ 124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108 h 132"/>
                <a:gd name="T16" fmla="*/ 124 w 148"/>
                <a:gd name="T17" fmla="*/ 132 h 132"/>
                <a:gd name="T18" fmla="*/ 8 w 148"/>
                <a:gd name="T19" fmla="*/ 8 h 132"/>
                <a:gd name="T20" fmla="*/ 8 w 148"/>
                <a:gd name="T21" fmla="*/ 108 h 132"/>
                <a:gd name="T22" fmla="*/ 24 w 148"/>
                <a:gd name="T23" fmla="*/ 124 h 132"/>
                <a:gd name="T24" fmla="*/ 124 w 148"/>
                <a:gd name="T25" fmla="*/ 124 h 132"/>
                <a:gd name="T26" fmla="*/ 140 w 148"/>
                <a:gd name="T27" fmla="*/ 108 h 132"/>
                <a:gd name="T28" fmla="*/ 140 w 148"/>
                <a:gd name="T29" fmla="*/ 36 h 132"/>
                <a:gd name="T30" fmla="*/ 70 w 148"/>
                <a:gd name="T31" fmla="*/ 36 h 132"/>
                <a:gd name="T32" fmla="*/ 50 w 148"/>
                <a:gd name="T33" fmla="*/ 8 h 132"/>
                <a:gd name="T34" fmla="*/ 8 w 148"/>
                <a:gd name="T35"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32">
                  <a:moveTo>
                    <a:pt x="124"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108"/>
                    <a:pt x="148" y="108"/>
                    <a:pt x="148" y="108"/>
                  </a:cubicBezTo>
                  <a:cubicBezTo>
                    <a:pt x="148" y="121"/>
                    <a:pt x="137" y="132"/>
                    <a:pt x="124" y="132"/>
                  </a:cubicBezTo>
                  <a:close/>
                  <a:moveTo>
                    <a:pt x="8" y="8"/>
                  </a:moveTo>
                  <a:cubicBezTo>
                    <a:pt x="8" y="108"/>
                    <a:pt x="8" y="108"/>
                    <a:pt x="8" y="108"/>
                  </a:cubicBezTo>
                  <a:cubicBezTo>
                    <a:pt x="8" y="117"/>
                    <a:pt x="15" y="124"/>
                    <a:pt x="24" y="124"/>
                  </a:cubicBezTo>
                  <a:cubicBezTo>
                    <a:pt x="124" y="124"/>
                    <a:pt x="124" y="124"/>
                    <a:pt x="124" y="124"/>
                  </a:cubicBezTo>
                  <a:cubicBezTo>
                    <a:pt x="133" y="124"/>
                    <a:pt x="140" y="117"/>
                    <a:pt x="140" y="108"/>
                  </a:cubicBezTo>
                  <a:cubicBezTo>
                    <a:pt x="140" y="36"/>
                    <a:pt x="140" y="36"/>
                    <a:pt x="140" y="36"/>
                  </a:cubicBezTo>
                  <a:cubicBezTo>
                    <a:pt x="70" y="36"/>
                    <a:pt x="70" y="36"/>
                    <a:pt x="70" y="36"/>
                  </a:cubicBezTo>
                  <a:cubicBezTo>
                    <a:pt x="50" y="8"/>
                    <a:pt x="50" y="8"/>
                    <a:pt x="50" y="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pic>
        <p:nvPicPr>
          <p:cNvPr id="31" name="Billede 30">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09593" y="9103764"/>
            <a:ext cx="269458" cy="269458"/>
          </a:xfrm>
          <a:prstGeom prst="rect">
            <a:avLst/>
          </a:prstGeom>
        </p:spPr>
      </p:pic>
      <p:pic>
        <p:nvPicPr>
          <p:cNvPr id="46" name="Billede 4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986355" y="9101321"/>
            <a:ext cx="269458" cy="269458"/>
          </a:xfrm>
          <a:prstGeom prst="rect">
            <a:avLst/>
          </a:prstGeom>
        </p:spPr>
      </p:pic>
      <p:cxnSp>
        <p:nvCxnSpPr>
          <p:cNvPr id="10" name="Lige pilforbindelse 9">
            <a:extLst>
              <a:ext uri="{C183D7F6-B498-43B3-948B-1728B52AA6E4}">
                <adec:decorative xmlns:adec="http://schemas.microsoft.com/office/drawing/2017/decorative" val="1"/>
              </a:ext>
            </a:extLst>
          </p:cNvPr>
          <p:cNvCxnSpPr/>
          <p:nvPr/>
        </p:nvCxnSpPr>
        <p:spPr>
          <a:xfrm>
            <a:off x="9881244" y="10182524"/>
            <a:ext cx="1178918" cy="2957"/>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0" name="Lige pilforbindelse 59">
            <a:extLst>
              <a:ext uri="{C183D7F6-B498-43B3-948B-1728B52AA6E4}">
                <adec:decorative xmlns:adec="http://schemas.microsoft.com/office/drawing/2017/decorative" val="1"/>
              </a:ext>
            </a:extLst>
          </p:cNvPr>
          <p:cNvCxnSpPr/>
          <p:nvPr/>
        </p:nvCxnSpPr>
        <p:spPr>
          <a:xfrm flipH="1" flipV="1">
            <a:off x="14886761" y="10174615"/>
            <a:ext cx="1254155" cy="15818"/>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413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Titel 39"/>
          <p:cNvSpPr>
            <a:spLocks noGrp="1"/>
          </p:cNvSpPr>
          <p:nvPr>
            <p:ph type="title" idx="4294967295"/>
          </p:nvPr>
        </p:nvSpPr>
        <p:spPr>
          <a:xfrm>
            <a:off x="778234" y="1440080"/>
            <a:ext cx="977382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Hvem er omfattet af SDG-forordningen? </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960893"/>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Digitaliseringsstyrelsen har i samarbejde med de offentlige myndigheder kortlagt, hvilke myndigheder og selvbetjeningsløsninger, der er omfattet af forordningen </a:t>
            </a:r>
            <a:br>
              <a:rPr lang="da-DK" sz="2400" dirty="0">
                <a:solidFill>
                  <a:srgbClr val="3F1A2B"/>
                </a:solidFill>
                <a:latin typeface="Franklin Gothic Book" panose="020B0503020102020204" pitchFamily="34" charset="0"/>
              </a:rPr>
            </a:b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Vurderingen baserer sig på om en given myndighed har information eller en selvbetjeningsløsning knyttet til områderne i enten forordningens bilag I eller bilag II </a:t>
            </a:r>
            <a:br>
              <a:rPr lang="da-DK" sz="2400" dirty="0">
                <a:solidFill>
                  <a:srgbClr val="3F1A2B"/>
                </a:solidFill>
                <a:latin typeface="Franklin Gothic Book" panose="020B0503020102020204" pitchFamily="34" charset="0"/>
              </a:rPr>
            </a:b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Hvilke forpligtelser en myndigheds selvbetjeningsløsning skal efterleve kan variere baseret på om de er omfattet af bilag I eller bilag II (se næste slide og </a:t>
            </a:r>
            <a:r>
              <a:rPr lang="da-DK" sz="2400" dirty="0">
                <a:solidFill>
                  <a:srgbClr val="3F1A2B"/>
                </a:solidFill>
                <a:latin typeface="Franklin Gothic Book" panose="020B0503020102020204" pitchFamily="34" charset="0"/>
                <a:hlinkClick r:id="rId3" tooltip="SDG-forordningen for en oversigt over områderne i hvert bilag"/>
              </a:rPr>
              <a:t>SDG-forordningen for en oversigt over områderne i hvert bilag</a:t>
            </a:r>
            <a:r>
              <a:rPr lang="da-DK" sz="2400" dirty="0">
                <a:solidFill>
                  <a:srgbClr val="3F1A2B"/>
                </a:solidFill>
                <a:latin typeface="Franklin Gothic Book" panose="020B0503020102020204" pitchFamily="34" charset="0"/>
              </a:rPr>
              <a:t>). </a:t>
            </a: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8</a:t>
            </a:fld>
            <a:endParaRPr lang="da-DK"/>
          </a:p>
        </p:txBody>
      </p:sp>
    </p:spTree>
    <p:extLst>
      <p:ext uri="{BB962C8B-B14F-4D97-AF65-F5344CB8AC3E}">
        <p14:creationId xmlns:p14="http://schemas.microsoft.com/office/powerpoint/2010/main" val="133260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cxnSp>
        <p:nvCxnSpPr>
          <p:cNvPr id="56" name="Lige forbindelse 55">
            <a:extLst>
              <a:ext uri="{C183D7F6-B498-43B3-948B-1728B52AA6E4}">
                <adec:decorative xmlns:adec="http://schemas.microsoft.com/office/drawing/2017/decorative" val="1"/>
              </a:ext>
            </a:extLst>
          </p:cNvPr>
          <p:cNvCxnSpPr/>
          <p:nvPr/>
        </p:nvCxnSpPr>
        <p:spPr>
          <a:xfrm flipV="1">
            <a:off x="9403978" y="3558183"/>
            <a:ext cx="13591" cy="2139661"/>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
        <p:nvSpPr>
          <p:cNvPr id="40" name="Titel 39"/>
          <p:cNvSpPr>
            <a:spLocks noGrp="1"/>
          </p:cNvSpPr>
          <p:nvPr>
            <p:ph type="title" idx="4294967295"/>
          </p:nvPr>
        </p:nvSpPr>
        <p:spPr>
          <a:xfrm>
            <a:off x="1352673" y="273215"/>
            <a:ext cx="10466327"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Hvilke forpligtelser er bilagene omfattet af?</a:t>
            </a:r>
          </a:p>
        </p:txBody>
      </p:sp>
      <p:sp>
        <p:nvSpPr>
          <p:cNvPr id="42" name="Rektangel 41">
            <a:extLst>
              <a:ext uri="{C183D7F6-B498-43B3-948B-1728B52AA6E4}">
                <adec:decorative xmlns:adec="http://schemas.microsoft.com/office/drawing/2017/decorative" val="1"/>
              </a:ext>
            </a:extLst>
          </p:cNvPr>
          <p:cNvSpPr/>
          <p:nvPr/>
        </p:nvSpPr>
        <p:spPr>
          <a:xfrm>
            <a:off x="-15479"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37" name="Gruppe 36" descr="Selvbetjeningsløsninger, som er omfattet af SDG-forordningens Bilag 1, er omfattet af informationsforpligtelsen og forpligtelsen om adgang til selvbetjeningsløsninger.&#10;&#10;Selvbetjeningsløsninger, som er omfattet af SDG-forordningens Bilag 2, er omfattet af informationsforpligtelsen, forpligtelsen om adgang til selvbetjeningsløsninger og OOTS-forpligtelsen."/>
          <p:cNvGrpSpPr/>
          <p:nvPr/>
        </p:nvGrpSpPr>
        <p:grpSpPr>
          <a:xfrm>
            <a:off x="2213496" y="1206132"/>
            <a:ext cx="16551522" cy="8935156"/>
            <a:chOff x="2549152" y="2058663"/>
            <a:chExt cx="16551522" cy="8935156"/>
          </a:xfrm>
        </p:grpSpPr>
        <p:sp>
          <p:nvSpPr>
            <p:cNvPr id="38" name="Rektangel 37"/>
            <p:cNvSpPr/>
            <p:nvPr/>
          </p:nvSpPr>
          <p:spPr>
            <a:xfrm>
              <a:off x="3382844" y="2058663"/>
              <a:ext cx="13402733" cy="8935156"/>
            </a:xfrm>
            <a:prstGeom prst="rect">
              <a:avLst/>
            </a:prstGeom>
            <a:ln>
              <a:noFill/>
            </a:ln>
          </p:spPr>
          <p:txBody>
            <a:bodyPr/>
            <a:lstStyle/>
            <a:p>
              <a:endParaRPr lang="da-DK"/>
            </a:p>
          </p:txBody>
        </p:sp>
        <p:sp>
          <p:nvSpPr>
            <p:cNvPr id="39" name="Kombinationstegning 38"/>
            <p:cNvSpPr/>
            <p:nvPr/>
          </p:nvSpPr>
          <p:spPr>
            <a:xfrm>
              <a:off x="10084210" y="4723776"/>
              <a:ext cx="1666065" cy="1802464"/>
            </a:xfrm>
            <a:custGeom>
              <a:avLst/>
              <a:gdLst/>
              <a:ahLst/>
              <a:cxnLst/>
              <a:rect l="0" t="0" r="0" b="0"/>
              <a:pathLst>
                <a:path>
                  <a:moveTo>
                    <a:pt x="0" y="0"/>
                  </a:moveTo>
                  <a:lnTo>
                    <a:pt x="0" y="1802464"/>
                  </a:lnTo>
                  <a:lnTo>
                    <a:pt x="1666065" y="1802464"/>
                  </a:lnTo>
                </a:path>
              </a:pathLst>
            </a:custGeom>
            <a:no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43" name="Kombinationstegning 42"/>
            <p:cNvSpPr/>
            <p:nvPr/>
          </p:nvSpPr>
          <p:spPr>
            <a:xfrm>
              <a:off x="8683891" y="4723776"/>
              <a:ext cx="1400319" cy="1802464"/>
            </a:xfrm>
            <a:custGeom>
              <a:avLst/>
              <a:gdLst/>
              <a:ahLst/>
              <a:cxnLst/>
              <a:rect l="0" t="0" r="0" b="0"/>
              <a:pathLst>
                <a:path>
                  <a:moveTo>
                    <a:pt x="1400319" y="0"/>
                  </a:moveTo>
                  <a:lnTo>
                    <a:pt x="1400319" y="1802464"/>
                  </a:lnTo>
                  <a:lnTo>
                    <a:pt x="0" y="1802464"/>
                  </a:lnTo>
                </a:path>
              </a:pathLst>
            </a:custGeom>
            <a:no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44" name="Kombinationstegning 43"/>
            <p:cNvSpPr/>
            <p:nvPr/>
          </p:nvSpPr>
          <p:spPr>
            <a:xfrm>
              <a:off x="10084210" y="4723776"/>
              <a:ext cx="4741265" cy="3604929"/>
            </a:xfrm>
            <a:custGeom>
              <a:avLst/>
              <a:gdLst/>
              <a:ahLst/>
              <a:cxnLst/>
              <a:rect l="0" t="0" r="0" b="0"/>
              <a:pathLst>
                <a:path>
                  <a:moveTo>
                    <a:pt x="0" y="0"/>
                  </a:moveTo>
                  <a:lnTo>
                    <a:pt x="0" y="3193497"/>
                  </a:lnTo>
                  <a:lnTo>
                    <a:pt x="4741265" y="3193497"/>
                  </a:lnTo>
                  <a:lnTo>
                    <a:pt x="4741265" y="3604929"/>
                  </a:lnTo>
                </a:path>
              </a:pathLst>
            </a:custGeom>
            <a:no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45" name="Kombinationstegning 44"/>
            <p:cNvSpPr/>
            <p:nvPr/>
          </p:nvSpPr>
          <p:spPr>
            <a:xfrm>
              <a:off x="10038490" y="4723776"/>
              <a:ext cx="91440" cy="3604929"/>
            </a:xfrm>
            <a:custGeom>
              <a:avLst/>
              <a:gdLst/>
              <a:ahLst/>
              <a:cxnLst/>
              <a:rect l="0" t="0" r="0" b="0"/>
              <a:pathLst>
                <a:path>
                  <a:moveTo>
                    <a:pt x="45720" y="0"/>
                  </a:moveTo>
                  <a:lnTo>
                    <a:pt x="45720" y="3604929"/>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46" name="Kombinationstegning 45"/>
            <p:cNvSpPr/>
            <p:nvPr/>
          </p:nvSpPr>
          <p:spPr>
            <a:xfrm>
              <a:off x="5342944" y="4723776"/>
              <a:ext cx="4741265" cy="3604929"/>
            </a:xfrm>
            <a:custGeom>
              <a:avLst/>
              <a:gdLst/>
              <a:ahLst/>
              <a:cxnLst/>
              <a:rect l="0" t="0" r="0" b="0"/>
              <a:pathLst>
                <a:path>
                  <a:moveTo>
                    <a:pt x="4741265" y="0"/>
                  </a:moveTo>
                  <a:lnTo>
                    <a:pt x="4741265" y="3193497"/>
                  </a:lnTo>
                  <a:lnTo>
                    <a:pt x="0" y="3193497"/>
                  </a:lnTo>
                  <a:lnTo>
                    <a:pt x="0" y="3604929"/>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47" name="Kombinationstegning 46"/>
            <p:cNvSpPr/>
            <p:nvPr/>
          </p:nvSpPr>
          <p:spPr>
            <a:xfrm>
              <a:off x="7338063" y="2437624"/>
              <a:ext cx="4809881" cy="1959200"/>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3200" kern="1200" dirty="0">
                  <a:solidFill>
                    <a:srgbClr val="F5F1E6"/>
                  </a:solidFill>
                  <a:latin typeface="Franklin Gothic Book" panose="020B0503020102020204" pitchFamily="34" charset="0"/>
                </a:rPr>
                <a:t>Selvbetjeningsløsning omfattet af SDG</a:t>
              </a:r>
            </a:p>
          </p:txBody>
        </p:sp>
        <p:sp>
          <p:nvSpPr>
            <p:cNvPr id="48" name="Kombinationstegning 47"/>
            <p:cNvSpPr/>
            <p:nvPr/>
          </p:nvSpPr>
          <p:spPr>
            <a:xfrm>
              <a:off x="10062559" y="8598796"/>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Informationsforpligtelsen</a:t>
              </a:r>
            </a:p>
          </p:txBody>
        </p:sp>
        <p:sp>
          <p:nvSpPr>
            <p:cNvPr id="49" name="Kombinationstegning 48"/>
            <p:cNvSpPr/>
            <p:nvPr/>
          </p:nvSpPr>
          <p:spPr>
            <a:xfrm>
              <a:off x="13340216" y="8600923"/>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Adgang til selvbetjeningsløsninger </a:t>
              </a:r>
            </a:p>
          </p:txBody>
        </p:sp>
        <p:sp>
          <p:nvSpPr>
            <p:cNvPr id="50" name="Kombinationstegning 49"/>
            <p:cNvSpPr/>
            <p:nvPr/>
          </p:nvSpPr>
          <p:spPr>
            <a:xfrm>
              <a:off x="16617873" y="8600923"/>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OOTS</a:t>
              </a:r>
            </a:p>
          </p:txBody>
        </p:sp>
        <p:sp>
          <p:nvSpPr>
            <p:cNvPr id="51" name="Kombinationstegning 50"/>
            <p:cNvSpPr/>
            <p:nvPr/>
          </p:nvSpPr>
          <p:spPr>
            <a:xfrm>
              <a:off x="2549152" y="5524881"/>
              <a:ext cx="3918401" cy="1959200"/>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3200" kern="1200" dirty="0">
                  <a:solidFill>
                    <a:srgbClr val="FFFFFF"/>
                  </a:solidFill>
                  <a:latin typeface="Franklin Gothic Book" panose="020B0503020102020204" pitchFamily="34" charset="0"/>
                </a:rPr>
                <a:t>Bilag I</a:t>
              </a:r>
            </a:p>
          </p:txBody>
        </p:sp>
        <p:sp>
          <p:nvSpPr>
            <p:cNvPr id="52" name="Kombinationstegning 51"/>
            <p:cNvSpPr/>
            <p:nvPr/>
          </p:nvSpPr>
          <p:spPr>
            <a:xfrm>
              <a:off x="12618890" y="5546640"/>
              <a:ext cx="3918401" cy="1959200"/>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3200" kern="1200" dirty="0">
                  <a:solidFill>
                    <a:srgbClr val="F5F1E6"/>
                  </a:solidFill>
                  <a:latin typeface="Franklin Gothic Book" panose="020B0503020102020204" pitchFamily="34" charset="0"/>
                </a:rPr>
                <a:t>Bilag II</a:t>
              </a:r>
            </a:p>
          </p:txBody>
        </p:sp>
      </p:grpSp>
      <p:cxnSp>
        <p:nvCxnSpPr>
          <p:cNvPr id="54" name="Lige forbindelse 53">
            <a:extLst>
              <a:ext uri="{C183D7F6-B498-43B3-948B-1728B52AA6E4}">
                <adec:decorative xmlns:adec="http://schemas.microsoft.com/office/drawing/2017/decorative" val="1"/>
              </a:ext>
            </a:extLst>
          </p:cNvPr>
          <p:cNvCxnSpPr/>
          <p:nvPr/>
        </p:nvCxnSpPr>
        <p:spPr>
          <a:xfrm>
            <a:off x="5817169" y="5697844"/>
            <a:ext cx="6633769"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
        <p:nvSpPr>
          <p:cNvPr id="58" name="Kombinationstegning 57"/>
          <p:cNvSpPr/>
          <p:nvPr/>
        </p:nvSpPr>
        <p:spPr>
          <a:xfrm>
            <a:off x="1352673" y="7748393"/>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Informationsforpligtelsen</a:t>
            </a:r>
          </a:p>
        </p:txBody>
      </p:sp>
      <p:sp>
        <p:nvSpPr>
          <p:cNvPr id="59" name="Kombinationstegning 58"/>
          <p:cNvSpPr/>
          <p:nvPr/>
        </p:nvSpPr>
        <p:spPr>
          <a:xfrm>
            <a:off x="4553273" y="7780344"/>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Adgang til selvbetjeningsløsninger</a:t>
            </a:r>
          </a:p>
        </p:txBody>
      </p:sp>
      <p:cxnSp>
        <p:nvCxnSpPr>
          <p:cNvPr id="63" name="Lige forbindelse 62">
            <a:extLst>
              <a:ext uri="{C183D7F6-B498-43B3-948B-1728B52AA6E4}">
                <adec:decorative xmlns:adec="http://schemas.microsoft.com/office/drawing/2017/decorative" val="1"/>
              </a:ext>
            </a:extLst>
          </p:cNvPr>
          <p:cNvCxnSpPr/>
          <p:nvPr/>
        </p:nvCxnSpPr>
        <p:spPr>
          <a:xfrm flipV="1">
            <a:off x="10929737" y="7138491"/>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65" name="Lige forbindelse 64">
            <a:extLst>
              <a:ext uri="{C183D7F6-B498-43B3-948B-1728B52AA6E4}">
                <adec:decorative xmlns:adec="http://schemas.microsoft.com/office/drawing/2017/decorative" val="1"/>
              </a:ext>
            </a:extLst>
          </p:cNvPr>
          <p:cNvCxnSpPr/>
          <p:nvPr/>
        </p:nvCxnSpPr>
        <p:spPr>
          <a:xfrm>
            <a:off x="9417569" y="7476174"/>
            <a:ext cx="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1" name="Lige forbindelse 70">
            <a:extLst>
              <a:ext uri="{C183D7F6-B498-43B3-948B-1728B52AA6E4}">
                <adec:decorative xmlns:adec="http://schemas.microsoft.com/office/drawing/2017/decorative" val="1"/>
              </a:ext>
            </a:extLst>
          </p:cNvPr>
          <p:cNvCxnSpPr/>
          <p:nvPr/>
        </p:nvCxnSpPr>
        <p:spPr>
          <a:xfrm>
            <a:off x="10929737" y="7138491"/>
            <a:ext cx="6611145"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2" name="Lige forbindelse 71">
            <a:extLst>
              <a:ext uri="{C183D7F6-B498-43B3-948B-1728B52AA6E4}">
                <adec:decorative xmlns:adec="http://schemas.microsoft.com/office/drawing/2017/decorative" val="1"/>
              </a:ext>
            </a:extLst>
          </p:cNvPr>
          <p:cNvCxnSpPr/>
          <p:nvPr/>
        </p:nvCxnSpPr>
        <p:spPr>
          <a:xfrm flipV="1">
            <a:off x="14242105" y="7110710"/>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3" name="Lige forbindelse 72">
            <a:extLst>
              <a:ext uri="{C183D7F6-B498-43B3-948B-1728B52AA6E4}">
                <adec:decorative xmlns:adec="http://schemas.microsoft.com/office/drawing/2017/decorative" val="1"/>
              </a:ext>
            </a:extLst>
          </p:cNvPr>
          <p:cNvCxnSpPr/>
          <p:nvPr/>
        </p:nvCxnSpPr>
        <p:spPr>
          <a:xfrm flipV="1">
            <a:off x="17540882" y="7138491"/>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4" name="Lige forbindelse 73">
            <a:extLst>
              <a:ext uri="{C183D7F6-B498-43B3-948B-1728B52AA6E4}">
                <adec:decorative xmlns:adec="http://schemas.microsoft.com/office/drawing/2017/decorative" val="1"/>
              </a:ext>
            </a:extLst>
          </p:cNvPr>
          <p:cNvCxnSpPr/>
          <p:nvPr/>
        </p:nvCxnSpPr>
        <p:spPr>
          <a:xfrm flipV="1">
            <a:off x="14242105" y="6463125"/>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6" name="Lige forbindelse 75">
            <a:extLst>
              <a:ext uri="{C183D7F6-B498-43B3-948B-1728B52AA6E4}">
                <adec:decorative xmlns:adec="http://schemas.microsoft.com/office/drawing/2017/decorative" val="1"/>
              </a:ext>
            </a:extLst>
          </p:cNvPr>
          <p:cNvCxnSpPr/>
          <p:nvPr/>
        </p:nvCxnSpPr>
        <p:spPr>
          <a:xfrm flipV="1">
            <a:off x="5801862" y="7110710"/>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7" name="Lige forbindelse 76">
            <a:extLst>
              <a:ext uri="{C183D7F6-B498-43B3-948B-1728B52AA6E4}">
                <adec:decorative xmlns:adec="http://schemas.microsoft.com/office/drawing/2017/decorative" val="1"/>
              </a:ext>
            </a:extLst>
          </p:cNvPr>
          <p:cNvCxnSpPr/>
          <p:nvPr/>
        </p:nvCxnSpPr>
        <p:spPr>
          <a:xfrm flipV="1">
            <a:off x="2576809" y="7070899"/>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8" name="Lige forbindelse 77">
            <a:extLst>
              <a:ext uri="{C183D7F6-B498-43B3-948B-1728B52AA6E4}">
                <adec:decorative xmlns:adec="http://schemas.microsoft.com/office/drawing/2017/decorative" val="1"/>
              </a:ext>
            </a:extLst>
          </p:cNvPr>
          <p:cNvCxnSpPr/>
          <p:nvPr/>
        </p:nvCxnSpPr>
        <p:spPr>
          <a:xfrm>
            <a:off x="2576809" y="7110710"/>
            <a:ext cx="324036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81" name="Lige forbindelse 80">
            <a:extLst>
              <a:ext uri="{C183D7F6-B498-43B3-948B-1728B52AA6E4}">
                <adec:decorative xmlns:adec="http://schemas.microsoft.com/office/drawing/2017/decorative" val="1"/>
              </a:ext>
            </a:extLst>
          </p:cNvPr>
          <p:cNvCxnSpPr/>
          <p:nvPr/>
        </p:nvCxnSpPr>
        <p:spPr>
          <a:xfrm flipV="1">
            <a:off x="4160985" y="6435344"/>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grpSp>
        <p:nvGrpSpPr>
          <p:cNvPr id="82" name="Group 4">
            <a:extLst>
              <a:ext uri="{FF2B5EF4-FFF2-40B4-BE49-F238E27FC236}">
                <a16:creationId xmlns:a16="http://schemas.microsoft.com/office/drawing/2014/main" id="{5B8D0297-5323-4F02-B584-F7F012BA94E0}"/>
              </a:ext>
              <a:ext uri="{C183D7F6-B498-43B3-948B-1728B52AA6E4}">
                <adec:decorative xmlns:adec="http://schemas.microsoft.com/office/drawing/2017/decorative" val="1"/>
              </a:ext>
            </a:extLst>
          </p:cNvPr>
          <p:cNvGrpSpPr>
            <a:grpSpLocks noChangeAspect="1"/>
          </p:cNvGrpSpPr>
          <p:nvPr/>
        </p:nvGrpSpPr>
        <p:grpSpPr bwMode="auto">
          <a:xfrm>
            <a:off x="13830922" y="8837438"/>
            <a:ext cx="822366" cy="1009446"/>
            <a:chOff x="78" y="29"/>
            <a:chExt cx="422" cy="518"/>
          </a:xfrm>
          <a:solidFill>
            <a:srgbClr val="3F1A2B"/>
          </a:solidFill>
        </p:grpSpPr>
        <p:sp>
          <p:nvSpPr>
            <p:cNvPr id="83" name="Freeform 5">
              <a:extLst>
                <a:ext uri="{FF2B5EF4-FFF2-40B4-BE49-F238E27FC236}">
                  <a16:creationId xmlns:a16="http://schemas.microsoft.com/office/drawing/2014/main" id="{6A5BF05E-1E1F-4A9A-A128-F3D31DBB6ECD}"/>
                </a:ext>
              </a:extLst>
            </p:cNvPr>
            <p:cNvSpPr>
              <a:spLocks/>
            </p:cNvSpPr>
            <p:nvPr/>
          </p:nvSpPr>
          <p:spPr bwMode="auto">
            <a:xfrm>
              <a:off x="78" y="29"/>
              <a:ext cx="101" cy="101"/>
            </a:xfrm>
            <a:custGeom>
              <a:avLst/>
              <a:gdLst>
                <a:gd name="T0" fmla="*/ 17 w 101"/>
                <a:gd name="T1" fmla="*/ 101 h 101"/>
                <a:gd name="T2" fmla="*/ 0 w 101"/>
                <a:gd name="T3" fmla="*/ 101 h 101"/>
                <a:gd name="T4" fmla="*/ 0 w 101"/>
                <a:gd name="T5" fmla="*/ 0 h 101"/>
                <a:gd name="T6" fmla="*/ 101 w 101"/>
                <a:gd name="T7" fmla="*/ 0 h 101"/>
                <a:gd name="T8" fmla="*/ 101 w 101"/>
                <a:gd name="T9" fmla="*/ 17 h 101"/>
                <a:gd name="T10" fmla="*/ 17 w 101"/>
                <a:gd name="T11" fmla="*/ 17 h 101"/>
                <a:gd name="T12" fmla="*/ 17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7" y="101"/>
                  </a:moveTo>
                  <a:lnTo>
                    <a:pt x="0" y="101"/>
                  </a:lnTo>
                  <a:lnTo>
                    <a:pt x="0" y="0"/>
                  </a:lnTo>
                  <a:lnTo>
                    <a:pt x="101" y="0"/>
                  </a:lnTo>
                  <a:lnTo>
                    <a:pt x="101" y="17"/>
                  </a:lnTo>
                  <a:lnTo>
                    <a:pt x="17" y="17"/>
                  </a:lnTo>
                  <a:lnTo>
                    <a:pt x="1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4" name="Freeform 6">
              <a:extLst>
                <a:ext uri="{FF2B5EF4-FFF2-40B4-BE49-F238E27FC236}">
                  <a16:creationId xmlns:a16="http://schemas.microsoft.com/office/drawing/2014/main" id="{EB37610E-FD56-4C63-936F-2A82A386D9DA}"/>
                </a:ext>
              </a:extLst>
            </p:cNvPr>
            <p:cNvSpPr>
              <a:spLocks/>
            </p:cNvSpPr>
            <p:nvPr/>
          </p:nvSpPr>
          <p:spPr bwMode="auto">
            <a:xfrm>
              <a:off x="289" y="29"/>
              <a:ext cx="101" cy="101"/>
            </a:xfrm>
            <a:custGeom>
              <a:avLst/>
              <a:gdLst>
                <a:gd name="T0" fmla="*/ 101 w 101"/>
                <a:gd name="T1" fmla="*/ 101 h 101"/>
                <a:gd name="T2" fmla="*/ 84 w 101"/>
                <a:gd name="T3" fmla="*/ 101 h 101"/>
                <a:gd name="T4" fmla="*/ 84 w 101"/>
                <a:gd name="T5" fmla="*/ 17 h 101"/>
                <a:gd name="T6" fmla="*/ 0 w 101"/>
                <a:gd name="T7" fmla="*/ 17 h 101"/>
                <a:gd name="T8" fmla="*/ 0 w 101"/>
                <a:gd name="T9" fmla="*/ 0 h 101"/>
                <a:gd name="T10" fmla="*/ 101 w 101"/>
                <a:gd name="T11" fmla="*/ 0 h 101"/>
                <a:gd name="T12" fmla="*/ 101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01" y="101"/>
                  </a:moveTo>
                  <a:lnTo>
                    <a:pt x="84" y="101"/>
                  </a:lnTo>
                  <a:lnTo>
                    <a:pt x="84" y="17"/>
                  </a:lnTo>
                  <a:lnTo>
                    <a:pt x="0" y="17"/>
                  </a:lnTo>
                  <a:lnTo>
                    <a:pt x="0" y="0"/>
                  </a:lnTo>
                  <a:lnTo>
                    <a:pt x="101" y="0"/>
                  </a:lnTo>
                  <a:lnTo>
                    <a:pt x="10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5" name="Rectangle 7">
              <a:extLst>
                <a:ext uri="{FF2B5EF4-FFF2-40B4-BE49-F238E27FC236}">
                  <a16:creationId xmlns:a16="http://schemas.microsoft.com/office/drawing/2014/main" id="{BF0543E4-FBE2-4C95-9AA6-337DD6DF6874}"/>
                </a:ext>
              </a:extLst>
            </p:cNvPr>
            <p:cNvSpPr>
              <a:spLocks noChangeArrowheads="1"/>
            </p:cNvSpPr>
            <p:nvPr/>
          </p:nvSpPr>
          <p:spPr bwMode="auto">
            <a:xfrm>
              <a:off x="188" y="299"/>
              <a:ext cx="17" cy="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6" name="Freeform 8">
              <a:extLst>
                <a:ext uri="{FF2B5EF4-FFF2-40B4-BE49-F238E27FC236}">
                  <a16:creationId xmlns:a16="http://schemas.microsoft.com/office/drawing/2014/main" id="{2D6CF0EB-7D2E-49FE-A528-6381AF309A17}"/>
                </a:ext>
              </a:extLst>
            </p:cNvPr>
            <p:cNvSpPr>
              <a:spLocks/>
            </p:cNvSpPr>
            <p:nvPr/>
          </p:nvSpPr>
          <p:spPr bwMode="auto">
            <a:xfrm>
              <a:off x="264" y="240"/>
              <a:ext cx="93" cy="84"/>
            </a:xfrm>
            <a:custGeom>
              <a:avLst/>
              <a:gdLst>
                <a:gd name="T0" fmla="*/ 44 w 44"/>
                <a:gd name="T1" fmla="*/ 40 h 40"/>
                <a:gd name="T2" fmla="*/ 36 w 44"/>
                <a:gd name="T3" fmla="*/ 40 h 40"/>
                <a:gd name="T4" fmla="*/ 36 w 44"/>
                <a:gd name="T5" fmla="*/ 22 h 40"/>
                <a:gd name="T6" fmla="*/ 22 w 44"/>
                <a:gd name="T7" fmla="*/ 8 h 40"/>
                <a:gd name="T8" fmla="*/ 8 w 44"/>
                <a:gd name="T9" fmla="*/ 22 h 40"/>
                <a:gd name="T10" fmla="*/ 8 w 44"/>
                <a:gd name="T11" fmla="*/ 40 h 40"/>
                <a:gd name="T12" fmla="*/ 0 w 44"/>
                <a:gd name="T13" fmla="*/ 40 h 40"/>
                <a:gd name="T14" fmla="*/ 0 w 44"/>
                <a:gd name="T15" fmla="*/ 22 h 40"/>
                <a:gd name="T16" fmla="*/ 22 w 44"/>
                <a:gd name="T17" fmla="*/ 0 h 40"/>
                <a:gd name="T18" fmla="*/ 44 w 44"/>
                <a:gd name="T19" fmla="*/ 22 h 40"/>
                <a:gd name="T20" fmla="*/ 44 w 4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0">
                  <a:moveTo>
                    <a:pt x="44" y="40"/>
                  </a:moveTo>
                  <a:cubicBezTo>
                    <a:pt x="36" y="40"/>
                    <a:pt x="36" y="40"/>
                    <a:pt x="36" y="40"/>
                  </a:cubicBezTo>
                  <a:cubicBezTo>
                    <a:pt x="36" y="22"/>
                    <a:pt x="36" y="22"/>
                    <a:pt x="36" y="22"/>
                  </a:cubicBezTo>
                  <a:cubicBezTo>
                    <a:pt x="36" y="14"/>
                    <a:pt x="30" y="8"/>
                    <a:pt x="22" y="8"/>
                  </a:cubicBezTo>
                  <a:cubicBezTo>
                    <a:pt x="14" y="8"/>
                    <a:pt x="8" y="14"/>
                    <a:pt x="8" y="22"/>
                  </a:cubicBezTo>
                  <a:cubicBezTo>
                    <a:pt x="8" y="40"/>
                    <a:pt x="8" y="40"/>
                    <a:pt x="8" y="40"/>
                  </a:cubicBezTo>
                  <a:cubicBezTo>
                    <a:pt x="0" y="40"/>
                    <a:pt x="0" y="40"/>
                    <a:pt x="0" y="40"/>
                  </a:cubicBezTo>
                  <a:cubicBezTo>
                    <a:pt x="0" y="22"/>
                    <a:pt x="0" y="22"/>
                    <a:pt x="0" y="22"/>
                  </a:cubicBezTo>
                  <a:cubicBezTo>
                    <a:pt x="0" y="10"/>
                    <a:pt x="10" y="0"/>
                    <a:pt x="22" y="0"/>
                  </a:cubicBezTo>
                  <a:cubicBezTo>
                    <a:pt x="34" y="0"/>
                    <a:pt x="44" y="10"/>
                    <a:pt x="44" y="22"/>
                  </a:cubicBezTo>
                  <a:lnTo>
                    <a:pt x="4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7" name="Freeform 9">
              <a:extLst>
                <a:ext uri="{FF2B5EF4-FFF2-40B4-BE49-F238E27FC236}">
                  <a16:creationId xmlns:a16="http://schemas.microsoft.com/office/drawing/2014/main" id="{55A645A1-8194-4CC0-B1C4-66F48AD265E6}"/>
                </a:ext>
              </a:extLst>
            </p:cNvPr>
            <p:cNvSpPr>
              <a:spLocks/>
            </p:cNvSpPr>
            <p:nvPr/>
          </p:nvSpPr>
          <p:spPr bwMode="auto">
            <a:xfrm>
              <a:off x="340" y="257"/>
              <a:ext cx="93" cy="75"/>
            </a:xfrm>
            <a:custGeom>
              <a:avLst/>
              <a:gdLst>
                <a:gd name="T0" fmla="*/ 44 w 44"/>
                <a:gd name="T1" fmla="*/ 36 h 36"/>
                <a:gd name="T2" fmla="*/ 36 w 44"/>
                <a:gd name="T3" fmla="*/ 36 h 36"/>
                <a:gd name="T4" fmla="*/ 36 w 44"/>
                <a:gd name="T5" fmla="*/ 22 h 36"/>
                <a:gd name="T6" fmla="*/ 22 w 44"/>
                <a:gd name="T7" fmla="*/ 8 h 36"/>
                <a:gd name="T8" fmla="*/ 8 w 44"/>
                <a:gd name="T9" fmla="*/ 22 h 36"/>
                <a:gd name="T10" fmla="*/ 8 w 44"/>
                <a:gd name="T11" fmla="*/ 26 h 36"/>
                <a:gd name="T12" fmla="*/ 0 w 44"/>
                <a:gd name="T13" fmla="*/ 26 h 36"/>
                <a:gd name="T14" fmla="*/ 0 w 44"/>
                <a:gd name="T15" fmla="*/ 22 h 36"/>
                <a:gd name="T16" fmla="*/ 22 w 44"/>
                <a:gd name="T17" fmla="*/ 0 h 36"/>
                <a:gd name="T18" fmla="*/ 44 w 44"/>
                <a:gd name="T19" fmla="*/ 22 h 36"/>
                <a:gd name="T20" fmla="*/ 4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44" y="36"/>
                  </a:moveTo>
                  <a:cubicBezTo>
                    <a:pt x="36" y="36"/>
                    <a:pt x="36" y="36"/>
                    <a:pt x="36" y="36"/>
                  </a:cubicBezTo>
                  <a:cubicBezTo>
                    <a:pt x="36" y="22"/>
                    <a:pt x="36" y="22"/>
                    <a:pt x="36" y="22"/>
                  </a:cubicBezTo>
                  <a:cubicBezTo>
                    <a:pt x="36" y="14"/>
                    <a:pt x="30" y="8"/>
                    <a:pt x="22" y="8"/>
                  </a:cubicBezTo>
                  <a:cubicBezTo>
                    <a:pt x="14" y="8"/>
                    <a:pt x="8" y="14"/>
                    <a:pt x="8" y="22"/>
                  </a:cubicBezTo>
                  <a:cubicBezTo>
                    <a:pt x="8" y="26"/>
                    <a:pt x="8" y="26"/>
                    <a:pt x="8" y="26"/>
                  </a:cubicBezTo>
                  <a:cubicBezTo>
                    <a:pt x="0" y="26"/>
                    <a:pt x="0" y="26"/>
                    <a:pt x="0" y="26"/>
                  </a:cubicBezTo>
                  <a:cubicBezTo>
                    <a:pt x="0" y="22"/>
                    <a:pt x="0" y="22"/>
                    <a:pt x="0" y="22"/>
                  </a:cubicBezTo>
                  <a:cubicBezTo>
                    <a:pt x="0" y="10"/>
                    <a:pt x="10" y="0"/>
                    <a:pt x="22" y="0"/>
                  </a:cubicBezTo>
                  <a:cubicBezTo>
                    <a:pt x="34" y="0"/>
                    <a:pt x="44" y="10"/>
                    <a:pt x="44" y="22"/>
                  </a:cubicBezTo>
                  <a:lnTo>
                    <a:pt x="4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8" name="Freeform 10">
              <a:extLst>
                <a:ext uri="{FF2B5EF4-FFF2-40B4-BE49-F238E27FC236}">
                  <a16:creationId xmlns:a16="http://schemas.microsoft.com/office/drawing/2014/main" id="{9C75D408-9178-4244-920B-98E3226559E8}"/>
                </a:ext>
              </a:extLst>
            </p:cNvPr>
            <p:cNvSpPr>
              <a:spLocks/>
            </p:cNvSpPr>
            <p:nvPr/>
          </p:nvSpPr>
          <p:spPr bwMode="auto">
            <a:xfrm>
              <a:off x="120" y="71"/>
              <a:ext cx="161" cy="476"/>
            </a:xfrm>
            <a:custGeom>
              <a:avLst/>
              <a:gdLst>
                <a:gd name="T0" fmla="*/ 24 w 76"/>
                <a:gd name="T1" fmla="*/ 226 h 226"/>
                <a:gd name="T2" fmla="*/ 21 w 76"/>
                <a:gd name="T3" fmla="*/ 222 h 226"/>
                <a:gd name="T4" fmla="*/ 16 w 76"/>
                <a:gd name="T5" fmla="*/ 214 h 226"/>
                <a:gd name="T6" fmla="*/ 0 w 76"/>
                <a:gd name="T7" fmla="*/ 176 h 226"/>
                <a:gd name="T8" fmla="*/ 0 w 76"/>
                <a:gd name="T9" fmla="*/ 128 h 226"/>
                <a:gd name="T10" fmla="*/ 20 w 76"/>
                <a:gd name="T11" fmla="*/ 108 h 226"/>
                <a:gd name="T12" fmla="*/ 32 w 76"/>
                <a:gd name="T13" fmla="*/ 108 h 226"/>
                <a:gd name="T14" fmla="*/ 32 w 76"/>
                <a:gd name="T15" fmla="*/ 22 h 226"/>
                <a:gd name="T16" fmla="*/ 54 w 76"/>
                <a:gd name="T17" fmla="*/ 0 h 226"/>
                <a:gd name="T18" fmla="*/ 76 w 76"/>
                <a:gd name="T19" fmla="*/ 22 h 226"/>
                <a:gd name="T20" fmla="*/ 76 w 76"/>
                <a:gd name="T21" fmla="*/ 116 h 226"/>
                <a:gd name="T22" fmla="*/ 68 w 76"/>
                <a:gd name="T23" fmla="*/ 116 h 226"/>
                <a:gd name="T24" fmla="*/ 68 w 76"/>
                <a:gd name="T25" fmla="*/ 22 h 226"/>
                <a:gd name="T26" fmla="*/ 54 w 76"/>
                <a:gd name="T27" fmla="*/ 8 h 226"/>
                <a:gd name="T28" fmla="*/ 40 w 76"/>
                <a:gd name="T29" fmla="*/ 22 h 226"/>
                <a:gd name="T30" fmla="*/ 40 w 76"/>
                <a:gd name="T31" fmla="*/ 116 h 226"/>
                <a:gd name="T32" fmla="*/ 20 w 76"/>
                <a:gd name="T33" fmla="*/ 116 h 226"/>
                <a:gd name="T34" fmla="*/ 8 w 76"/>
                <a:gd name="T35" fmla="*/ 128 h 226"/>
                <a:gd name="T36" fmla="*/ 8 w 76"/>
                <a:gd name="T37" fmla="*/ 176 h 226"/>
                <a:gd name="T38" fmla="*/ 22 w 76"/>
                <a:gd name="T39" fmla="*/ 209 h 226"/>
                <a:gd name="T40" fmla="*/ 28 w 76"/>
                <a:gd name="T41" fmla="*/ 218 h 226"/>
                <a:gd name="T42" fmla="*/ 30 w 76"/>
                <a:gd name="T43" fmla="*/ 221 h 226"/>
                <a:gd name="T44" fmla="*/ 24 w 76"/>
                <a:gd name="T4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226">
                  <a:moveTo>
                    <a:pt x="24" y="226"/>
                  </a:moveTo>
                  <a:cubicBezTo>
                    <a:pt x="21" y="222"/>
                    <a:pt x="21" y="222"/>
                    <a:pt x="21" y="222"/>
                  </a:cubicBezTo>
                  <a:cubicBezTo>
                    <a:pt x="20" y="219"/>
                    <a:pt x="18" y="217"/>
                    <a:pt x="16" y="214"/>
                  </a:cubicBezTo>
                  <a:cubicBezTo>
                    <a:pt x="8" y="203"/>
                    <a:pt x="0" y="191"/>
                    <a:pt x="0" y="176"/>
                  </a:cubicBezTo>
                  <a:cubicBezTo>
                    <a:pt x="0" y="128"/>
                    <a:pt x="0" y="128"/>
                    <a:pt x="0" y="128"/>
                  </a:cubicBezTo>
                  <a:cubicBezTo>
                    <a:pt x="0" y="117"/>
                    <a:pt x="9" y="108"/>
                    <a:pt x="20" y="108"/>
                  </a:cubicBezTo>
                  <a:cubicBezTo>
                    <a:pt x="32" y="108"/>
                    <a:pt x="32" y="108"/>
                    <a:pt x="32" y="108"/>
                  </a:cubicBezTo>
                  <a:cubicBezTo>
                    <a:pt x="32" y="22"/>
                    <a:pt x="32" y="22"/>
                    <a:pt x="32" y="22"/>
                  </a:cubicBezTo>
                  <a:cubicBezTo>
                    <a:pt x="32" y="10"/>
                    <a:pt x="42" y="0"/>
                    <a:pt x="54" y="0"/>
                  </a:cubicBezTo>
                  <a:cubicBezTo>
                    <a:pt x="66" y="0"/>
                    <a:pt x="76" y="10"/>
                    <a:pt x="76" y="22"/>
                  </a:cubicBezTo>
                  <a:cubicBezTo>
                    <a:pt x="76" y="116"/>
                    <a:pt x="76" y="116"/>
                    <a:pt x="76" y="116"/>
                  </a:cubicBezTo>
                  <a:cubicBezTo>
                    <a:pt x="68" y="116"/>
                    <a:pt x="68" y="116"/>
                    <a:pt x="68" y="116"/>
                  </a:cubicBezTo>
                  <a:cubicBezTo>
                    <a:pt x="68" y="22"/>
                    <a:pt x="68" y="22"/>
                    <a:pt x="68" y="22"/>
                  </a:cubicBezTo>
                  <a:cubicBezTo>
                    <a:pt x="68" y="14"/>
                    <a:pt x="62" y="8"/>
                    <a:pt x="54" y="8"/>
                  </a:cubicBezTo>
                  <a:cubicBezTo>
                    <a:pt x="46" y="8"/>
                    <a:pt x="40" y="14"/>
                    <a:pt x="40" y="22"/>
                  </a:cubicBezTo>
                  <a:cubicBezTo>
                    <a:pt x="40" y="116"/>
                    <a:pt x="40" y="116"/>
                    <a:pt x="40" y="116"/>
                  </a:cubicBezTo>
                  <a:cubicBezTo>
                    <a:pt x="20" y="116"/>
                    <a:pt x="20" y="116"/>
                    <a:pt x="20" y="116"/>
                  </a:cubicBezTo>
                  <a:cubicBezTo>
                    <a:pt x="13" y="116"/>
                    <a:pt x="8" y="121"/>
                    <a:pt x="8" y="128"/>
                  </a:cubicBezTo>
                  <a:cubicBezTo>
                    <a:pt x="8" y="176"/>
                    <a:pt x="8" y="176"/>
                    <a:pt x="8" y="176"/>
                  </a:cubicBezTo>
                  <a:cubicBezTo>
                    <a:pt x="8" y="188"/>
                    <a:pt x="15" y="199"/>
                    <a:pt x="22" y="209"/>
                  </a:cubicBezTo>
                  <a:cubicBezTo>
                    <a:pt x="24" y="212"/>
                    <a:pt x="26" y="215"/>
                    <a:pt x="28" y="218"/>
                  </a:cubicBezTo>
                  <a:cubicBezTo>
                    <a:pt x="30" y="221"/>
                    <a:pt x="30" y="221"/>
                    <a:pt x="30" y="221"/>
                  </a:cubicBezTo>
                  <a:lnTo>
                    <a:pt x="2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9" name="Freeform 11">
              <a:extLst>
                <a:ext uri="{FF2B5EF4-FFF2-40B4-BE49-F238E27FC236}">
                  <a16:creationId xmlns:a16="http://schemas.microsoft.com/office/drawing/2014/main" id="{78C9F0B0-3D09-4D27-81A7-B02869AEE144}"/>
                </a:ext>
              </a:extLst>
            </p:cNvPr>
            <p:cNvSpPr>
              <a:spLocks/>
            </p:cNvSpPr>
            <p:nvPr/>
          </p:nvSpPr>
          <p:spPr bwMode="auto">
            <a:xfrm>
              <a:off x="416" y="282"/>
              <a:ext cx="84" cy="263"/>
            </a:xfrm>
            <a:custGeom>
              <a:avLst/>
              <a:gdLst>
                <a:gd name="T0" fmla="*/ 22 w 40"/>
                <a:gd name="T1" fmla="*/ 125 h 125"/>
                <a:gd name="T2" fmla="*/ 14 w 40"/>
                <a:gd name="T3" fmla="*/ 123 h 125"/>
                <a:gd name="T4" fmla="*/ 15 w 40"/>
                <a:gd name="T5" fmla="*/ 119 h 125"/>
                <a:gd name="T6" fmla="*/ 32 w 40"/>
                <a:gd name="T7" fmla="*/ 20 h 125"/>
                <a:gd name="T8" fmla="*/ 20 w 40"/>
                <a:gd name="T9" fmla="*/ 8 h 125"/>
                <a:gd name="T10" fmla="*/ 8 w 40"/>
                <a:gd name="T11" fmla="*/ 20 h 125"/>
                <a:gd name="T12" fmla="*/ 8 w 40"/>
                <a:gd name="T13" fmla="*/ 24 h 125"/>
                <a:gd name="T14" fmla="*/ 0 w 40"/>
                <a:gd name="T15" fmla="*/ 24 h 125"/>
                <a:gd name="T16" fmla="*/ 0 w 40"/>
                <a:gd name="T17" fmla="*/ 20 h 125"/>
                <a:gd name="T18" fmla="*/ 20 w 40"/>
                <a:gd name="T19" fmla="*/ 0 h 125"/>
                <a:gd name="T20" fmla="*/ 40 w 40"/>
                <a:gd name="T21" fmla="*/ 20 h 125"/>
                <a:gd name="T22" fmla="*/ 23 w 40"/>
                <a:gd name="T23" fmla="*/ 121 h 125"/>
                <a:gd name="T24" fmla="*/ 22 w 40"/>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5">
                  <a:moveTo>
                    <a:pt x="22" y="125"/>
                  </a:moveTo>
                  <a:cubicBezTo>
                    <a:pt x="14" y="123"/>
                    <a:pt x="14" y="123"/>
                    <a:pt x="14" y="123"/>
                  </a:cubicBezTo>
                  <a:cubicBezTo>
                    <a:pt x="15" y="119"/>
                    <a:pt x="15" y="119"/>
                    <a:pt x="15" y="119"/>
                  </a:cubicBezTo>
                  <a:cubicBezTo>
                    <a:pt x="23" y="95"/>
                    <a:pt x="32" y="59"/>
                    <a:pt x="32" y="20"/>
                  </a:cubicBezTo>
                  <a:cubicBezTo>
                    <a:pt x="32" y="12"/>
                    <a:pt x="28" y="8"/>
                    <a:pt x="20" y="8"/>
                  </a:cubicBezTo>
                  <a:cubicBezTo>
                    <a:pt x="9" y="8"/>
                    <a:pt x="8" y="19"/>
                    <a:pt x="8" y="20"/>
                  </a:cubicBezTo>
                  <a:cubicBezTo>
                    <a:pt x="8" y="24"/>
                    <a:pt x="8" y="24"/>
                    <a:pt x="8" y="24"/>
                  </a:cubicBezTo>
                  <a:cubicBezTo>
                    <a:pt x="0" y="24"/>
                    <a:pt x="0" y="24"/>
                    <a:pt x="0" y="24"/>
                  </a:cubicBezTo>
                  <a:cubicBezTo>
                    <a:pt x="0" y="20"/>
                    <a:pt x="0" y="20"/>
                    <a:pt x="0" y="20"/>
                  </a:cubicBezTo>
                  <a:cubicBezTo>
                    <a:pt x="0" y="13"/>
                    <a:pt x="5" y="0"/>
                    <a:pt x="20" y="0"/>
                  </a:cubicBezTo>
                  <a:cubicBezTo>
                    <a:pt x="32" y="0"/>
                    <a:pt x="40" y="8"/>
                    <a:pt x="40" y="20"/>
                  </a:cubicBezTo>
                  <a:cubicBezTo>
                    <a:pt x="40" y="60"/>
                    <a:pt x="31" y="97"/>
                    <a:pt x="23" y="121"/>
                  </a:cubicBezTo>
                  <a:lnTo>
                    <a:pt x="2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90" name="Group 4">
            <a:extLst>
              <a:ext uri="{FF2B5EF4-FFF2-40B4-BE49-F238E27FC236}">
                <a16:creationId xmlns:a16="http://schemas.microsoft.com/office/drawing/2014/main" id="{F96BCC50-116B-4248-9F22-1886D62B03AB}"/>
              </a:ext>
              <a:ext uri="{C183D7F6-B498-43B3-948B-1728B52AA6E4}">
                <adec:decorative xmlns:adec="http://schemas.microsoft.com/office/drawing/2017/decorative" val="1"/>
              </a:ext>
            </a:extLst>
          </p:cNvPr>
          <p:cNvGrpSpPr>
            <a:grpSpLocks noChangeAspect="1"/>
          </p:cNvGrpSpPr>
          <p:nvPr/>
        </p:nvGrpSpPr>
        <p:grpSpPr bwMode="auto">
          <a:xfrm>
            <a:off x="10467886" y="8849130"/>
            <a:ext cx="950365" cy="959965"/>
            <a:chOff x="92" y="88"/>
            <a:chExt cx="396" cy="400"/>
          </a:xfrm>
          <a:solidFill>
            <a:srgbClr val="3F1A2B"/>
          </a:solidFill>
        </p:grpSpPr>
        <p:sp>
          <p:nvSpPr>
            <p:cNvPr id="91"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2"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3"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4"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5"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6"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7"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98" name="Group 4">
            <a:extLst>
              <a:ext uri="{FF2B5EF4-FFF2-40B4-BE49-F238E27FC236}">
                <a16:creationId xmlns:a16="http://schemas.microsoft.com/office/drawing/2014/main" id="{AD099F28-F2B1-48C0-A273-7C83FA311ECF}"/>
              </a:ext>
              <a:ext uri="{C183D7F6-B498-43B3-948B-1728B52AA6E4}">
                <adec:decorative xmlns:adec="http://schemas.microsoft.com/office/drawing/2017/decorative" val="1"/>
              </a:ext>
            </a:extLst>
          </p:cNvPr>
          <p:cNvGrpSpPr>
            <a:grpSpLocks noChangeAspect="1"/>
          </p:cNvGrpSpPr>
          <p:nvPr/>
        </p:nvGrpSpPr>
        <p:grpSpPr bwMode="auto">
          <a:xfrm>
            <a:off x="17053873" y="8884986"/>
            <a:ext cx="1038973" cy="1038973"/>
            <a:chOff x="27" y="31"/>
            <a:chExt cx="518" cy="518"/>
          </a:xfrm>
          <a:solidFill>
            <a:srgbClr val="3F1A2B"/>
          </a:solidFill>
        </p:grpSpPr>
        <p:sp>
          <p:nvSpPr>
            <p:cNvPr id="99" name="Freeform 5">
              <a:extLst>
                <a:ext uri="{FF2B5EF4-FFF2-40B4-BE49-F238E27FC236}">
                  <a16:creationId xmlns:a16="http://schemas.microsoft.com/office/drawing/2014/main" id="{FF743126-43B4-42B4-8269-E5A3803C124B}"/>
                </a:ext>
              </a:extLst>
            </p:cNvPr>
            <p:cNvSpPr>
              <a:spLocks/>
            </p:cNvSpPr>
            <p:nvPr/>
          </p:nvSpPr>
          <p:spPr bwMode="auto">
            <a:xfrm>
              <a:off x="407" y="135"/>
              <a:ext cx="129" cy="78"/>
            </a:xfrm>
            <a:custGeom>
              <a:avLst/>
              <a:gdLst>
                <a:gd name="T0" fmla="*/ 60 w 60"/>
                <a:gd name="T1" fmla="*/ 36 h 36"/>
                <a:gd name="T2" fmla="*/ 52 w 60"/>
                <a:gd name="T3" fmla="*/ 36 h 36"/>
                <a:gd name="T4" fmla="*/ 52 w 60"/>
                <a:gd name="T5" fmla="*/ 28 h 36"/>
                <a:gd name="T6" fmla="*/ 32 w 60"/>
                <a:gd name="T7" fmla="*/ 8 h 36"/>
                <a:gd name="T8" fmla="*/ 0 w 60"/>
                <a:gd name="T9" fmla="*/ 8 h 36"/>
                <a:gd name="T10" fmla="*/ 0 w 60"/>
                <a:gd name="T11" fmla="*/ 0 h 36"/>
                <a:gd name="T12" fmla="*/ 32 w 60"/>
                <a:gd name="T13" fmla="*/ 0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52" y="36"/>
                    <a:pt x="52" y="36"/>
                    <a:pt x="52" y="36"/>
                  </a:cubicBezTo>
                  <a:cubicBezTo>
                    <a:pt x="52" y="28"/>
                    <a:pt x="52" y="28"/>
                    <a:pt x="52" y="28"/>
                  </a:cubicBezTo>
                  <a:cubicBezTo>
                    <a:pt x="52" y="17"/>
                    <a:pt x="43" y="8"/>
                    <a:pt x="32" y="8"/>
                  </a:cubicBezTo>
                  <a:cubicBezTo>
                    <a:pt x="0" y="8"/>
                    <a:pt x="0" y="8"/>
                    <a:pt x="0" y="8"/>
                  </a:cubicBezTo>
                  <a:cubicBezTo>
                    <a:pt x="0" y="0"/>
                    <a:pt x="0" y="0"/>
                    <a:pt x="0" y="0"/>
                  </a:cubicBezTo>
                  <a:cubicBezTo>
                    <a:pt x="32" y="0"/>
                    <a:pt x="32" y="0"/>
                    <a:pt x="32" y="0"/>
                  </a:cubicBezTo>
                  <a:cubicBezTo>
                    <a:pt x="47" y="0"/>
                    <a:pt x="60" y="13"/>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0" name="Freeform 6">
              <a:extLst>
                <a:ext uri="{FF2B5EF4-FFF2-40B4-BE49-F238E27FC236}">
                  <a16:creationId xmlns:a16="http://schemas.microsoft.com/office/drawing/2014/main" id="{3227329D-2EFE-4359-A68F-782C74918AB8}"/>
                </a:ext>
              </a:extLst>
            </p:cNvPr>
            <p:cNvSpPr>
              <a:spLocks/>
            </p:cNvSpPr>
            <p:nvPr/>
          </p:nvSpPr>
          <p:spPr bwMode="auto">
            <a:xfrm>
              <a:off x="394" y="79"/>
              <a:ext cx="77" cy="129"/>
            </a:xfrm>
            <a:custGeom>
              <a:avLst/>
              <a:gdLst>
                <a:gd name="T0" fmla="*/ 64 w 77"/>
                <a:gd name="T1" fmla="*/ 129 h 129"/>
                <a:gd name="T2" fmla="*/ 0 w 77"/>
                <a:gd name="T3" fmla="*/ 65 h 129"/>
                <a:gd name="T4" fmla="*/ 64 w 77"/>
                <a:gd name="T5" fmla="*/ 0 h 129"/>
                <a:gd name="T6" fmla="*/ 77 w 77"/>
                <a:gd name="T7" fmla="*/ 13 h 129"/>
                <a:gd name="T8" fmla="*/ 26 w 77"/>
                <a:gd name="T9" fmla="*/ 65 h 129"/>
                <a:gd name="T10" fmla="*/ 77 w 77"/>
                <a:gd name="T11" fmla="*/ 116 h 129"/>
                <a:gd name="T12" fmla="*/ 64 w 77"/>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77" h="129">
                  <a:moveTo>
                    <a:pt x="64" y="129"/>
                  </a:moveTo>
                  <a:lnTo>
                    <a:pt x="0" y="65"/>
                  </a:lnTo>
                  <a:lnTo>
                    <a:pt x="64" y="0"/>
                  </a:lnTo>
                  <a:lnTo>
                    <a:pt x="77" y="13"/>
                  </a:lnTo>
                  <a:lnTo>
                    <a:pt x="26" y="65"/>
                  </a:lnTo>
                  <a:lnTo>
                    <a:pt x="77" y="116"/>
                  </a:lnTo>
                  <a:lnTo>
                    <a:pt x="64"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1" name="Freeform 7">
              <a:extLst>
                <a:ext uri="{FF2B5EF4-FFF2-40B4-BE49-F238E27FC236}">
                  <a16:creationId xmlns:a16="http://schemas.microsoft.com/office/drawing/2014/main" id="{2C8970BE-CE97-4C62-B763-B9C9340B3574}"/>
                </a:ext>
              </a:extLst>
            </p:cNvPr>
            <p:cNvSpPr>
              <a:spLocks/>
            </p:cNvSpPr>
            <p:nvPr/>
          </p:nvSpPr>
          <p:spPr bwMode="auto">
            <a:xfrm>
              <a:off x="35" y="368"/>
              <a:ext cx="130" cy="78"/>
            </a:xfrm>
            <a:custGeom>
              <a:avLst/>
              <a:gdLst>
                <a:gd name="T0" fmla="*/ 60 w 60"/>
                <a:gd name="T1" fmla="*/ 36 h 36"/>
                <a:gd name="T2" fmla="*/ 28 w 60"/>
                <a:gd name="T3" fmla="*/ 36 h 36"/>
                <a:gd name="T4" fmla="*/ 0 w 60"/>
                <a:gd name="T5" fmla="*/ 8 h 36"/>
                <a:gd name="T6" fmla="*/ 0 w 60"/>
                <a:gd name="T7" fmla="*/ 0 h 36"/>
                <a:gd name="T8" fmla="*/ 8 w 60"/>
                <a:gd name="T9" fmla="*/ 0 h 36"/>
                <a:gd name="T10" fmla="*/ 8 w 60"/>
                <a:gd name="T11" fmla="*/ 8 h 36"/>
                <a:gd name="T12" fmla="*/ 28 w 60"/>
                <a:gd name="T13" fmla="*/ 28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28" y="36"/>
                    <a:pt x="28" y="36"/>
                    <a:pt x="28" y="36"/>
                  </a:cubicBezTo>
                  <a:cubicBezTo>
                    <a:pt x="13" y="36"/>
                    <a:pt x="0" y="23"/>
                    <a:pt x="0" y="8"/>
                  </a:cubicBezTo>
                  <a:cubicBezTo>
                    <a:pt x="0" y="0"/>
                    <a:pt x="0" y="0"/>
                    <a:pt x="0" y="0"/>
                  </a:cubicBezTo>
                  <a:cubicBezTo>
                    <a:pt x="8" y="0"/>
                    <a:pt x="8" y="0"/>
                    <a:pt x="8" y="0"/>
                  </a:cubicBezTo>
                  <a:cubicBezTo>
                    <a:pt x="8" y="8"/>
                    <a:pt x="8" y="8"/>
                    <a:pt x="8" y="8"/>
                  </a:cubicBezTo>
                  <a:cubicBezTo>
                    <a:pt x="8" y="19"/>
                    <a:pt x="17" y="28"/>
                    <a:pt x="28" y="28"/>
                  </a:cubicBezTo>
                  <a:cubicBezTo>
                    <a:pt x="60" y="28"/>
                    <a:pt x="60" y="28"/>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2" name="Freeform 8">
              <a:extLst>
                <a:ext uri="{FF2B5EF4-FFF2-40B4-BE49-F238E27FC236}">
                  <a16:creationId xmlns:a16="http://schemas.microsoft.com/office/drawing/2014/main" id="{06AB6154-F961-4BB8-8EBB-223847F758CD}"/>
                </a:ext>
              </a:extLst>
            </p:cNvPr>
            <p:cNvSpPr>
              <a:spLocks/>
            </p:cNvSpPr>
            <p:nvPr/>
          </p:nvSpPr>
          <p:spPr bwMode="auto">
            <a:xfrm>
              <a:off x="100" y="372"/>
              <a:ext cx="78" cy="130"/>
            </a:xfrm>
            <a:custGeom>
              <a:avLst/>
              <a:gdLst>
                <a:gd name="T0" fmla="*/ 13 w 78"/>
                <a:gd name="T1" fmla="*/ 130 h 130"/>
                <a:gd name="T2" fmla="*/ 0 w 78"/>
                <a:gd name="T3" fmla="*/ 117 h 130"/>
                <a:gd name="T4" fmla="*/ 52 w 78"/>
                <a:gd name="T5" fmla="*/ 65 h 130"/>
                <a:gd name="T6" fmla="*/ 0 w 78"/>
                <a:gd name="T7" fmla="*/ 13 h 130"/>
                <a:gd name="T8" fmla="*/ 13 w 78"/>
                <a:gd name="T9" fmla="*/ 0 h 130"/>
                <a:gd name="T10" fmla="*/ 78 w 78"/>
                <a:gd name="T11" fmla="*/ 65 h 130"/>
                <a:gd name="T12" fmla="*/ 13 w 78"/>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78" h="130">
                  <a:moveTo>
                    <a:pt x="13" y="130"/>
                  </a:moveTo>
                  <a:lnTo>
                    <a:pt x="0" y="117"/>
                  </a:lnTo>
                  <a:lnTo>
                    <a:pt x="52" y="65"/>
                  </a:lnTo>
                  <a:lnTo>
                    <a:pt x="0" y="13"/>
                  </a:lnTo>
                  <a:lnTo>
                    <a:pt x="13" y="0"/>
                  </a:lnTo>
                  <a:lnTo>
                    <a:pt x="78" y="65"/>
                  </a:lnTo>
                  <a:lnTo>
                    <a:pt x="13"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3" name="Freeform 9">
              <a:extLst>
                <a:ext uri="{FF2B5EF4-FFF2-40B4-BE49-F238E27FC236}">
                  <a16:creationId xmlns:a16="http://schemas.microsoft.com/office/drawing/2014/main" id="{28802D6E-0CD4-4823-B6B1-7EEA8484F9B8}"/>
                </a:ext>
              </a:extLst>
            </p:cNvPr>
            <p:cNvSpPr>
              <a:spLocks/>
            </p:cNvSpPr>
            <p:nvPr/>
          </p:nvSpPr>
          <p:spPr bwMode="auto">
            <a:xfrm>
              <a:off x="27" y="31"/>
              <a:ext cx="319" cy="285"/>
            </a:xfrm>
            <a:custGeom>
              <a:avLst/>
              <a:gdLst>
                <a:gd name="T0" fmla="*/ 76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92 h 132"/>
                <a:gd name="T16" fmla="*/ 140 w 148"/>
                <a:gd name="T17" fmla="*/ 92 h 132"/>
                <a:gd name="T18" fmla="*/ 140 w 148"/>
                <a:gd name="T19" fmla="*/ 36 h 132"/>
                <a:gd name="T20" fmla="*/ 70 w 148"/>
                <a:gd name="T21" fmla="*/ 36 h 132"/>
                <a:gd name="T22" fmla="*/ 50 w 148"/>
                <a:gd name="T23" fmla="*/ 8 h 132"/>
                <a:gd name="T24" fmla="*/ 8 w 148"/>
                <a:gd name="T25" fmla="*/ 8 h 132"/>
                <a:gd name="T26" fmla="*/ 8 w 148"/>
                <a:gd name="T27" fmla="*/ 108 h 132"/>
                <a:gd name="T28" fmla="*/ 24 w 148"/>
                <a:gd name="T29" fmla="*/ 124 h 132"/>
                <a:gd name="T30" fmla="*/ 76 w 148"/>
                <a:gd name="T31" fmla="*/ 124 h 132"/>
                <a:gd name="T32" fmla="*/ 76 w 148"/>
                <a:gd name="T3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32">
                  <a:moveTo>
                    <a:pt x="76"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92"/>
                    <a:pt x="148" y="92"/>
                    <a:pt x="148" y="92"/>
                  </a:cubicBezTo>
                  <a:cubicBezTo>
                    <a:pt x="140" y="92"/>
                    <a:pt x="140" y="92"/>
                    <a:pt x="140" y="92"/>
                  </a:cubicBezTo>
                  <a:cubicBezTo>
                    <a:pt x="140" y="36"/>
                    <a:pt x="140" y="36"/>
                    <a:pt x="140" y="36"/>
                  </a:cubicBezTo>
                  <a:cubicBezTo>
                    <a:pt x="70" y="36"/>
                    <a:pt x="70" y="36"/>
                    <a:pt x="70" y="36"/>
                  </a:cubicBezTo>
                  <a:cubicBezTo>
                    <a:pt x="50" y="8"/>
                    <a:pt x="50" y="8"/>
                    <a:pt x="50" y="8"/>
                  </a:cubicBezTo>
                  <a:cubicBezTo>
                    <a:pt x="8" y="8"/>
                    <a:pt x="8" y="8"/>
                    <a:pt x="8" y="8"/>
                  </a:cubicBezTo>
                  <a:cubicBezTo>
                    <a:pt x="8" y="108"/>
                    <a:pt x="8" y="108"/>
                    <a:pt x="8" y="108"/>
                  </a:cubicBezTo>
                  <a:cubicBezTo>
                    <a:pt x="8" y="117"/>
                    <a:pt x="15" y="124"/>
                    <a:pt x="24" y="124"/>
                  </a:cubicBezTo>
                  <a:cubicBezTo>
                    <a:pt x="76" y="124"/>
                    <a:pt x="76" y="124"/>
                    <a:pt x="76" y="124"/>
                  </a:cubicBezTo>
                  <a:lnTo>
                    <a:pt x="7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4" name="Freeform 10">
              <a:extLst>
                <a:ext uri="{FF2B5EF4-FFF2-40B4-BE49-F238E27FC236}">
                  <a16:creationId xmlns:a16="http://schemas.microsoft.com/office/drawing/2014/main" id="{91F13121-7F94-436F-A213-AC088B86326F}"/>
                </a:ext>
              </a:extLst>
            </p:cNvPr>
            <p:cNvSpPr>
              <a:spLocks noEditPoints="1"/>
            </p:cNvSpPr>
            <p:nvPr/>
          </p:nvSpPr>
          <p:spPr bwMode="auto">
            <a:xfrm>
              <a:off x="225" y="264"/>
              <a:ext cx="320" cy="285"/>
            </a:xfrm>
            <a:custGeom>
              <a:avLst/>
              <a:gdLst>
                <a:gd name="T0" fmla="*/ 124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108 h 132"/>
                <a:gd name="T16" fmla="*/ 124 w 148"/>
                <a:gd name="T17" fmla="*/ 132 h 132"/>
                <a:gd name="T18" fmla="*/ 8 w 148"/>
                <a:gd name="T19" fmla="*/ 8 h 132"/>
                <a:gd name="T20" fmla="*/ 8 w 148"/>
                <a:gd name="T21" fmla="*/ 108 h 132"/>
                <a:gd name="T22" fmla="*/ 24 w 148"/>
                <a:gd name="T23" fmla="*/ 124 h 132"/>
                <a:gd name="T24" fmla="*/ 124 w 148"/>
                <a:gd name="T25" fmla="*/ 124 h 132"/>
                <a:gd name="T26" fmla="*/ 140 w 148"/>
                <a:gd name="T27" fmla="*/ 108 h 132"/>
                <a:gd name="T28" fmla="*/ 140 w 148"/>
                <a:gd name="T29" fmla="*/ 36 h 132"/>
                <a:gd name="T30" fmla="*/ 70 w 148"/>
                <a:gd name="T31" fmla="*/ 36 h 132"/>
                <a:gd name="T32" fmla="*/ 50 w 148"/>
                <a:gd name="T33" fmla="*/ 8 h 132"/>
                <a:gd name="T34" fmla="*/ 8 w 148"/>
                <a:gd name="T35"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32">
                  <a:moveTo>
                    <a:pt x="124"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108"/>
                    <a:pt x="148" y="108"/>
                    <a:pt x="148" y="108"/>
                  </a:cubicBezTo>
                  <a:cubicBezTo>
                    <a:pt x="148" y="121"/>
                    <a:pt x="137" y="132"/>
                    <a:pt x="124" y="132"/>
                  </a:cubicBezTo>
                  <a:close/>
                  <a:moveTo>
                    <a:pt x="8" y="8"/>
                  </a:moveTo>
                  <a:cubicBezTo>
                    <a:pt x="8" y="108"/>
                    <a:pt x="8" y="108"/>
                    <a:pt x="8" y="108"/>
                  </a:cubicBezTo>
                  <a:cubicBezTo>
                    <a:pt x="8" y="117"/>
                    <a:pt x="15" y="124"/>
                    <a:pt x="24" y="124"/>
                  </a:cubicBezTo>
                  <a:cubicBezTo>
                    <a:pt x="124" y="124"/>
                    <a:pt x="124" y="124"/>
                    <a:pt x="124" y="124"/>
                  </a:cubicBezTo>
                  <a:cubicBezTo>
                    <a:pt x="133" y="124"/>
                    <a:pt x="140" y="117"/>
                    <a:pt x="140" y="108"/>
                  </a:cubicBezTo>
                  <a:cubicBezTo>
                    <a:pt x="140" y="36"/>
                    <a:pt x="140" y="36"/>
                    <a:pt x="140" y="36"/>
                  </a:cubicBezTo>
                  <a:cubicBezTo>
                    <a:pt x="70" y="36"/>
                    <a:pt x="70" y="36"/>
                    <a:pt x="70" y="36"/>
                  </a:cubicBezTo>
                  <a:cubicBezTo>
                    <a:pt x="50" y="8"/>
                    <a:pt x="50" y="8"/>
                    <a:pt x="50" y="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122" name="Group 4">
            <a:extLst>
              <a:ext uri="{FF2B5EF4-FFF2-40B4-BE49-F238E27FC236}">
                <a16:creationId xmlns:a16="http://schemas.microsoft.com/office/drawing/2014/main" id="{5B8D0297-5323-4F02-B584-F7F012BA94E0}"/>
              </a:ext>
              <a:ext uri="{C183D7F6-B498-43B3-948B-1728B52AA6E4}">
                <adec:decorative xmlns:adec="http://schemas.microsoft.com/office/drawing/2017/decorative" val="1"/>
              </a:ext>
            </a:extLst>
          </p:cNvPr>
          <p:cNvGrpSpPr>
            <a:grpSpLocks noChangeAspect="1"/>
          </p:cNvGrpSpPr>
          <p:nvPr/>
        </p:nvGrpSpPr>
        <p:grpSpPr bwMode="auto">
          <a:xfrm>
            <a:off x="5481004" y="8837438"/>
            <a:ext cx="822366" cy="1009446"/>
            <a:chOff x="78" y="29"/>
            <a:chExt cx="422" cy="518"/>
          </a:xfrm>
          <a:solidFill>
            <a:srgbClr val="3F1A2B"/>
          </a:solidFill>
        </p:grpSpPr>
        <p:sp>
          <p:nvSpPr>
            <p:cNvPr id="123" name="Freeform 5">
              <a:extLst>
                <a:ext uri="{FF2B5EF4-FFF2-40B4-BE49-F238E27FC236}">
                  <a16:creationId xmlns:a16="http://schemas.microsoft.com/office/drawing/2014/main" id="{6A5BF05E-1E1F-4A9A-A128-F3D31DBB6ECD}"/>
                </a:ext>
              </a:extLst>
            </p:cNvPr>
            <p:cNvSpPr>
              <a:spLocks/>
            </p:cNvSpPr>
            <p:nvPr/>
          </p:nvSpPr>
          <p:spPr bwMode="auto">
            <a:xfrm>
              <a:off x="78" y="29"/>
              <a:ext cx="101" cy="101"/>
            </a:xfrm>
            <a:custGeom>
              <a:avLst/>
              <a:gdLst>
                <a:gd name="T0" fmla="*/ 17 w 101"/>
                <a:gd name="T1" fmla="*/ 101 h 101"/>
                <a:gd name="T2" fmla="*/ 0 w 101"/>
                <a:gd name="T3" fmla="*/ 101 h 101"/>
                <a:gd name="T4" fmla="*/ 0 w 101"/>
                <a:gd name="T5" fmla="*/ 0 h 101"/>
                <a:gd name="T6" fmla="*/ 101 w 101"/>
                <a:gd name="T7" fmla="*/ 0 h 101"/>
                <a:gd name="T8" fmla="*/ 101 w 101"/>
                <a:gd name="T9" fmla="*/ 17 h 101"/>
                <a:gd name="T10" fmla="*/ 17 w 101"/>
                <a:gd name="T11" fmla="*/ 17 h 101"/>
                <a:gd name="T12" fmla="*/ 17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7" y="101"/>
                  </a:moveTo>
                  <a:lnTo>
                    <a:pt x="0" y="101"/>
                  </a:lnTo>
                  <a:lnTo>
                    <a:pt x="0" y="0"/>
                  </a:lnTo>
                  <a:lnTo>
                    <a:pt x="101" y="0"/>
                  </a:lnTo>
                  <a:lnTo>
                    <a:pt x="101" y="17"/>
                  </a:lnTo>
                  <a:lnTo>
                    <a:pt x="17" y="17"/>
                  </a:lnTo>
                  <a:lnTo>
                    <a:pt x="1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4" name="Freeform 6">
              <a:extLst>
                <a:ext uri="{FF2B5EF4-FFF2-40B4-BE49-F238E27FC236}">
                  <a16:creationId xmlns:a16="http://schemas.microsoft.com/office/drawing/2014/main" id="{EB37610E-FD56-4C63-936F-2A82A386D9DA}"/>
                </a:ext>
              </a:extLst>
            </p:cNvPr>
            <p:cNvSpPr>
              <a:spLocks/>
            </p:cNvSpPr>
            <p:nvPr/>
          </p:nvSpPr>
          <p:spPr bwMode="auto">
            <a:xfrm>
              <a:off x="289" y="29"/>
              <a:ext cx="101" cy="101"/>
            </a:xfrm>
            <a:custGeom>
              <a:avLst/>
              <a:gdLst>
                <a:gd name="T0" fmla="*/ 101 w 101"/>
                <a:gd name="T1" fmla="*/ 101 h 101"/>
                <a:gd name="T2" fmla="*/ 84 w 101"/>
                <a:gd name="T3" fmla="*/ 101 h 101"/>
                <a:gd name="T4" fmla="*/ 84 w 101"/>
                <a:gd name="T5" fmla="*/ 17 h 101"/>
                <a:gd name="T6" fmla="*/ 0 w 101"/>
                <a:gd name="T7" fmla="*/ 17 h 101"/>
                <a:gd name="T8" fmla="*/ 0 w 101"/>
                <a:gd name="T9" fmla="*/ 0 h 101"/>
                <a:gd name="T10" fmla="*/ 101 w 101"/>
                <a:gd name="T11" fmla="*/ 0 h 101"/>
                <a:gd name="T12" fmla="*/ 101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01" y="101"/>
                  </a:moveTo>
                  <a:lnTo>
                    <a:pt x="84" y="101"/>
                  </a:lnTo>
                  <a:lnTo>
                    <a:pt x="84" y="17"/>
                  </a:lnTo>
                  <a:lnTo>
                    <a:pt x="0" y="17"/>
                  </a:lnTo>
                  <a:lnTo>
                    <a:pt x="0" y="0"/>
                  </a:lnTo>
                  <a:lnTo>
                    <a:pt x="101" y="0"/>
                  </a:lnTo>
                  <a:lnTo>
                    <a:pt x="10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5" name="Rectangle 7">
              <a:extLst>
                <a:ext uri="{FF2B5EF4-FFF2-40B4-BE49-F238E27FC236}">
                  <a16:creationId xmlns:a16="http://schemas.microsoft.com/office/drawing/2014/main" id="{BF0543E4-FBE2-4C95-9AA6-337DD6DF6874}"/>
                </a:ext>
              </a:extLst>
            </p:cNvPr>
            <p:cNvSpPr>
              <a:spLocks noChangeArrowheads="1"/>
            </p:cNvSpPr>
            <p:nvPr/>
          </p:nvSpPr>
          <p:spPr bwMode="auto">
            <a:xfrm>
              <a:off x="188" y="299"/>
              <a:ext cx="17" cy="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6" name="Freeform 8">
              <a:extLst>
                <a:ext uri="{FF2B5EF4-FFF2-40B4-BE49-F238E27FC236}">
                  <a16:creationId xmlns:a16="http://schemas.microsoft.com/office/drawing/2014/main" id="{2D6CF0EB-7D2E-49FE-A528-6381AF309A17}"/>
                </a:ext>
              </a:extLst>
            </p:cNvPr>
            <p:cNvSpPr>
              <a:spLocks/>
            </p:cNvSpPr>
            <p:nvPr/>
          </p:nvSpPr>
          <p:spPr bwMode="auto">
            <a:xfrm>
              <a:off x="264" y="240"/>
              <a:ext cx="93" cy="84"/>
            </a:xfrm>
            <a:custGeom>
              <a:avLst/>
              <a:gdLst>
                <a:gd name="T0" fmla="*/ 44 w 44"/>
                <a:gd name="T1" fmla="*/ 40 h 40"/>
                <a:gd name="T2" fmla="*/ 36 w 44"/>
                <a:gd name="T3" fmla="*/ 40 h 40"/>
                <a:gd name="T4" fmla="*/ 36 w 44"/>
                <a:gd name="T5" fmla="*/ 22 h 40"/>
                <a:gd name="T6" fmla="*/ 22 w 44"/>
                <a:gd name="T7" fmla="*/ 8 h 40"/>
                <a:gd name="T8" fmla="*/ 8 w 44"/>
                <a:gd name="T9" fmla="*/ 22 h 40"/>
                <a:gd name="T10" fmla="*/ 8 w 44"/>
                <a:gd name="T11" fmla="*/ 40 h 40"/>
                <a:gd name="T12" fmla="*/ 0 w 44"/>
                <a:gd name="T13" fmla="*/ 40 h 40"/>
                <a:gd name="T14" fmla="*/ 0 w 44"/>
                <a:gd name="T15" fmla="*/ 22 h 40"/>
                <a:gd name="T16" fmla="*/ 22 w 44"/>
                <a:gd name="T17" fmla="*/ 0 h 40"/>
                <a:gd name="T18" fmla="*/ 44 w 44"/>
                <a:gd name="T19" fmla="*/ 22 h 40"/>
                <a:gd name="T20" fmla="*/ 44 w 4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0">
                  <a:moveTo>
                    <a:pt x="44" y="40"/>
                  </a:moveTo>
                  <a:cubicBezTo>
                    <a:pt x="36" y="40"/>
                    <a:pt x="36" y="40"/>
                    <a:pt x="36" y="40"/>
                  </a:cubicBezTo>
                  <a:cubicBezTo>
                    <a:pt x="36" y="22"/>
                    <a:pt x="36" y="22"/>
                    <a:pt x="36" y="22"/>
                  </a:cubicBezTo>
                  <a:cubicBezTo>
                    <a:pt x="36" y="14"/>
                    <a:pt x="30" y="8"/>
                    <a:pt x="22" y="8"/>
                  </a:cubicBezTo>
                  <a:cubicBezTo>
                    <a:pt x="14" y="8"/>
                    <a:pt x="8" y="14"/>
                    <a:pt x="8" y="22"/>
                  </a:cubicBezTo>
                  <a:cubicBezTo>
                    <a:pt x="8" y="40"/>
                    <a:pt x="8" y="40"/>
                    <a:pt x="8" y="40"/>
                  </a:cubicBezTo>
                  <a:cubicBezTo>
                    <a:pt x="0" y="40"/>
                    <a:pt x="0" y="40"/>
                    <a:pt x="0" y="40"/>
                  </a:cubicBezTo>
                  <a:cubicBezTo>
                    <a:pt x="0" y="22"/>
                    <a:pt x="0" y="22"/>
                    <a:pt x="0" y="22"/>
                  </a:cubicBezTo>
                  <a:cubicBezTo>
                    <a:pt x="0" y="10"/>
                    <a:pt x="10" y="0"/>
                    <a:pt x="22" y="0"/>
                  </a:cubicBezTo>
                  <a:cubicBezTo>
                    <a:pt x="34" y="0"/>
                    <a:pt x="44" y="10"/>
                    <a:pt x="44" y="22"/>
                  </a:cubicBezTo>
                  <a:lnTo>
                    <a:pt x="4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7" name="Freeform 9">
              <a:extLst>
                <a:ext uri="{FF2B5EF4-FFF2-40B4-BE49-F238E27FC236}">
                  <a16:creationId xmlns:a16="http://schemas.microsoft.com/office/drawing/2014/main" id="{55A645A1-8194-4CC0-B1C4-66F48AD265E6}"/>
                </a:ext>
              </a:extLst>
            </p:cNvPr>
            <p:cNvSpPr>
              <a:spLocks/>
            </p:cNvSpPr>
            <p:nvPr/>
          </p:nvSpPr>
          <p:spPr bwMode="auto">
            <a:xfrm>
              <a:off x="340" y="257"/>
              <a:ext cx="93" cy="75"/>
            </a:xfrm>
            <a:custGeom>
              <a:avLst/>
              <a:gdLst>
                <a:gd name="T0" fmla="*/ 44 w 44"/>
                <a:gd name="T1" fmla="*/ 36 h 36"/>
                <a:gd name="T2" fmla="*/ 36 w 44"/>
                <a:gd name="T3" fmla="*/ 36 h 36"/>
                <a:gd name="T4" fmla="*/ 36 w 44"/>
                <a:gd name="T5" fmla="*/ 22 h 36"/>
                <a:gd name="T6" fmla="*/ 22 w 44"/>
                <a:gd name="T7" fmla="*/ 8 h 36"/>
                <a:gd name="T8" fmla="*/ 8 w 44"/>
                <a:gd name="T9" fmla="*/ 22 h 36"/>
                <a:gd name="T10" fmla="*/ 8 w 44"/>
                <a:gd name="T11" fmla="*/ 26 h 36"/>
                <a:gd name="T12" fmla="*/ 0 w 44"/>
                <a:gd name="T13" fmla="*/ 26 h 36"/>
                <a:gd name="T14" fmla="*/ 0 w 44"/>
                <a:gd name="T15" fmla="*/ 22 h 36"/>
                <a:gd name="T16" fmla="*/ 22 w 44"/>
                <a:gd name="T17" fmla="*/ 0 h 36"/>
                <a:gd name="T18" fmla="*/ 44 w 44"/>
                <a:gd name="T19" fmla="*/ 22 h 36"/>
                <a:gd name="T20" fmla="*/ 4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44" y="36"/>
                  </a:moveTo>
                  <a:cubicBezTo>
                    <a:pt x="36" y="36"/>
                    <a:pt x="36" y="36"/>
                    <a:pt x="36" y="36"/>
                  </a:cubicBezTo>
                  <a:cubicBezTo>
                    <a:pt x="36" y="22"/>
                    <a:pt x="36" y="22"/>
                    <a:pt x="36" y="22"/>
                  </a:cubicBezTo>
                  <a:cubicBezTo>
                    <a:pt x="36" y="14"/>
                    <a:pt x="30" y="8"/>
                    <a:pt x="22" y="8"/>
                  </a:cubicBezTo>
                  <a:cubicBezTo>
                    <a:pt x="14" y="8"/>
                    <a:pt x="8" y="14"/>
                    <a:pt x="8" y="22"/>
                  </a:cubicBezTo>
                  <a:cubicBezTo>
                    <a:pt x="8" y="26"/>
                    <a:pt x="8" y="26"/>
                    <a:pt x="8" y="26"/>
                  </a:cubicBezTo>
                  <a:cubicBezTo>
                    <a:pt x="0" y="26"/>
                    <a:pt x="0" y="26"/>
                    <a:pt x="0" y="26"/>
                  </a:cubicBezTo>
                  <a:cubicBezTo>
                    <a:pt x="0" y="22"/>
                    <a:pt x="0" y="22"/>
                    <a:pt x="0" y="22"/>
                  </a:cubicBezTo>
                  <a:cubicBezTo>
                    <a:pt x="0" y="10"/>
                    <a:pt x="10" y="0"/>
                    <a:pt x="22" y="0"/>
                  </a:cubicBezTo>
                  <a:cubicBezTo>
                    <a:pt x="34" y="0"/>
                    <a:pt x="44" y="10"/>
                    <a:pt x="44" y="22"/>
                  </a:cubicBezTo>
                  <a:lnTo>
                    <a:pt x="4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8" name="Freeform 10">
              <a:extLst>
                <a:ext uri="{FF2B5EF4-FFF2-40B4-BE49-F238E27FC236}">
                  <a16:creationId xmlns:a16="http://schemas.microsoft.com/office/drawing/2014/main" id="{9C75D408-9178-4244-920B-98E3226559E8}"/>
                </a:ext>
              </a:extLst>
            </p:cNvPr>
            <p:cNvSpPr>
              <a:spLocks/>
            </p:cNvSpPr>
            <p:nvPr/>
          </p:nvSpPr>
          <p:spPr bwMode="auto">
            <a:xfrm>
              <a:off x="120" y="71"/>
              <a:ext cx="161" cy="476"/>
            </a:xfrm>
            <a:custGeom>
              <a:avLst/>
              <a:gdLst>
                <a:gd name="T0" fmla="*/ 24 w 76"/>
                <a:gd name="T1" fmla="*/ 226 h 226"/>
                <a:gd name="T2" fmla="*/ 21 w 76"/>
                <a:gd name="T3" fmla="*/ 222 h 226"/>
                <a:gd name="T4" fmla="*/ 16 w 76"/>
                <a:gd name="T5" fmla="*/ 214 h 226"/>
                <a:gd name="T6" fmla="*/ 0 w 76"/>
                <a:gd name="T7" fmla="*/ 176 h 226"/>
                <a:gd name="T8" fmla="*/ 0 w 76"/>
                <a:gd name="T9" fmla="*/ 128 h 226"/>
                <a:gd name="T10" fmla="*/ 20 w 76"/>
                <a:gd name="T11" fmla="*/ 108 h 226"/>
                <a:gd name="T12" fmla="*/ 32 w 76"/>
                <a:gd name="T13" fmla="*/ 108 h 226"/>
                <a:gd name="T14" fmla="*/ 32 w 76"/>
                <a:gd name="T15" fmla="*/ 22 h 226"/>
                <a:gd name="T16" fmla="*/ 54 w 76"/>
                <a:gd name="T17" fmla="*/ 0 h 226"/>
                <a:gd name="T18" fmla="*/ 76 w 76"/>
                <a:gd name="T19" fmla="*/ 22 h 226"/>
                <a:gd name="T20" fmla="*/ 76 w 76"/>
                <a:gd name="T21" fmla="*/ 116 h 226"/>
                <a:gd name="T22" fmla="*/ 68 w 76"/>
                <a:gd name="T23" fmla="*/ 116 h 226"/>
                <a:gd name="T24" fmla="*/ 68 w 76"/>
                <a:gd name="T25" fmla="*/ 22 h 226"/>
                <a:gd name="T26" fmla="*/ 54 w 76"/>
                <a:gd name="T27" fmla="*/ 8 h 226"/>
                <a:gd name="T28" fmla="*/ 40 w 76"/>
                <a:gd name="T29" fmla="*/ 22 h 226"/>
                <a:gd name="T30" fmla="*/ 40 w 76"/>
                <a:gd name="T31" fmla="*/ 116 h 226"/>
                <a:gd name="T32" fmla="*/ 20 w 76"/>
                <a:gd name="T33" fmla="*/ 116 h 226"/>
                <a:gd name="T34" fmla="*/ 8 w 76"/>
                <a:gd name="T35" fmla="*/ 128 h 226"/>
                <a:gd name="T36" fmla="*/ 8 w 76"/>
                <a:gd name="T37" fmla="*/ 176 h 226"/>
                <a:gd name="T38" fmla="*/ 22 w 76"/>
                <a:gd name="T39" fmla="*/ 209 h 226"/>
                <a:gd name="T40" fmla="*/ 28 w 76"/>
                <a:gd name="T41" fmla="*/ 218 h 226"/>
                <a:gd name="T42" fmla="*/ 30 w 76"/>
                <a:gd name="T43" fmla="*/ 221 h 226"/>
                <a:gd name="T44" fmla="*/ 24 w 76"/>
                <a:gd name="T4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226">
                  <a:moveTo>
                    <a:pt x="24" y="226"/>
                  </a:moveTo>
                  <a:cubicBezTo>
                    <a:pt x="21" y="222"/>
                    <a:pt x="21" y="222"/>
                    <a:pt x="21" y="222"/>
                  </a:cubicBezTo>
                  <a:cubicBezTo>
                    <a:pt x="20" y="219"/>
                    <a:pt x="18" y="217"/>
                    <a:pt x="16" y="214"/>
                  </a:cubicBezTo>
                  <a:cubicBezTo>
                    <a:pt x="8" y="203"/>
                    <a:pt x="0" y="191"/>
                    <a:pt x="0" y="176"/>
                  </a:cubicBezTo>
                  <a:cubicBezTo>
                    <a:pt x="0" y="128"/>
                    <a:pt x="0" y="128"/>
                    <a:pt x="0" y="128"/>
                  </a:cubicBezTo>
                  <a:cubicBezTo>
                    <a:pt x="0" y="117"/>
                    <a:pt x="9" y="108"/>
                    <a:pt x="20" y="108"/>
                  </a:cubicBezTo>
                  <a:cubicBezTo>
                    <a:pt x="32" y="108"/>
                    <a:pt x="32" y="108"/>
                    <a:pt x="32" y="108"/>
                  </a:cubicBezTo>
                  <a:cubicBezTo>
                    <a:pt x="32" y="22"/>
                    <a:pt x="32" y="22"/>
                    <a:pt x="32" y="22"/>
                  </a:cubicBezTo>
                  <a:cubicBezTo>
                    <a:pt x="32" y="10"/>
                    <a:pt x="42" y="0"/>
                    <a:pt x="54" y="0"/>
                  </a:cubicBezTo>
                  <a:cubicBezTo>
                    <a:pt x="66" y="0"/>
                    <a:pt x="76" y="10"/>
                    <a:pt x="76" y="22"/>
                  </a:cubicBezTo>
                  <a:cubicBezTo>
                    <a:pt x="76" y="116"/>
                    <a:pt x="76" y="116"/>
                    <a:pt x="76" y="116"/>
                  </a:cubicBezTo>
                  <a:cubicBezTo>
                    <a:pt x="68" y="116"/>
                    <a:pt x="68" y="116"/>
                    <a:pt x="68" y="116"/>
                  </a:cubicBezTo>
                  <a:cubicBezTo>
                    <a:pt x="68" y="22"/>
                    <a:pt x="68" y="22"/>
                    <a:pt x="68" y="22"/>
                  </a:cubicBezTo>
                  <a:cubicBezTo>
                    <a:pt x="68" y="14"/>
                    <a:pt x="62" y="8"/>
                    <a:pt x="54" y="8"/>
                  </a:cubicBezTo>
                  <a:cubicBezTo>
                    <a:pt x="46" y="8"/>
                    <a:pt x="40" y="14"/>
                    <a:pt x="40" y="22"/>
                  </a:cubicBezTo>
                  <a:cubicBezTo>
                    <a:pt x="40" y="116"/>
                    <a:pt x="40" y="116"/>
                    <a:pt x="40" y="116"/>
                  </a:cubicBezTo>
                  <a:cubicBezTo>
                    <a:pt x="20" y="116"/>
                    <a:pt x="20" y="116"/>
                    <a:pt x="20" y="116"/>
                  </a:cubicBezTo>
                  <a:cubicBezTo>
                    <a:pt x="13" y="116"/>
                    <a:pt x="8" y="121"/>
                    <a:pt x="8" y="128"/>
                  </a:cubicBezTo>
                  <a:cubicBezTo>
                    <a:pt x="8" y="176"/>
                    <a:pt x="8" y="176"/>
                    <a:pt x="8" y="176"/>
                  </a:cubicBezTo>
                  <a:cubicBezTo>
                    <a:pt x="8" y="188"/>
                    <a:pt x="15" y="199"/>
                    <a:pt x="22" y="209"/>
                  </a:cubicBezTo>
                  <a:cubicBezTo>
                    <a:pt x="24" y="212"/>
                    <a:pt x="26" y="215"/>
                    <a:pt x="28" y="218"/>
                  </a:cubicBezTo>
                  <a:cubicBezTo>
                    <a:pt x="30" y="221"/>
                    <a:pt x="30" y="221"/>
                    <a:pt x="30" y="221"/>
                  </a:cubicBezTo>
                  <a:lnTo>
                    <a:pt x="2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9" name="Freeform 11">
              <a:extLst>
                <a:ext uri="{FF2B5EF4-FFF2-40B4-BE49-F238E27FC236}">
                  <a16:creationId xmlns:a16="http://schemas.microsoft.com/office/drawing/2014/main" id="{78C9F0B0-3D09-4D27-81A7-B02869AEE144}"/>
                </a:ext>
              </a:extLst>
            </p:cNvPr>
            <p:cNvSpPr>
              <a:spLocks/>
            </p:cNvSpPr>
            <p:nvPr/>
          </p:nvSpPr>
          <p:spPr bwMode="auto">
            <a:xfrm>
              <a:off x="416" y="282"/>
              <a:ext cx="84" cy="263"/>
            </a:xfrm>
            <a:custGeom>
              <a:avLst/>
              <a:gdLst>
                <a:gd name="T0" fmla="*/ 22 w 40"/>
                <a:gd name="T1" fmla="*/ 125 h 125"/>
                <a:gd name="T2" fmla="*/ 14 w 40"/>
                <a:gd name="T3" fmla="*/ 123 h 125"/>
                <a:gd name="T4" fmla="*/ 15 w 40"/>
                <a:gd name="T5" fmla="*/ 119 h 125"/>
                <a:gd name="T6" fmla="*/ 32 w 40"/>
                <a:gd name="T7" fmla="*/ 20 h 125"/>
                <a:gd name="T8" fmla="*/ 20 w 40"/>
                <a:gd name="T9" fmla="*/ 8 h 125"/>
                <a:gd name="T10" fmla="*/ 8 w 40"/>
                <a:gd name="T11" fmla="*/ 20 h 125"/>
                <a:gd name="T12" fmla="*/ 8 w 40"/>
                <a:gd name="T13" fmla="*/ 24 h 125"/>
                <a:gd name="T14" fmla="*/ 0 w 40"/>
                <a:gd name="T15" fmla="*/ 24 h 125"/>
                <a:gd name="T16" fmla="*/ 0 w 40"/>
                <a:gd name="T17" fmla="*/ 20 h 125"/>
                <a:gd name="T18" fmla="*/ 20 w 40"/>
                <a:gd name="T19" fmla="*/ 0 h 125"/>
                <a:gd name="T20" fmla="*/ 40 w 40"/>
                <a:gd name="T21" fmla="*/ 20 h 125"/>
                <a:gd name="T22" fmla="*/ 23 w 40"/>
                <a:gd name="T23" fmla="*/ 121 h 125"/>
                <a:gd name="T24" fmla="*/ 22 w 40"/>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5">
                  <a:moveTo>
                    <a:pt x="22" y="125"/>
                  </a:moveTo>
                  <a:cubicBezTo>
                    <a:pt x="14" y="123"/>
                    <a:pt x="14" y="123"/>
                    <a:pt x="14" y="123"/>
                  </a:cubicBezTo>
                  <a:cubicBezTo>
                    <a:pt x="15" y="119"/>
                    <a:pt x="15" y="119"/>
                    <a:pt x="15" y="119"/>
                  </a:cubicBezTo>
                  <a:cubicBezTo>
                    <a:pt x="23" y="95"/>
                    <a:pt x="32" y="59"/>
                    <a:pt x="32" y="20"/>
                  </a:cubicBezTo>
                  <a:cubicBezTo>
                    <a:pt x="32" y="12"/>
                    <a:pt x="28" y="8"/>
                    <a:pt x="20" y="8"/>
                  </a:cubicBezTo>
                  <a:cubicBezTo>
                    <a:pt x="9" y="8"/>
                    <a:pt x="8" y="19"/>
                    <a:pt x="8" y="20"/>
                  </a:cubicBezTo>
                  <a:cubicBezTo>
                    <a:pt x="8" y="24"/>
                    <a:pt x="8" y="24"/>
                    <a:pt x="8" y="24"/>
                  </a:cubicBezTo>
                  <a:cubicBezTo>
                    <a:pt x="0" y="24"/>
                    <a:pt x="0" y="24"/>
                    <a:pt x="0" y="24"/>
                  </a:cubicBezTo>
                  <a:cubicBezTo>
                    <a:pt x="0" y="20"/>
                    <a:pt x="0" y="20"/>
                    <a:pt x="0" y="20"/>
                  </a:cubicBezTo>
                  <a:cubicBezTo>
                    <a:pt x="0" y="13"/>
                    <a:pt x="5" y="0"/>
                    <a:pt x="20" y="0"/>
                  </a:cubicBezTo>
                  <a:cubicBezTo>
                    <a:pt x="32" y="0"/>
                    <a:pt x="40" y="8"/>
                    <a:pt x="40" y="20"/>
                  </a:cubicBezTo>
                  <a:cubicBezTo>
                    <a:pt x="40" y="60"/>
                    <a:pt x="31" y="97"/>
                    <a:pt x="23" y="121"/>
                  </a:cubicBezTo>
                  <a:lnTo>
                    <a:pt x="2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130" name="Group 4">
            <a:extLst>
              <a:ext uri="{FF2B5EF4-FFF2-40B4-BE49-F238E27FC236}">
                <a16:creationId xmlns:a16="http://schemas.microsoft.com/office/drawing/2014/main" id="{F96BCC50-116B-4248-9F22-1886D62B03AB}"/>
              </a:ext>
              <a:ext uri="{C183D7F6-B498-43B3-948B-1728B52AA6E4}">
                <adec:decorative xmlns:adec="http://schemas.microsoft.com/office/drawing/2017/decorative" val="1"/>
              </a:ext>
            </a:extLst>
          </p:cNvPr>
          <p:cNvGrpSpPr>
            <a:grpSpLocks noChangeAspect="1"/>
          </p:cNvGrpSpPr>
          <p:nvPr/>
        </p:nvGrpSpPr>
        <p:grpSpPr bwMode="auto">
          <a:xfrm>
            <a:off x="2095868" y="8849130"/>
            <a:ext cx="950365" cy="959965"/>
            <a:chOff x="92" y="88"/>
            <a:chExt cx="396" cy="400"/>
          </a:xfrm>
          <a:solidFill>
            <a:srgbClr val="3F1A2B"/>
          </a:solidFill>
        </p:grpSpPr>
        <p:sp>
          <p:nvSpPr>
            <p:cNvPr id="131"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2"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3"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4"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5"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6"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7"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spTree>
    <p:extLst>
      <p:ext uri="{BB962C8B-B14F-4D97-AF65-F5344CB8AC3E}">
        <p14:creationId xmlns:p14="http://schemas.microsoft.com/office/powerpoint/2010/main" val="4988771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F2" id="{A28084E0-B110-470D-9A07-A0AA628042F5}" vid="{8347C7BC-8946-49FB-8693-3B0CD22588F9}"/>
    </a:ext>
  </a:extLst>
</a:theme>
</file>

<file path=ppt/theme/theme2.xml><?xml version="1.0" encoding="utf-8"?>
<a:theme xmlns:a="http://schemas.openxmlformats.org/drawingml/2006/main" name="3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B4D946C310A44BBD8D4F8C91C3E935" ma:contentTypeVersion="20" ma:contentTypeDescription="Create a new document." ma:contentTypeScope="" ma:versionID="3aefa7259a37826d4dd383b8e8d7bfda">
  <xsd:schema xmlns:xsd="http://www.w3.org/2001/XMLSchema" xmlns:xs="http://www.w3.org/2001/XMLSchema" xmlns:p="http://schemas.microsoft.com/office/2006/metadata/properties" xmlns:ns2="2e46485f-8dd0-4c21-b26b-a15a922386e8" xmlns:ns3="2b853e43-bebb-4661-8535-1e7bcd94883b" targetNamespace="http://schemas.microsoft.com/office/2006/metadata/properties" ma:root="true" ma:fieldsID="0c56b5abd2c337e59492c647cb6acf4b" ns2:_="" ns3:_="">
    <xsd:import namespace="2e46485f-8dd0-4c21-b26b-a15a922386e8"/>
    <xsd:import namespace="2b853e43-bebb-4661-8535-1e7bcd9488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MediaServiceLocation"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6485f-8dd0-4c21-b26b-a15a92238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80c393-8b35-4ae0-81a2-c1300d6331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53e43-bebb-4661-8535-1e7bcd9488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29d44b8-8f85-4803-a13f-3b536dd4a20b}" ma:internalName="TaxCatchAll" ma:showField="CatchAllData" ma:web="2b853e43-bebb-4661-8535-1e7bcd9488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6930B0-C96E-44F2-AE17-CADE9BCD79D0}">
  <ds:schemaRefs>
    <ds:schemaRef ds:uri="http://schemas.microsoft.com/sharepoint/v3/contenttype/forms"/>
  </ds:schemaRefs>
</ds:datastoreItem>
</file>

<file path=customXml/itemProps2.xml><?xml version="1.0" encoding="utf-8"?>
<ds:datastoreItem xmlns:ds="http://schemas.openxmlformats.org/officeDocument/2006/customXml" ds:itemID="{B8F5C8D8-CCEB-43C5-B087-4BA01801C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46485f-8dd0-4c21-b26b-a15a922386e8"/>
    <ds:schemaRef ds:uri="2b853e43-bebb-4661-8535-1e7bcd948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e07182cb85d840bab41becafe2b5085e</Template>
  <TotalTime>800</TotalTime>
  <Words>2732</Words>
  <Application>Microsoft Office PowerPoint</Application>
  <PresentationFormat>Brugerdefineret</PresentationFormat>
  <Paragraphs>414</Paragraphs>
  <Slides>30</Slides>
  <Notes>2</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30</vt:i4>
      </vt:variant>
    </vt:vector>
  </HeadingPairs>
  <TitlesOfParts>
    <vt:vector size="37" baseType="lpstr">
      <vt:lpstr>Arial</vt:lpstr>
      <vt:lpstr>Calibri</vt:lpstr>
      <vt:lpstr>Calibri Light</vt:lpstr>
      <vt:lpstr>Franklin Gothic Book</vt:lpstr>
      <vt:lpstr>Symbol</vt:lpstr>
      <vt:lpstr>Office-tema</vt:lpstr>
      <vt:lpstr>3_Office-tema</vt:lpstr>
      <vt:lpstr>Introduktion til Single Digital Gateway forordningen Til brug for myndigheder i forbindelse med opstart af implementering af forordningen</vt:lpstr>
      <vt:lpstr>Læsevejledning</vt:lpstr>
      <vt:lpstr>Indhold</vt:lpstr>
      <vt:lpstr>Om SDG-forordningen</vt:lpstr>
      <vt:lpstr>Single Digital Gateway forordningens formål</vt:lpstr>
      <vt:lpstr>Områder omfattet af SDG-forordningen</vt:lpstr>
      <vt:lpstr>Hovedforpligtelser i SDG-forordningen</vt:lpstr>
      <vt:lpstr>Hvem er omfattet af SDG-forordningen? </vt:lpstr>
      <vt:lpstr>Hvilke forpligtelser er bilagene omfattet af?</vt:lpstr>
      <vt:lpstr>Forpligtelserne og bilag</vt:lpstr>
      <vt:lpstr>Forpligtelsen om adgang til  Selvbetjeningsløsninger (ATS-forpligtelsen)</vt:lpstr>
      <vt:lpstr>Krav ift. adgang til selvbetjeningsløsninger</vt:lpstr>
      <vt:lpstr>Centrale tiltag – Adgang til selvbetjeningsløsninger</vt:lpstr>
      <vt:lpstr>Introduktion til eID-gateway og NemLog-in og integrationen af systemerne</vt:lpstr>
      <vt:lpstr>Integration af eID-gateway og NemLog-in</vt:lpstr>
      <vt:lpstr>Introduktion til Blanketmotoren</vt:lpstr>
      <vt:lpstr>Blanketmotoren understøtter muligheden for at efterleve ATS-forpligtelsen</vt:lpstr>
      <vt:lpstr>Yderligere materiale om ATS-forpligtelsen</vt:lpstr>
      <vt:lpstr>Once Only Technical System  forpligtelsen (OOTS-forpligtelsen)</vt:lpstr>
      <vt:lpstr>Introduktion til OOTS-projektet</vt:lpstr>
      <vt:lpstr>OOTS-Brugerrejsen</vt:lpstr>
      <vt:lpstr>Centrale tiltag – OOTS</vt:lpstr>
      <vt:lpstr>Illustration af OOTS</vt:lpstr>
      <vt:lpstr>Omfattede myndigheder af OOTS-forpligtelsen</vt:lpstr>
      <vt:lpstr>Yderligere materiale om OOTS-forpligtelsen</vt:lpstr>
      <vt:lpstr>Informationsmateriale</vt:lpstr>
      <vt:lpstr>Kommunikationsplan og opgavepakker</vt:lpstr>
      <vt:lpstr>Tidsplan for kommunikationsaktiviteter</vt:lpstr>
      <vt:lpstr>Yderligere relevante sider knyttet til SDG-forordningen</vt:lpstr>
      <vt:lpstr>Kontakt til Digitaliseringsstyrelsen og Erhvervsstyrelsen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Joshua Vatit Mair</dc:creator>
  <cp:lastModifiedBy>Anna Rebecka Tejland Johansen</cp:lastModifiedBy>
  <cp:revision>81</cp:revision>
  <dcterms:created xsi:type="dcterms:W3CDTF">2024-08-12T08:44:40Z</dcterms:created>
  <dcterms:modified xsi:type="dcterms:W3CDTF">2025-10-07T10:34:46Z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2023-12-21T00:00:00Z</vt:filetime>
  </property>
  <property fmtid="{D5CDD505-2E9C-101B-9397-08002B2CF9AE}" pid="3" name="LastSaved">
    <vt:filetime>2023-12-21T00:00:00Z</vt:filetime>
  </property>
  <property fmtid="{D5CDD505-2E9C-101B-9397-08002B2CF9AE}" pid="4" name="Producer">
    <vt:lpwstr>macOS Version 13.2.1 (Build 22D68) Quartz PDFContext</vt:lpwstr>
  </property>
</Properties>
</file>